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notesMasterIdLst>
    <p:notesMasterId r:id="rId25"/>
  </p:notesMasterIdLst>
  <p:sldIdLst>
    <p:sldId id="257" r:id="rId2"/>
    <p:sldId id="605" r:id="rId3"/>
    <p:sldId id="594" r:id="rId4"/>
    <p:sldId id="595" r:id="rId5"/>
    <p:sldId id="610" r:id="rId6"/>
    <p:sldId id="606" r:id="rId7"/>
    <p:sldId id="596" r:id="rId8"/>
    <p:sldId id="609" r:id="rId9"/>
    <p:sldId id="582" r:id="rId10"/>
    <p:sldId id="590" r:id="rId11"/>
    <p:sldId id="589" r:id="rId12"/>
    <p:sldId id="611" r:id="rId13"/>
    <p:sldId id="593" r:id="rId14"/>
    <p:sldId id="612" r:id="rId15"/>
    <p:sldId id="587" r:id="rId16"/>
    <p:sldId id="584" r:id="rId17"/>
    <p:sldId id="585" r:id="rId18"/>
    <p:sldId id="607" r:id="rId19"/>
    <p:sldId id="613" r:id="rId20"/>
    <p:sldId id="579" r:id="rId21"/>
    <p:sldId id="608" r:id="rId22"/>
    <p:sldId id="603" r:id="rId23"/>
    <p:sldId id="614" r:id="rId24"/>
  </p:sldIdLst>
  <p:sldSz cx="12192000" cy="6858000"/>
  <p:notesSz cx="7102475" cy="9388475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98" userDrawn="1">
          <p15:clr>
            <a:srgbClr val="A4A3A4"/>
          </p15:clr>
        </p15:guide>
        <p15:guide id="2" pos="2706" userDrawn="1">
          <p15:clr>
            <a:srgbClr val="A4A3A4"/>
          </p15:clr>
        </p15:guide>
        <p15:guide id="3" pos="347" userDrawn="1">
          <p15:clr>
            <a:srgbClr val="A4A3A4"/>
          </p15:clr>
        </p15:guide>
        <p15:guide id="4" pos="7355" userDrawn="1">
          <p15:clr>
            <a:srgbClr val="A4A3A4"/>
          </p15:clr>
        </p15:guide>
        <p15:guide id="5" pos="6108" userDrawn="1">
          <p15:clr>
            <a:srgbClr val="A4A3A4"/>
          </p15:clr>
        </p15:guide>
        <p15:guide id="6" orient="horz" pos="3884" userDrawn="1">
          <p15:clr>
            <a:srgbClr val="A4A3A4"/>
          </p15:clr>
        </p15:guide>
        <p15:guide id="7" orient="horz" pos="2137" userDrawn="1">
          <p15:clr>
            <a:srgbClr val="A4A3A4"/>
          </p15:clr>
        </p15:guide>
        <p15:guide id="8" orient="horz" pos="709" userDrawn="1">
          <p15:clr>
            <a:srgbClr val="A4A3A4"/>
          </p15:clr>
        </p15:guide>
        <p15:guide id="9" orient="horz" pos="232" userDrawn="1">
          <p15:clr>
            <a:srgbClr val="A4A3A4"/>
          </p15:clr>
        </p15:guide>
        <p15:guide id="10" orient="horz" pos="57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BHINAV SHARMA" initials="AS" lastIdx="5" clrIdx="0">
    <p:extLst>
      <p:ext uri="{19B8F6BF-5375-455C-9EA6-DF929625EA0E}">
        <p15:presenceInfo xmlns:p15="http://schemas.microsoft.com/office/powerpoint/2012/main" userId="a811f777ae776af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6D9F"/>
    <a:srgbClr val="00A8C8"/>
    <a:srgbClr val="A6E2E5"/>
    <a:srgbClr val="002C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108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92" y="232"/>
      </p:cViewPr>
      <p:guideLst>
        <p:guide orient="horz" pos="3498"/>
        <p:guide pos="2706"/>
        <p:guide pos="347"/>
        <p:guide pos="7355"/>
        <p:guide pos="6108"/>
        <p:guide orient="horz" pos="3884"/>
        <p:guide orient="horz" pos="2137"/>
        <p:guide orient="horz" pos="709"/>
        <p:guide orient="horz" pos="232"/>
        <p:guide orient="horz" pos="5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44B902-2DFD-46AE-AFA4-8FCD05EED7B7}" type="datetimeFigureOut">
              <a:rPr lang="en-US" smtClean="0"/>
              <a:t>7/14/24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642DC2-B57A-4D22-8594-F71FB557A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046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BEA98B-8E54-4CD0-82BB-B61F2ACC55F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205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146842" y="1249998"/>
            <a:ext cx="10458635" cy="731202"/>
          </a:xfrm>
          <a:ln>
            <a:noFill/>
          </a:ln>
        </p:spPr>
        <p:txBody>
          <a:bodyPr/>
          <a:lstStyle>
            <a:lvl1pPr marL="0" indent="0">
              <a:lnSpc>
                <a:spcPct val="86000"/>
              </a:lnSpc>
              <a:spcBef>
                <a:spcPts val="0"/>
              </a:spcBef>
              <a:buNone/>
              <a:defRPr sz="2800">
                <a:solidFill>
                  <a:schemeClr val="tx2"/>
                </a:solidFill>
              </a:defRPr>
            </a:lvl1pPr>
            <a:lvl2pPr marL="0" indent="0">
              <a:lnSpc>
                <a:spcPct val="86000"/>
              </a:lnSpc>
              <a:spcBef>
                <a:spcPts val="0"/>
              </a:spcBef>
              <a:buNone/>
              <a:defRPr sz="280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 dirty="0"/>
              <a:t>TITLE</a:t>
            </a:r>
          </a:p>
          <a:p>
            <a:pPr lvl="1"/>
            <a:r>
              <a:rPr lang="en-US" dirty="0"/>
              <a:t>SUBTITLE</a:t>
            </a:r>
          </a:p>
        </p:txBody>
      </p:sp>
      <p:sp>
        <p:nvSpPr>
          <p:cNvPr id="5" name="Text Placeholder 4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160951" y="2395220"/>
            <a:ext cx="6162714" cy="241300"/>
          </a:xfrm>
        </p:spPr>
        <p:txBody>
          <a:bodyPr/>
          <a:lstStyle>
            <a:lvl1pPr marL="0" indent="0"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9" name="Picture Placeholder 8"/>
          <p:cNvSpPr>
            <a:spLocks noGrp="1"/>
          </p:cNvSpPr>
          <p:nvPr userDrawn="1">
            <p:ph type="pic" sz="quarter" idx="12" hasCustomPrompt="1"/>
          </p:nvPr>
        </p:nvSpPr>
        <p:spPr>
          <a:xfrm>
            <a:off x="8410847" y="479425"/>
            <a:ext cx="3194630" cy="685800"/>
          </a:xfrm>
          <a:ln>
            <a:noFill/>
          </a:ln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000" b="1" baseline="0">
                <a:solidFill>
                  <a:srgbClr val="808080"/>
                </a:solidFill>
              </a:defRPr>
            </a:lvl1pPr>
          </a:lstStyle>
          <a:p>
            <a:r>
              <a:rPr lang="de-DE" dirty="0"/>
              <a:t>CLIENT LOGO PLACEHOLDER</a:t>
            </a:r>
          </a:p>
          <a:p>
            <a:r>
              <a:rPr lang="de-DE" dirty="0"/>
              <a:t>Delete box if no client logo is used</a:t>
            </a:r>
            <a:endParaRPr lang="en-GB" dirty="0"/>
          </a:p>
        </p:txBody>
      </p:sp>
      <p:sp>
        <p:nvSpPr>
          <p:cNvPr id="15" name="Subnomenclature"/>
          <p:cNvSpPr txBox="1"/>
          <p:nvPr userDrawn="1"/>
        </p:nvSpPr>
        <p:spPr>
          <a:xfrm>
            <a:off x="1146843" y="6437412"/>
            <a:ext cx="65" cy="153888"/>
          </a:xfrm>
          <a:prstGeom prst="rect">
            <a:avLst/>
          </a:prstGeom>
          <a:noFill/>
        </p:spPr>
        <p:txBody>
          <a:bodyPr vert="horz" wrap="none" lIns="0" tIns="0" rIns="0" bIns="0" rtlCol="0" anchor="b">
            <a:spAutoFit/>
          </a:bodyPr>
          <a:lstStyle/>
          <a:p>
            <a:pPr algn="l"/>
            <a:endParaRPr kumimoji="0" lang="it-IT" sz="1000" b="1" i="0" u="none" baseline="0" dirty="0">
              <a:solidFill>
                <a:schemeClr val="accent3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F286481-467B-4347-9D4C-66B18F84268F}"/>
              </a:ext>
            </a:extLst>
          </p:cNvPr>
          <p:cNvGrpSpPr/>
          <p:nvPr userDrawn="1"/>
        </p:nvGrpSpPr>
        <p:grpSpPr>
          <a:xfrm>
            <a:off x="580476" y="3069590"/>
            <a:ext cx="11611524" cy="3096260"/>
            <a:chOff x="580476" y="3069590"/>
            <a:chExt cx="11611524" cy="3096260"/>
          </a:xfrm>
        </p:grpSpPr>
        <p:sp>
          <p:nvSpPr>
            <p:cNvPr id="19" name="Rectangle 6">
              <a:extLst>
                <a:ext uri="{FF2B5EF4-FFF2-40B4-BE49-F238E27FC236}">
                  <a16:creationId xmlns:a16="http://schemas.microsoft.com/office/drawing/2014/main" id="{DEBDF94A-1223-4461-9E92-434D408EFD5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80476" y="3800792"/>
              <a:ext cx="11611524" cy="236505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72000" tIns="72000" rIns="72000" bIns="72000" anchor="t"/>
            <a:lstStyle/>
            <a:p>
              <a:pPr marL="0" lv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</a:pPr>
              <a:endPara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Rectangle 6">
              <a:extLst>
                <a:ext uri="{FF2B5EF4-FFF2-40B4-BE49-F238E27FC236}">
                  <a16:creationId xmlns:a16="http://schemas.microsoft.com/office/drawing/2014/main" id="{034A22CD-11A9-4BAA-876F-8F3299143ED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80476" y="3069590"/>
              <a:ext cx="11611524" cy="731202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</p:spPr>
          <p:txBody>
            <a:bodyPr lIns="72000" tIns="72000" rIns="72000" bIns="72000" anchor="t"/>
            <a:lstStyle/>
            <a:p>
              <a:pPr marL="0" lv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</a:pPr>
              <a:endPara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4" name="Picture 13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8AFC4D6C-ABE0-4611-80FF-6EFD7C0234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19"/>
          <a:stretch/>
        </p:blipFill>
        <p:spPr>
          <a:xfrm>
            <a:off x="11157717" y="231135"/>
            <a:ext cx="895519" cy="942985"/>
          </a:xfrm>
          <a:prstGeom prst="rect">
            <a:avLst/>
          </a:prstGeom>
        </p:spPr>
      </p:pic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EF8F249F-34C5-4C5E-97DC-BBACC0890FC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80986" y="6211252"/>
            <a:ext cx="3194630" cy="685800"/>
          </a:xfrm>
          <a:ln>
            <a:noFill/>
          </a:ln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000" b="1" baseline="0">
                <a:solidFill>
                  <a:srgbClr val="808080"/>
                </a:solidFill>
              </a:defRPr>
            </a:lvl1pPr>
          </a:lstStyle>
          <a:p>
            <a:r>
              <a:rPr lang="de-DE" dirty="0"/>
              <a:t>Haykala Advisory Compnay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8595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506" y="385764"/>
            <a:ext cx="11014925" cy="7588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4428" y="1406525"/>
            <a:ext cx="11033065" cy="4932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Rectangle 15"/>
          <p:cNvSpPr>
            <a:spLocks noChangeArrowheads="1"/>
          </p:cNvSpPr>
          <p:nvPr/>
        </p:nvSpPr>
        <p:spPr bwMode="gray">
          <a:xfrm>
            <a:off x="10837558" y="6478589"/>
            <a:ext cx="761874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7A6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 algn="r" eaLnBrk="0" hangingPunct="0">
              <a:lnSpc>
                <a:spcPct val="100000"/>
              </a:lnSpc>
            </a:pPr>
            <a:fld id="{2306E996-13B1-4F09-8F6B-3AC86B81501F}" type="slidenum">
              <a:rPr lang="en-GB" sz="1100" smtClean="0">
                <a:solidFill>
                  <a:schemeClr val="accent3"/>
                </a:solidFill>
                <a:cs typeface="Arial" charset="0"/>
              </a:rPr>
              <a:pPr algn="r" eaLnBrk="0" hangingPunct="0">
                <a:lnSpc>
                  <a:spcPct val="100000"/>
                </a:lnSpc>
              </a:pPr>
              <a:t>‹#›</a:t>
            </a:fld>
            <a:endParaRPr lang="en-GB" sz="1100" dirty="0">
              <a:solidFill>
                <a:schemeClr val="accent3"/>
              </a:solidFill>
              <a:cs typeface="Arial" charset="0"/>
            </a:endParaRPr>
          </a:p>
        </p:txBody>
      </p:sp>
      <p:sp>
        <p:nvSpPr>
          <p:cNvPr id="4" name="DocID"/>
          <p:cNvSpPr txBox="1"/>
          <p:nvPr/>
        </p:nvSpPr>
        <p:spPr>
          <a:xfrm>
            <a:off x="1609176" y="6532791"/>
            <a:ext cx="65" cy="107722"/>
          </a:xfrm>
          <a:prstGeom prst="rect">
            <a:avLst/>
          </a:prstGeom>
          <a:noFill/>
        </p:spPr>
        <p:txBody>
          <a:bodyPr vert="horz" wrap="none" lIns="0" tIns="0" rIns="0" bIns="0" rtlCol="0" anchor="b">
            <a:spAutoFit/>
          </a:bodyPr>
          <a:lstStyle/>
          <a:p>
            <a:pPr algn="l"/>
            <a:endParaRPr kumimoji="0" lang="de-DE" sz="700" b="0" i="0" u="none" baseline="0">
              <a:solidFill>
                <a:schemeClr val="accent3"/>
              </a:solidFill>
            </a:endParaRPr>
          </a:p>
        </p:txBody>
      </p:sp>
      <p:sp>
        <p:nvSpPr>
          <p:cNvPr id="7" name="Rectangle 15"/>
          <p:cNvSpPr>
            <a:spLocks noChangeArrowheads="1"/>
          </p:cNvSpPr>
          <p:nvPr userDrawn="1"/>
        </p:nvSpPr>
        <p:spPr bwMode="gray">
          <a:xfrm>
            <a:off x="10837558" y="6478589"/>
            <a:ext cx="761874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7A6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 algn="r" eaLnBrk="0" hangingPunct="0">
              <a:lnSpc>
                <a:spcPct val="100000"/>
              </a:lnSpc>
            </a:pPr>
            <a:fld id="{2306E996-13B1-4F09-8F6B-3AC86B81501F}" type="slidenum">
              <a:rPr lang="en-GB" sz="1100" smtClean="0">
                <a:solidFill>
                  <a:schemeClr val="accent3"/>
                </a:solidFill>
                <a:cs typeface="Arial" charset="0"/>
              </a:rPr>
              <a:pPr algn="r" eaLnBrk="0" hangingPunct="0">
                <a:lnSpc>
                  <a:spcPct val="100000"/>
                </a:lnSpc>
              </a:pPr>
              <a:t>‹#›</a:t>
            </a:fld>
            <a:endParaRPr lang="en-GB" sz="1100" dirty="0">
              <a:solidFill>
                <a:schemeClr val="accent3"/>
              </a:solidFill>
              <a:cs typeface="Arial" charset="0"/>
            </a:endParaRPr>
          </a:p>
        </p:txBody>
      </p:sp>
      <p:sp>
        <p:nvSpPr>
          <p:cNvPr id="9" name="DocID"/>
          <p:cNvSpPr txBox="1"/>
          <p:nvPr userDrawn="1"/>
        </p:nvSpPr>
        <p:spPr>
          <a:xfrm>
            <a:off x="1609176" y="6532791"/>
            <a:ext cx="65" cy="107722"/>
          </a:xfrm>
          <a:prstGeom prst="rect">
            <a:avLst/>
          </a:prstGeom>
          <a:noFill/>
        </p:spPr>
        <p:txBody>
          <a:bodyPr vert="horz" wrap="none" lIns="0" tIns="0" rIns="0" bIns="0" rtlCol="0" anchor="b">
            <a:spAutoFit/>
          </a:bodyPr>
          <a:lstStyle/>
          <a:p>
            <a:pPr algn="l"/>
            <a:endParaRPr kumimoji="0" lang="de-DE" sz="700" b="0" i="0" u="none" baseline="0">
              <a:solidFill>
                <a:schemeClr val="accent3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607E1AA-DB20-4494-9BE0-C05279B2A852}"/>
              </a:ext>
            </a:extLst>
          </p:cNvPr>
          <p:cNvSpPr/>
          <p:nvPr userDrawn="1"/>
        </p:nvSpPr>
        <p:spPr>
          <a:xfrm>
            <a:off x="0" y="-1510"/>
            <a:ext cx="12192000" cy="142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660AB3F-459E-4ADB-9E0F-542E8F219878}"/>
              </a:ext>
            </a:extLst>
          </p:cNvPr>
          <p:cNvSpPr/>
          <p:nvPr userDrawn="1"/>
        </p:nvSpPr>
        <p:spPr>
          <a:xfrm>
            <a:off x="0" y="142854"/>
            <a:ext cx="1219200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>
              <a:solidFill>
                <a:srgbClr val="BFAC6E"/>
              </a:solidFill>
            </a:endParaRPr>
          </a:p>
        </p:txBody>
      </p:sp>
      <p:sp>
        <p:nvSpPr>
          <p:cNvPr id="12" name="Copyright">
            <a:extLst>
              <a:ext uri="{FF2B5EF4-FFF2-40B4-BE49-F238E27FC236}">
                <a16:creationId xmlns:a16="http://schemas.microsoft.com/office/drawing/2014/main" id="{FEAE916D-6BA5-44E0-B393-4C515C247F5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10752974" y="6502971"/>
            <a:ext cx="471283" cy="107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GB" sz="700" dirty="0">
                <a:solidFill>
                  <a:schemeClr val="accent3"/>
                </a:solidFill>
                <a:cs typeface="Arial" charset="0"/>
              </a:rPr>
              <a:t>Confidential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638593D-D746-46C8-B6C8-C802A514F160}"/>
              </a:ext>
            </a:extLst>
          </p:cNvPr>
          <p:cNvSpPr/>
          <p:nvPr userDrawn="1"/>
        </p:nvSpPr>
        <p:spPr>
          <a:xfrm rot="16200000">
            <a:off x="22356" y="599540"/>
            <a:ext cx="577443" cy="9756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65D4E0-3835-463C-9737-45C489557392}"/>
              </a:ext>
            </a:extLst>
          </p:cNvPr>
          <p:cNvSpPr/>
          <p:nvPr userDrawn="1"/>
        </p:nvSpPr>
        <p:spPr>
          <a:xfrm>
            <a:off x="0" y="6717052"/>
            <a:ext cx="12192000" cy="142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pic>
        <p:nvPicPr>
          <p:cNvPr id="17" name="Picture 16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44A82198-565F-4A2B-AB21-658902B3ED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19"/>
          <a:stretch/>
        </p:blipFill>
        <p:spPr>
          <a:xfrm>
            <a:off x="11299545" y="382589"/>
            <a:ext cx="526548" cy="55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592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Rectangle 15"/>
          <p:cNvSpPr>
            <a:spLocks noChangeArrowheads="1"/>
          </p:cNvSpPr>
          <p:nvPr/>
        </p:nvSpPr>
        <p:spPr bwMode="gray">
          <a:xfrm>
            <a:off x="10837558" y="6477001"/>
            <a:ext cx="761874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7A6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 algn="r" eaLnBrk="0" hangingPunct="0">
              <a:lnSpc>
                <a:spcPct val="100000"/>
              </a:lnSpc>
            </a:pPr>
            <a:fld id="{2306E996-13B1-4F09-8F6B-3AC86B81501F}" type="slidenum">
              <a:rPr lang="en-GB" sz="1100" smtClean="0">
                <a:solidFill>
                  <a:schemeClr val="accent3"/>
                </a:solidFill>
                <a:cs typeface="Arial" charset="0"/>
              </a:rPr>
              <a:pPr algn="r" eaLnBrk="0" hangingPunct="0">
                <a:lnSpc>
                  <a:spcPct val="100000"/>
                </a:lnSpc>
              </a:pPr>
              <a:t>‹#›</a:t>
            </a:fld>
            <a:endParaRPr lang="en-GB" sz="1100" dirty="0">
              <a:solidFill>
                <a:schemeClr val="accent3"/>
              </a:solidFill>
              <a:cs typeface="Arial" charset="0"/>
            </a:endParaRPr>
          </a:p>
        </p:txBody>
      </p:sp>
      <p:sp>
        <p:nvSpPr>
          <p:cNvPr id="6" name="Rectangle 15"/>
          <p:cNvSpPr>
            <a:spLocks noChangeArrowheads="1"/>
          </p:cNvSpPr>
          <p:nvPr userDrawn="1"/>
        </p:nvSpPr>
        <p:spPr bwMode="gray">
          <a:xfrm>
            <a:off x="10837558" y="6477001"/>
            <a:ext cx="761874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7A6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 algn="r" eaLnBrk="0" hangingPunct="0">
              <a:lnSpc>
                <a:spcPct val="100000"/>
              </a:lnSpc>
            </a:pPr>
            <a:fld id="{2306E996-13B1-4F09-8F6B-3AC86B81501F}" type="slidenum">
              <a:rPr lang="en-GB" sz="1100" smtClean="0">
                <a:solidFill>
                  <a:schemeClr val="accent3"/>
                </a:solidFill>
                <a:cs typeface="Arial" charset="0"/>
              </a:rPr>
              <a:pPr algn="r" eaLnBrk="0" hangingPunct="0">
                <a:lnSpc>
                  <a:spcPct val="100000"/>
                </a:lnSpc>
              </a:pPr>
              <a:t>‹#›</a:t>
            </a:fld>
            <a:endParaRPr lang="en-GB" sz="1100" dirty="0">
              <a:solidFill>
                <a:schemeClr val="accent3"/>
              </a:solidFill>
              <a:cs typeface="Arial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A61E77B-00F3-4AE3-AA90-D4E45A4C0A36}"/>
              </a:ext>
            </a:extLst>
          </p:cNvPr>
          <p:cNvSpPr/>
          <p:nvPr userDrawn="1"/>
        </p:nvSpPr>
        <p:spPr>
          <a:xfrm>
            <a:off x="0" y="-1510"/>
            <a:ext cx="12192000" cy="142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782135-5D80-48E0-A9E9-AC939E86A6E3}"/>
              </a:ext>
            </a:extLst>
          </p:cNvPr>
          <p:cNvSpPr/>
          <p:nvPr userDrawn="1"/>
        </p:nvSpPr>
        <p:spPr>
          <a:xfrm>
            <a:off x="0" y="142854"/>
            <a:ext cx="1219200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>
              <a:solidFill>
                <a:srgbClr val="BFAC6E"/>
              </a:solidFill>
            </a:endParaRPr>
          </a:p>
        </p:txBody>
      </p:sp>
      <p:sp>
        <p:nvSpPr>
          <p:cNvPr id="12" name="Copyright">
            <a:extLst>
              <a:ext uri="{FF2B5EF4-FFF2-40B4-BE49-F238E27FC236}">
                <a16:creationId xmlns:a16="http://schemas.microsoft.com/office/drawing/2014/main" id="{60FBC77C-07A9-4A65-BC47-4100608A1F9B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10752974" y="6502971"/>
            <a:ext cx="471283" cy="107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GB" sz="700" dirty="0">
                <a:solidFill>
                  <a:schemeClr val="accent3"/>
                </a:solidFill>
                <a:cs typeface="Arial" charset="0"/>
              </a:rPr>
              <a:t>Confidential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2772F4E-D667-4DA4-8490-E2A8F5B72966}"/>
              </a:ext>
            </a:extLst>
          </p:cNvPr>
          <p:cNvSpPr/>
          <p:nvPr userDrawn="1"/>
        </p:nvSpPr>
        <p:spPr>
          <a:xfrm rot="16200000">
            <a:off x="22356" y="599540"/>
            <a:ext cx="577443" cy="9756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92926D7-64AE-41A3-B7E9-FDCCEDBA8CD4}"/>
              </a:ext>
            </a:extLst>
          </p:cNvPr>
          <p:cNvSpPr/>
          <p:nvPr userDrawn="1"/>
        </p:nvSpPr>
        <p:spPr>
          <a:xfrm>
            <a:off x="0" y="6717052"/>
            <a:ext cx="12192000" cy="142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pic>
        <p:nvPicPr>
          <p:cNvPr id="17" name="Picture 16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B0B4E5D2-383B-4C5C-8228-A9CE2E98E5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19"/>
          <a:stretch/>
        </p:blipFill>
        <p:spPr>
          <a:xfrm>
            <a:off x="11299545" y="382589"/>
            <a:ext cx="526548" cy="55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409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578461" y="382589"/>
            <a:ext cx="11029033" cy="7588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Table of Contents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FBD89E-FC43-483C-AEB9-C02FCA844E9B}"/>
              </a:ext>
            </a:extLst>
          </p:cNvPr>
          <p:cNvSpPr/>
          <p:nvPr userDrawn="1"/>
        </p:nvSpPr>
        <p:spPr>
          <a:xfrm>
            <a:off x="0" y="-1510"/>
            <a:ext cx="12192000" cy="142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A8FCEA2-FF25-46E9-89C9-2F130D0627A6}"/>
              </a:ext>
            </a:extLst>
          </p:cNvPr>
          <p:cNvSpPr/>
          <p:nvPr userDrawn="1"/>
        </p:nvSpPr>
        <p:spPr>
          <a:xfrm>
            <a:off x="0" y="142854"/>
            <a:ext cx="1219200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>
              <a:solidFill>
                <a:srgbClr val="BFAC6E"/>
              </a:solidFill>
            </a:endParaRPr>
          </a:p>
        </p:txBody>
      </p:sp>
      <p:sp>
        <p:nvSpPr>
          <p:cNvPr id="5" name="Copyright">
            <a:extLst>
              <a:ext uri="{FF2B5EF4-FFF2-40B4-BE49-F238E27FC236}">
                <a16:creationId xmlns:a16="http://schemas.microsoft.com/office/drawing/2014/main" id="{C7CB454D-E847-450B-943B-785756E77931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10752974" y="6502971"/>
            <a:ext cx="471283" cy="107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GB" sz="700" dirty="0">
                <a:solidFill>
                  <a:schemeClr val="accent3"/>
                </a:solidFill>
                <a:cs typeface="Arial" charset="0"/>
              </a:rPr>
              <a:t>Confidential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9AFECE7-334A-4207-8581-653F96215852}"/>
              </a:ext>
            </a:extLst>
          </p:cNvPr>
          <p:cNvSpPr/>
          <p:nvPr userDrawn="1"/>
        </p:nvSpPr>
        <p:spPr>
          <a:xfrm rot="16200000">
            <a:off x="22356" y="599540"/>
            <a:ext cx="577443" cy="9756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BD418F-6B04-421F-861C-A80E68DB35EF}"/>
              </a:ext>
            </a:extLst>
          </p:cNvPr>
          <p:cNvSpPr/>
          <p:nvPr userDrawn="1"/>
        </p:nvSpPr>
        <p:spPr>
          <a:xfrm>
            <a:off x="0" y="6717052"/>
            <a:ext cx="12192000" cy="142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pic>
        <p:nvPicPr>
          <p:cNvPr id="13" name="Picture 12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6660E3A2-DF30-44F9-9F62-229B5E6C12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19"/>
          <a:stretch/>
        </p:blipFill>
        <p:spPr>
          <a:xfrm>
            <a:off x="11299545" y="382589"/>
            <a:ext cx="526548" cy="55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491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ctionTitle"/>
          <p:cNvSpPr>
            <a:spLocks noGrp="1"/>
          </p:cNvSpPr>
          <p:nvPr>
            <p:ph type="body" sz="quarter" idx="11"/>
          </p:nvPr>
        </p:nvSpPr>
        <p:spPr>
          <a:xfrm>
            <a:off x="4052775" y="2934392"/>
            <a:ext cx="7552703" cy="9144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280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SectionNumber"/>
          <p:cNvSpPr>
            <a:spLocks noGrp="1"/>
          </p:cNvSpPr>
          <p:nvPr>
            <p:ph type="body" sz="quarter" idx="12" hasCustomPrompt="1"/>
          </p:nvPr>
        </p:nvSpPr>
        <p:spPr>
          <a:xfrm>
            <a:off x="576445" y="2934392"/>
            <a:ext cx="3075274" cy="914400"/>
          </a:xfrm>
        </p:spPr>
        <p:txBody>
          <a:bodyPr/>
          <a:lstStyle>
            <a:lvl1pPr marL="0" indent="0" algn="r">
              <a:buNone/>
              <a:defRPr sz="28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Section #</a:t>
            </a:r>
          </a:p>
        </p:txBody>
      </p:sp>
      <p:cxnSp>
        <p:nvCxnSpPr>
          <p:cNvPr id="10" name="Straight Connector 9"/>
          <p:cNvCxnSpPr/>
          <p:nvPr/>
        </p:nvCxnSpPr>
        <p:spPr bwMode="auto">
          <a:xfrm>
            <a:off x="3852247" y="2859579"/>
            <a:ext cx="0" cy="1064029"/>
          </a:xfrm>
          <a:prstGeom prst="line">
            <a:avLst/>
          </a:prstGeom>
          <a:noFill/>
          <a:ln w="9525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" name="Straight Connector 4"/>
          <p:cNvCxnSpPr/>
          <p:nvPr userDrawn="1"/>
        </p:nvCxnSpPr>
        <p:spPr bwMode="auto">
          <a:xfrm>
            <a:off x="3852247" y="2859579"/>
            <a:ext cx="0" cy="1064029"/>
          </a:xfrm>
          <a:prstGeom prst="line">
            <a:avLst/>
          </a:prstGeom>
          <a:noFill/>
          <a:ln w="9525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0EE40A18-FE1D-4FAE-8E62-9EF04FE1E4CA}"/>
              </a:ext>
            </a:extLst>
          </p:cNvPr>
          <p:cNvSpPr/>
          <p:nvPr userDrawn="1"/>
        </p:nvSpPr>
        <p:spPr>
          <a:xfrm>
            <a:off x="0" y="-1510"/>
            <a:ext cx="12192000" cy="142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488A07-0849-4DCA-B9B6-43B6411C6EA3}"/>
              </a:ext>
            </a:extLst>
          </p:cNvPr>
          <p:cNvSpPr/>
          <p:nvPr userDrawn="1"/>
        </p:nvSpPr>
        <p:spPr>
          <a:xfrm>
            <a:off x="0" y="142854"/>
            <a:ext cx="1219200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>
              <a:solidFill>
                <a:srgbClr val="BFAC6E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764B1B-6B38-42EE-B667-F383A2387591}"/>
              </a:ext>
            </a:extLst>
          </p:cNvPr>
          <p:cNvSpPr/>
          <p:nvPr userDrawn="1"/>
        </p:nvSpPr>
        <p:spPr>
          <a:xfrm>
            <a:off x="0" y="6717052"/>
            <a:ext cx="12192000" cy="142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</p:spTree>
    <p:extLst>
      <p:ext uri="{BB962C8B-B14F-4D97-AF65-F5344CB8AC3E}">
        <p14:creationId xmlns:p14="http://schemas.microsoft.com/office/powerpoint/2010/main" val="2904514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74429" y="1406526"/>
            <a:ext cx="4940087" cy="462438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Content Placeholder 2"/>
          <p:cNvSpPr>
            <a:spLocks noGrp="1"/>
          </p:cNvSpPr>
          <p:nvPr>
            <p:ph idx="11"/>
          </p:nvPr>
        </p:nvSpPr>
        <p:spPr>
          <a:xfrm>
            <a:off x="6665390" y="1406526"/>
            <a:ext cx="4940087" cy="462438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Rectangle 15"/>
          <p:cNvSpPr>
            <a:spLocks noChangeArrowheads="1"/>
          </p:cNvSpPr>
          <p:nvPr/>
        </p:nvSpPr>
        <p:spPr bwMode="gray">
          <a:xfrm>
            <a:off x="10837558" y="6477001"/>
            <a:ext cx="761874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7A6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 algn="r" eaLnBrk="0" hangingPunct="0">
              <a:lnSpc>
                <a:spcPct val="100000"/>
              </a:lnSpc>
            </a:pPr>
            <a:fld id="{2306E996-13B1-4F09-8F6B-3AC86B81501F}" type="slidenum">
              <a:rPr lang="en-GB" sz="1100" smtClean="0">
                <a:solidFill>
                  <a:schemeClr val="accent3"/>
                </a:solidFill>
                <a:cs typeface="Arial" charset="0"/>
              </a:rPr>
              <a:pPr algn="r" eaLnBrk="0" hangingPunct="0">
                <a:lnSpc>
                  <a:spcPct val="100000"/>
                </a:lnSpc>
              </a:pPr>
              <a:t>‹#›</a:t>
            </a:fld>
            <a:endParaRPr lang="en-GB" sz="1100" dirty="0">
              <a:solidFill>
                <a:schemeClr val="accent3"/>
              </a:solidFill>
              <a:cs typeface="Arial" charset="0"/>
            </a:endParaRPr>
          </a:p>
        </p:txBody>
      </p:sp>
      <p:sp>
        <p:nvSpPr>
          <p:cNvPr id="8" name="Rectangle 15"/>
          <p:cNvSpPr>
            <a:spLocks noChangeArrowheads="1"/>
          </p:cNvSpPr>
          <p:nvPr userDrawn="1"/>
        </p:nvSpPr>
        <p:spPr bwMode="gray">
          <a:xfrm>
            <a:off x="10837558" y="6477001"/>
            <a:ext cx="761874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7A6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 algn="r" eaLnBrk="0" hangingPunct="0">
              <a:lnSpc>
                <a:spcPct val="100000"/>
              </a:lnSpc>
            </a:pPr>
            <a:fld id="{2306E996-13B1-4F09-8F6B-3AC86B81501F}" type="slidenum">
              <a:rPr lang="en-GB" sz="1100" smtClean="0">
                <a:solidFill>
                  <a:schemeClr val="accent3"/>
                </a:solidFill>
                <a:cs typeface="Arial" charset="0"/>
              </a:rPr>
              <a:pPr algn="r" eaLnBrk="0" hangingPunct="0">
                <a:lnSpc>
                  <a:spcPct val="100000"/>
                </a:lnSpc>
              </a:pPr>
              <a:t>‹#›</a:t>
            </a:fld>
            <a:endParaRPr lang="en-GB" sz="1100" dirty="0">
              <a:solidFill>
                <a:schemeClr val="accent3"/>
              </a:solidFill>
              <a:cs typeface="Arial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1E8984-3356-430C-8396-BF9DF022FEBA}"/>
              </a:ext>
            </a:extLst>
          </p:cNvPr>
          <p:cNvSpPr/>
          <p:nvPr userDrawn="1"/>
        </p:nvSpPr>
        <p:spPr>
          <a:xfrm>
            <a:off x="0" y="-1510"/>
            <a:ext cx="12192000" cy="142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CBA4A2F-2BE8-4B4A-9284-CD6D6A00334B}"/>
              </a:ext>
            </a:extLst>
          </p:cNvPr>
          <p:cNvSpPr/>
          <p:nvPr userDrawn="1"/>
        </p:nvSpPr>
        <p:spPr>
          <a:xfrm>
            <a:off x="0" y="142854"/>
            <a:ext cx="1219200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>
              <a:solidFill>
                <a:srgbClr val="BFAC6E"/>
              </a:solidFill>
            </a:endParaRPr>
          </a:p>
        </p:txBody>
      </p:sp>
      <p:sp>
        <p:nvSpPr>
          <p:cNvPr id="11" name="Copyright">
            <a:extLst>
              <a:ext uri="{FF2B5EF4-FFF2-40B4-BE49-F238E27FC236}">
                <a16:creationId xmlns:a16="http://schemas.microsoft.com/office/drawing/2014/main" id="{DE4BDD84-7A96-4CA0-A803-DA713740599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10752974" y="6502971"/>
            <a:ext cx="471283" cy="107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GB" sz="700" dirty="0">
                <a:solidFill>
                  <a:schemeClr val="accent3"/>
                </a:solidFill>
                <a:cs typeface="Arial" charset="0"/>
              </a:rPr>
              <a:t>Confidential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55AED33-168F-449C-8B57-14AF82950179}"/>
              </a:ext>
            </a:extLst>
          </p:cNvPr>
          <p:cNvSpPr/>
          <p:nvPr userDrawn="1"/>
        </p:nvSpPr>
        <p:spPr>
          <a:xfrm rot="16200000">
            <a:off x="22356" y="599540"/>
            <a:ext cx="577443" cy="9756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4B8AB1-D1FC-4668-8610-FF6D2DCC9577}"/>
              </a:ext>
            </a:extLst>
          </p:cNvPr>
          <p:cNvSpPr/>
          <p:nvPr userDrawn="1"/>
        </p:nvSpPr>
        <p:spPr>
          <a:xfrm>
            <a:off x="0" y="6717052"/>
            <a:ext cx="12192000" cy="142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pic>
        <p:nvPicPr>
          <p:cNvPr id="17" name="Picture 16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031AD8C4-E7A1-4E5F-A02D-F0A8595509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19"/>
          <a:stretch/>
        </p:blipFill>
        <p:spPr>
          <a:xfrm>
            <a:off x="11299545" y="382589"/>
            <a:ext cx="526548" cy="55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068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s with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Rectangle 15"/>
          <p:cNvSpPr>
            <a:spLocks noChangeArrowheads="1"/>
          </p:cNvSpPr>
          <p:nvPr/>
        </p:nvSpPr>
        <p:spPr bwMode="gray">
          <a:xfrm>
            <a:off x="10837558" y="6477001"/>
            <a:ext cx="761874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7A6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 algn="r" eaLnBrk="0" hangingPunct="0">
              <a:lnSpc>
                <a:spcPct val="100000"/>
              </a:lnSpc>
            </a:pPr>
            <a:fld id="{2306E996-13B1-4F09-8F6B-3AC86B81501F}" type="slidenum">
              <a:rPr lang="en-GB" sz="1100" smtClean="0">
                <a:solidFill>
                  <a:schemeClr val="accent3"/>
                </a:solidFill>
                <a:cs typeface="Arial" charset="0"/>
              </a:rPr>
              <a:pPr algn="r" eaLnBrk="0" hangingPunct="0">
                <a:lnSpc>
                  <a:spcPct val="100000"/>
                </a:lnSpc>
              </a:pPr>
              <a:t>‹#›</a:t>
            </a:fld>
            <a:endParaRPr lang="en-GB" sz="1100" dirty="0">
              <a:solidFill>
                <a:schemeClr val="accent3"/>
              </a:solidFill>
              <a:cs typeface="Arial" charset="0"/>
            </a:endParaRPr>
          </a:p>
        </p:txBody>
      </p:sp>
      <p:sp>
        <p:nvSpPr>
          <p:cNvPr id="13" name="Text Placeholder 19"/>
          <p:cNvSpPr>
            <a:spLocks noGrp="1"/>
          </p:cNvSpPr>
          <p:nvPr>
            <p:ph type="body" sz="quarter" idx="15" hasCustomPrompt="1"/>
          </p:nvPr>
        </p:nvSpPr>
        <p:spPr>
          <a:xfrm>
            <a:off x="576445" y="1406525"/>
            <a:ext cx="4938072" cy="33655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200">
                <a:solidFill>
                  <a:schemeClr val="accent1"/>
                </a:solidFill>
              </a:defRPr>
            </a:lvl2pPr>
            <a:lvl3pPr>
              <a:defRPr sz="1000">
                <a:solidFill>
                  <a:schemeClr val="accent2"/>
                </a:solidFill>
              </a:defRPr>
            </a:lvl3pPr>
            <a:lvl4pPr>
              <a:defRPr sz="1000">
                <a:solidFill>
                  <a:schemeClr val="accent2"/>
                </a:solidFill>
              </a:defRPr>
            </a:lvl4pPr>
            <a:lvl5pPr>
              <a:defRPr sz="10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Heading 12 </a:t>
            </a:r>
            <a:r>
              <a:rPr lang="en-US" dirty="0" err="1"/>
              <a:t>pt</a:t>
            </a:r>
            <a:endParaRPr lang="en-US" dirty="0"/>
          </a:p>
          <a:p>
            <a:pPr lvl="1"/>
            <a:r>
              <a:rPr lang="en-US" dirty="0"/>
              <a:t>Subheading 12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14" name="Text Placeholder 19"/>
          <p:cNvSpPr>
            <a:spLocks noGrp="1"/>
          </p:cNvSpPr>
          <p:nvPr>
            <p:ph type="body" sz="quarter" idx="16" hasCustomPrompt="1"/>
          </p:nvPr>
        </p:nvSpPr>
        <p:spPr>
          <a:xfrm>
            <a:off x="6667406" y="1406525"/>
            <a:ext cx="4938072" cy="33655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200">
                <a:solidFill>
                  <a:schemeClr val="accent1"/>
                </a:solidFill>
              </a:defRPr>
            </a:lvl2pPr>
            <a:lvl3pPr>
              <a:defRPr sz="1000">
                <a:solidFill>
                  <a:schemeClr val="accent2"/>
                </a:solidFill>
              </a:defRPr>
            </a:lvl3pPr>
            <a:lvl4pPr>
              <a:defRPr sz="1000">
                <a:solidFill>
                  <a:schemeClr val="accent2"/>
                </a:solidFill>
              </a:defRPr>
            </a:lvl4pPr>
            <a:lvl5pPr>
              <a:defRPr sz="10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Heading 12 </a:t>
            </a:r>
            <a:r>
              <a:rPr lang="en-US" dirty="0" err="1"/>
              <a:t>pt</a:t>
            </a:r>
            <a:endParaRPr lang="en-US" dirty="0"/>
          </a:p>
          <a:p>
            <a:pPr lvl="1"/>
            <a:r>
              <a:rPr lang="en-US" dirty="0"/>
              <a:t>Subheading 12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574429" y="1930401"/>
            <a:ext cx="4940087" cy="41005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Content Placeholder 2"/>
          <p:cNvSpPr>
            <a:spLocks noGrp="1"/>
          </p:cNvSpPr>
          <p:nvPr>
            <p:ph idx="11"/>
          </p:nvPr>
        </p:nvSpPr>
        <p:spPr>
          <a:xfrm>
            <a:off x="6665390" y="1930401"/>
            <a:ext cx="4940087" cy="41005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Rectangle 15"/>
          <p:cNvSpPr>
            <a:spLocks noChangeArrowheads="1"/>
          </p:cNvSpPr>
          <p:nvPr userDrawn="1"/>
        </p:nvSpPr>
        <p:spPr bwMode="gray">
          <a:xfrm>
            <a:off x="10837558" y="6477001"/>
            <a:ext cx="761874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7A6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 algn="r" eaLnBrk="0" hangingPunct="0">
              <a:lnSpc>
                <a:spcPct val="100000"/>
              </a:lnSpc>
            </a:pPr>
            <a:fld id="{2306E996-13B1-4F09-8F6B-3AC86B81501F}" type="slidenum">
              <a:rPr lang="en-GB" sz="1100" smtClean="0">
                <a:solidFill>
                  <a:schemeClr val="accent3"/>
                </a:solidFill>
                <a:cs typeface="Arial" charset="0"/>
              </a:rPr>
              <a:pPr algn="r" eaLnBrk="0" hangingPunct="0">
                <a:lnSpc>
                  <a:spcPct val="100000"/>
                </a:lnSpc>
              </a:pPr>
              <a:t>‹#›</a:t>
            </a:fld>
            <a:endParaRPr lang="en-GB" sz="1100" dirty="0">
              <a:solidFill>
                <a:schemeClr val="accent3"/>
              </a:solidFill>
              <a:cs typeface="Arial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E3E0B35-ABBB-4571-83D0-56A3703ECFAB}"/>
              </a:ext>
            </a:extLst>
          </p:cNvPr>
          <p:cNvSpPr/>
          <p:nvPr userDrawn="1"/>
        </p:nvSpPr>
        <p:spPr>
          <a:xfrm>
            <a:off x="0" y="-1510"/>
            <a:ext cx="12192000" cy="142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58D470-C338-4D92-8113-0806AB3F7BD8}"/>
              </a:ext>
            </a:extLst>
          </p:cNvPr>
          <p:cNvSpPr/>
          <p:nvPr userDrawn="1"/>
        </p:nvSpPr>
        <p:spPr>
          <a:xfrm>
            <a:off x="0" y="142854"/>
            <a:ext cx="1219200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>
              <a:solidFill>
                <a:srgbClr val="BFAC6E"/>
              </a:solidFill>
            </a:endParaRPr>
          </a:p>
        </p:txBody>
      </p:sp>
      <p:sp>
        <p:nvSpPr>
          <p:cNvPr id="17" name="Copyright">
            <a:extLst>
              <a:ext uri="{FF2B5EF4-FFF2-40B4-BE49-F238E27FC236}">
                <a16:creationId xmlns:a16="http://schemas.microsoft.com/office/drawing/2014/main" id="{38CF946A-3921-42B3-8376-CB6CB63F71A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10752974" y="6502971"/>
            <a:ext cx="471283" cy="107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GB" sz="700" dirty="0">
                <a:solidFill>
                  <a:schemeClr val="accent3"/>
                </a:solidFill>
                <a:cs typeface="Arial" charset="0"/>
              </a:rPr>
              <a:t>Confidential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545E2B-DA2B-4DBB-AAEB-E54944860378}"/>
              </a:ext>
            </a:extLst>
          </p:cNvPr>
          <p:cNvSpPr/>
          <p:nvPr userDrawn="1"/>
        </p:nvSpPr>
        <p:spPr>
          <a:xfrm rot="16200000">
            <a:off x="22356" y="599540"/>
            <a:ext cx="577443" cy="9756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EB3B378-F408-434D-9A19-70E21BA8F153}"/>
              </a:ext>
            </a:extLst>
          </p:cNvPr>
          <p:cNvSpPr/>
          <p:nvPr userDrawn="1"/>
        </p:nvSpPr>
        <p:spPr>
          <a:xfrm>
            <a:off x="0" y="6717052"/>
            <a:ext cx="12192000" cy="142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pic>
        <p:nvPicPr>
          <p:cNvPr id="23" name="Picture 22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03C9BDC7-272C-425C-AF7E-433184CEDB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19"/>
          <a:stretch/>
        </p:blipFill>
        <p:spPr>
          <a:xfrm>
            <a:off x="11299545" y="382589"/>
            <a:ext cx="526548" cy="55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577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text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2" name="Rectangle 15"/>
          <p:cNvSpPr>
            <a:spLocks noChangeArrowheads="1"/>
          </p:cNvSpPr>
          <p:nvPr/>
        </p:nvSpPr>
        <p:spPr bwMode="gray">
          <a:xfrm>
            <a:off x="10837558" y="6477001"/>
            <a:ext cx="761874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7A6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 algn="r" eaLnBrk="0" hangingPunct="0">
              <a:lnSpc>
                <a:spcPct val="100000"/>
              </a:lnSpc>
            </a:pPr>
            <a:fld id="{2306E996-13B1-4F09-8F6B-3AC86B81501F}" type="slidenum">
              <a:rPr lang="en-GB" sz="1100" smtClean="0">
                <a:solidFill>
                  <a:schemeClr val="accent3"/>
                </a:solidFill>
                <a:cs typeface="Arial" charset="0"/>
              </a:rPr>
              <a:pPr algn="r" eaLnBrk="0" hangingPunct="0">
                <a:lnSpc>
                  <a:spcPct val="100000"/>
                </a:lnSpc>
              </a:pPr>
              <a:t>‹#›</a:t>
            </a:fld>
            <a:endParaRPr lang="en-GB" sz="1100" dirty="0">
              <a:solidFill>
                <a:schemeClr val="accent3"/>
              </a:solidFill>
              <a:cs typeface="Arial" charset="0"/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574429" y="1406525"/>
            <a:ext cx="4940087" cy="2126284"/>
          </a:xfrm>
        </p:spPr>
        <p:txBody>
          <a:bodyPr/>
          <a:lstStyle>
            <a:lvl1pPr marL="119063" indent="-119063">
              <a:defRPr sz="1000"/>
            </a:lvl1pPr>
            <a:lvl2pPr marL="228600" indent="-109538">
              <a:defRPr sz="1000"/>
            </a:lvl2pPr>
            <a:lvl3pPr marL="347663" indent="-119063">
              <a:defRPr sz="1000"/>
            </a:lvl3pPr>
            <a:lvl4pPr marL="457200" indent="-109538">
              <a:defRPr sz="1000"/>
            </a:lvl4pPr>
            <a:lvl5pPr marL="576263" indent="-119063"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5" name="Content Placeholder 2"/>
          <p:cNvSpPr>
            <a:spLocks noGrp="1"/>
          </p:cNvSpPr>
          <p:nvPr>
            <p:ph idx="23"/>
          </p:nvPr>
        </p:nvSpPr>
        <p:spPr>
          <a:xfrm>
            <a:off x="6659344" y="1406525"/>
            <a:ext cx="4940087" cy="2126284"/>
          </a:xfrm>
        </p:spPr>
        <p:txBody>
          <a:bodyPr/>
          <a:lstStyle>
            <a:lvl1pPr marL="119063" indent="-119063">
              <a:defRPr sz="1000"/>
            </a:lvl1pPr>
            <a:lvl2pPr marL="228600" indent="-109538">
              <a:defRPr sz="1000"/>
            </a:lvl2pPr>
            <a:lvl3pPr marL="347663" indent="-119063">
              <a:defRPr sz="1000"/>
            </a:lvl3pPr>
            <a:lvl4pPr marL="457200" indent="-109538">
              <a:defRPr sz="1000"/>
            </a:lvl4pPr>
            <a:lvl5pPr marL="576263" indent="-119063"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Content Placeholder 2"/>
          <p:cNvSpPr>
            <a:spLocks noGrp="1"/>
          </p:cNvSpPr>
          <p:nvPr>
            <p:ph idx="24"/>
          </p:nvPr>
        </p:nvSpPr>
        <p:spPr>
          <a:xfrm>
            <a:off x="574429" y="3904629"/>
            <a:ext cx="4940087" cy="2126284"/>
          </a:xfrm>
        </p:spPr>
        <p:txBody>
          <a:bodyPr/>
          <a:lstStyle>
            <a:lvl1pPr marL="119063" indent="-119063">
              <a:defRPr sz="1000"/>
            </a:lvl1pPr>
            <a:lvl2pPr marL="228600" indent="-109538">
              <a:defRPr sz="1000"/>
            </a:lvl2pPr>
            <a:lvl3pPr marL="347663" indent="-119063">
              <a:defRPr sz="1000"/>
            </a:lvl3pPr>
            <a:lvl4pPr marL="457200" indent="-109538">
              <a:defRPr sz="1000"/>
            </a:lvl4pPr>
            <a:lvl5pPr marL="576263" indent="-119063"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/>
          <p:cNvSpPr>
            <a:spLocks noGrp="1"/>
          </p:cNvSpPr>
          <p:nvPr>
            <p:ph idx="25"/>
          </p:nvPr>
        </p:nvSpPr>
        <p:spPr>
          <a:xfrm>
            <a:off x="6659344" y="3904629"/>
            <a:ext cx="4940087" cy="2126284"/>
          </a:xfrm>
        </p:spPr>
        <p:txBody>
          <a:bodyPr/>
          <a:lstStyle>
            <a:lvl1pPr marL="119063" indent="-119063">
              <a:defRPr sz="1000"/>
            </a:lvl1pPr>
            <a:lvl2pPr marL="228600" indent="-109538">
              <a:defRPr sz="1000"/>
            </a:lvl2pPr>
            <a:lvl3pPr marL="347663" indent="-119063">
              <a:defRPr sz="1000"/>
            </a:lvl3pPr>
            <a:lvl4pPr marL="457200" indent="-109538">
              <a:defRPr sz="1000"/>
            </a:lvl4pPr>
            <a:lvl5pPr marL="576263" indent="-119063"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Rectangle 15"/>
          <p:cNvSpPr>
            <a:spLocks noChangeArrowheads="1"/>
          </p:cNvSpPr>
          <p:nvPr userDrawn="1"/>
        </p:nvSpPr>
        <p:spPr bwMode="gray">
          <a:xfrm>
            <a:off x="10837558" y="6477001"/>
            <a:ext cx="761874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7A6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 algn="r" eaLnBrk="0" hangingPunct="0">
              <a:lnSpc>
                <a:spcPct val="100000"/>
              </a:lnSpc>
            </a:pPr>
            <a:fld id="{2306E996-13B1-4F09-8F6B-3AC86B81501F}" type="slidenum">
              <a:rPr lang="en-GB" sz="1100" smtClean="0">
                <a:solidFill>
                  <a:schemeClr val="accent3"/>
                </a:solidFill>
                <a:cs typeface="Arial" charset="0"/>
              </a:rPr>
              <a:pPr algn="r" eaLnBrk="0" hangingPunct="0">
                <a:lnSpc>
                  <a:spcPct val="100000"/>
                </a:lnSpc>
              </a:pPr>
              <a:t>‹#›</a:t>
            </a:fld>
            <a:endParaRPr lang="en-GB" sz="1100" dirty="0">
              <a:solidFill>
                <a:schemeClr val="accent3"/>
              </a:solidFill>
              <a:cs typeface="Arial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C54E57D-2C18-4A77-84A4-7B0F1EE1D549}"/>
              </a:ext>
            </a:extLst>
          </p:cNvPr>
          <p:cNvSpPr/>
          <p:nvPr userDrawn="1"/>
        </p:nvSpPr>
        <p:spPr>
          <a:xfrm>
            <a:off x="0" y="-1510"/>
            <a:ext cx="12192000" cy="142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FA63D0-7F23-4E89-88C7-370DFC0A96E7}"/>
              </a:ext>
            </a:extLst>
          </p:cNvPr>
          <p:cNvSpPr/>
          <p:nvPr userDrawn="1"/>
        </p:nvSpPr>
        <p:spPr>
          <a:xfrm>
            <a:off x="0" y="142854"/>
            <a:ext cx="1219200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>
              <a:solidFill>
                <a:srgbClr val="BFAC6E"/>
              </a:solidFill>
            </a:endParaRPr>
          </a:p>
        </p:txBody>
      </p:sp>
      <p:sp>
        <p:nvSpPr>
          <p:cNvPr id="17" name="Copyright">
            <a:extLst>
              <a:ext uri="{FF2B5EF4-FFF2-40B4-BE49-F238E27FC236}">
                <a16:creationId xmlns:a16="http://schemas.microsoft.com/office/drawing/2014/main" id="{A9195EA8-8224-46D5-8DB3-188609331C9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10752974" y="6502971"/>
            <a:ext cx="471283" cy="107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GB" sz="700" dirty="0">
                <a:solidFill>
                  <a:schemeClr val="accent3"/>
                </a:solidFill>
                <a:cs typeface="Arial" charset="0"/>
              </a:rPr>
              <a:t>Confidential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8461E9A-3E3B-46F9-AAA0-59FE41ADD433}"/>
              </a:ext>
            </a:extLst>
          </p:cNvPr>
          <p:cNvSpPr/>
          <p:nvPr userDrawn="1"/>
        </p:nvSpPr>
        <p:spPr>
          <a:xfrm rot="16200000">
            <a:off x="22356" y="599540"/>
            <a:ext cx="577443" cy="9756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88CE839-BD0A-4DF4-822B-948F0B688E70}"/>
              </a:ext>
            </a:extLst>
          </p:cNvPr>
          <p:cNvSpPr/>
          <p:nvPr userDrawn="1"/>
        </p:nvSpPr>
        <p:spPr>
          <a:xfrm>
            <a:off x="0" y="6717052"/>
            <a:ext cx="12192000" cy="142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pic>
        <p:nvPicPr>
          <p:cNvPr id="23" name="Picture 22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49B52853-C9CF-4A18-AD5F-6634D22DCE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19"/>
          <a:stretch/>
        </p:blipFill>
        <p:spPr>
          <a:xfrm>
            <a:off x="11299545" y="382589"/>
            <a:ext cx="526548" cy="55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179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textboxes with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7" name="Rectangle 15"/>
          <p:cNvSpPr>
            <a:spLocks noChangeArrowheads="1"/>
          </p:cNvSpPr>
          <p:nvPr/>
        </p:nvSpPr>
        <p:spPr bwMode="gray">
          <a:xfrm>
            <a:off x="10837558" y="6477001"/>
            <a:ext cx="761874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7A6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 algn="r" eaLnBrk="0" hangingPunct="0">
              <a:lnSpc>
                <a:spcPct val="100000"/>
              </a:lnSpc>
            </a:pPr>
            <a:fld id="{2306E996-13B1-4F09-8F6B-3AC86B81501F}" type="slidenum">
              <a:rPr lang="en-GB" sz="1100" smtClean="0">
                <a:solidFill>
                  <a:schemeClr val="accent3"/>
                </a:solidFill>
                <a:cs typeface="Arial" charset="0"/>
              </a:rPr>
              <a:pPr algn="r" eaLnBrk="0" hangingPunct="0">
                <a:lnSpc>
                  <a:spcPct val="100000"/>
                </a:lnSpc>
              </a:pPr>
              <a:t>‹#›</a:t>
            </a:fld>
            <a:endParaRPr lang="en-GB" sz="1100" dirty="0">
              <a:solidFill>
                <a:schemeClr val="accent3"/>
              </a:solidFill>
              <a:cs typeface="Arial" charset="0"/>
            </a:endParaRPr>
          </a:p>
        </p:txBody>
      </p:sp>
      <p:sp>
        <p:nvSpPr>
          <p:cNvPr id="16" name="Content Placeholder 2"/>
          <p:cNvSpPr>
            <a:spLocks noGrp="1"/>
          </p:cNvSpPr>
          <p:nvPr>
            <p:ph idx="25"/>
          </p:nvPr>
        </p:nvSpPr>
        <p:spPr>
          <a:xfrm>
            <a:off x="574429" y="1871134"/>
            <a:ext cx="4934041" cy="1672024"/>
          </a:xfrm>
        </p:spPr>
        <p:txBody>
          <a:bodyPr/>
          <a:lstStyle>
            <a:lvl1pPr marL="119063" indent="-119063">
              <a:defRPr sz="1000"/>
            </a:lvl1pPr>
            <a:lvl2pPr marL="228600" indent="-109538">
              <a:defRPr sz="1000"/>
            </a:lvl2pPr>
            <a:lvl3pPr marL="347663" indent="-119063">
              <a:defRPr sz="1000"/>
            </a:lvl3pPr>
            <a:lvl4pPr marL="457200" indent="-109538">
              <a:tabLst/>
              <a:defRPr sz="1000"/>
            </a:lvl4pPr>
            <a:lvl5pPr marL="576263" indent="-119063"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7" name="Text Placeholder 19"/>
          <p:cNvSpPr>
            <a:spLocks noGrp="1"/>
          </p:cNvSpPr>
          <p:nvPr>
            <p:ph type="body" sz="quarter" idx="15" hasCustomPrompt="1"/>
          </p:nvPr>
        </p:nvSpPr>
        <p:spPr>
          <a:xfrm>
            <a:off x="574429" y="1407584"/>
            <a:ext cx="4934041" cy="33655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0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000">
                <a:solidFill>
                  <a:schemeClr val="accent1"/>
                </a:solidFill>
              </a:defRPr>
            </a:lvl2pPr>
            <a:lvl3pPr>
              <a:defRPr sz="1000">
                <a:solidFill>
                  <a:schemeClr val="accent2"/>
                </a:solidFill>
              </a:defRPr>
            </a:lvl3pPr>
            <a:lvl4pPr>
              <a:defRPr sz="1000">
                <a:solidFill>
                  <a:schemeClr val="accent2"/>
                </a:solidFill>
              </a:defRPr>
            </a:lvl4pPr>
            <a:lvl5pPr>
              <a:defRPr sz="10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Heading 10 </a:t>
            </a:r>
            <a:r>
              <a:rPr lang="en-US" dirty="0" err="1"/>
              <a:t>pt</a:t>
            </a:r>
            <a:endParaRPr lang="en-US" dirty="0"/>
          </a:p>
          <a:p>
            <a:pPr lvl="1"/>
            <a:r>
              <a:rPr lang="en-US" dirty="0"/>
              <a:t>Subheading 10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18" name="Text Placeholder 19"/>
          <p:cNvSpPr>
            <a:spLocks noGrp="1"/>
          </p:cNvSpPr>
          <p:nvPr>
            <p:ph type="body" sz="quarter" idx="16" hasCustomPrompt="1"/>
          </p:nvPr>
        </p:nvSpPr>
        <p:spPr>
          <a:xfrm>
            <a:off x="6667406" y="1407584"/>
            <a:ext cx="4938072" cy="33655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0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000">
                <a:solidFill>
                  <a:schemeClr val="accent1"/>
                </a:solidFill>
              </a:defRPr>
            </a:lvl2pPr>
            <a:lvl3pPr>
              <a:defRPr sz="1000">
                <a:solidFill>
                  <a:schemeClr val="accent2"/>
                </a:solidFill>
              </a:defRPr>
            </a:lvl3pPr>
            <a:lvl4pPr>
              <a:defRPr sz="1000">
                <a:solidFill>
                  <a:schemeClr val="accent2"/>
                </a:solidFill>
              </a:defRPr>
            </a:lvl4pPr>
            <a:lvl5pPr>
              <a:defRPr sz="10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Heading 10 </a:t>
            </a:r>
            <a:r>
              <a:rPr lang="en-US" dirty="0" err="1"/>
              <a:t>pt</a:t>
            </a:r>
            <a:endParaRPr lang="en-US" dirty="0"/>
          </a:p>
          <a:p>
            <a:pPr lvl="1"/>
            <a:r>
              <a:rPr lang="en-US" dirty="0"/>
              <a:t>Subheading 10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4" name="Text Placeholder 19"/>
          <p:cNvSpPr>
            <a:spLocks noGrp="1"/>
          </p:cNvSpPr>
          <p:nvPr>
            <p:ph type="body" sz="quarter" idx="18" hasCustomPrompt="1"/>
          </p:nvPr>
        </p:nvSpPr>
        <p:spPr>
          <a:xfrm>
            <a:off x="6669422" y="3894810"/>
            <a:ext cx="4938072" cy="33655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0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000">
                <a:solidFill>
                  <a:schemeClr val="accent1"/>
                </a:solidFill>
              </a:defRPr>
            </a:lvl2pPr>
            <a:lvl3pPr>
              <a:defRPr sz="1000">
                <a:solidFill>
                  <a:schemeClr val="accent2"/>
                </a:solidFill>
              </a:defRPr>
            </a:lvl3pPr>
            <a:lvl4pPr>
              <a:defRPr sz="1000">
                <a:solidFill>
                  <a:schemeClr val="accent2"/>
                </a:solidFill>
              </a:defRPr>
            </a:lvl4pPr>
            <a:lvl5pPr>
              <a:defRPr sz="10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Heading 10 </a:t>
            </a:r>
            <a:r>
              <a:rPr lang="en-US" dirty="0" err="1"/>
              <a:t>pt</a:t>
            </a:r>
            <a:endParaRPr lang="en-US" dirty="0"/>
          </a:p>
          <a:p>
            <a:pPr lvl="1"/>
            <a:r>
              <a:rPr lang="en-US" dirty="0"/>
              <a:t>Subheading 10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20" hasCustomPrompt="1"/>
          </p:nvPr>
        </p:nvSpPr>
        <p:spPr>
          <a:xfrm>
            <a:off x="574429" y="3894810"/>
            <a:ext cx="4934041" cy="33655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0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000">
                <a:solidFill>
                  <a:schemeClr val="accent1"/>
                </a:solidFill>
              </a:defRPr>
            </a:lvl2pPr>
            <a:lvl3pPr>
              <a:defRPr sz="1000">
                <a:solidFill>
                  <a:schemeClr val="accent2"/>
                </a:solidFill>
              </a:defRPr>
            </a:lvl3pPr>
            <a:lvl4pPr>
              <a:defRPr sz="1000">
                <a:solidFill>
                  <a:schemeClr val="accent2"/>
                </a:solidFill>
              </a:defRPr>
            </a:lvl4pPr>
            <a:lvl5pPr>
              <a:defRPr sz="10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Heading 10 </a:t>
            </a:r>
            <a:r>
              <a:rPr lang="en-US" dirty="0" err="1"/>
              <a:t>pt</a:t>
            </a:r>
            <a:endParaRPr lang="en-US" dirty="0"/>
          </a:p>
          <a:p>
            <a:pPr lvl="1"/>
            <a:r>
              <a:rPr lang="en-US" dirty="0"/>
              <a:t>Subheading 10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6" name="Content Placeholder 2"/>
          <p:cNvSpPr>
            <a:spLocks noGrp="1"/>
          </p:cNvSpPr>
          <p:nvPr>
            <p:ph idx="26"/>
          </p:nvPr>
        </p:nvSpPr>
        <p:spPr>
          <a:xfrm>
            <a:off x="6665390" y="1871134"/>
            <a:ext cx="4934041" cy="1672024"/>
          </a:xfrm>
        </p:spPr>
        <p:txBody>
          <a:bodyPr/>
          <a:lstStyle>
            <a:lvl1pPr marL="119063" indent="-119063">
              <a:defRPr sz="1000"/>
            </a:lvl1pPr>
            <a:lvl2pPr marL="228600" indent="-109538">
              <a:defRPr sz="1000"/>
            </a:lvl2pPr>
            <a:lvl3pPr marL="347663" indent="-119063">
              <a:defRPr sz="1000"/>
            </a:lvl3pPr>
            <a:lvl4pPr marL="457200" indent="-109538">
              <a:tabLst/>
              <a:defRPr sz="1000"/>
            </a:lvl4pPr>
            <a:lvl5pPr marL="576263" indent="-119063"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7" name="Content Placeholder 2"/>
          <p:cNvSpPr>
            <a:spLocks noGrp="1"/>
          </p:cNvSpPr>
          <p:nvPr>
            <p:ph idx="27"/>
          </p:nvPr>
        </p:nvSpPr>
        <p:spPr>
          <a:xfrm>
            <a:off x="574429" y="4358360"/>
            <a:ext cx="4934041" cy="1672024"/>
          </a:xfrm>
        </p:spPr>
        <p:txBody>
          <a:bodyPr/>
          <a:lstStyle>
            <a:lvl1pPr marL="119063" indent="-119063">
              <a:defRPr sz="1000"/>
            </a:lvl1pPr>
            <a:lvl2pPr marL="228600" indent="-109538">
              <a:defRPr sz="1000"/>
            </a:lvl2pPr>
            <a:lvl3pPr marL="347663" indent="-119063">
              <a:defRPr sz="1000"/>
            </a:lvl3pPr>
            <a:lvl4pPr marL="457200" indent="-109538">
              <a:tabLst/>
              <a:defRPr sz="1000"/>
            </a:lvl4pPr>
            <a:lvl5pPr marL="576263" indent="-119063"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8" name="Content Placeholder 2"/>
          <p:cNvSpPr>
            <a:spLocks noGrp="1"/>
          </p:cNvSpPr>
          <p:nvPr>
            <p:ph idx="28"/>
          </p:nvPr>
        </p:nvSpPr>
        <p:spPr>
          <a:xfrm>
            <a:off x="6665390" y="4358360"/>
            <a:ext cx="4934041" cy="1672024"/>
          </a:xfrm>
        </p:spPr>
        <p:txBody>
          <a:bodyPr/>
          <a:lstStyle>
            <a:lvl1pPr marL="119063" indent="-119063">
              <a:defRPr sz="1000"/>
            </a:lvl1pPr>
            <a:lvl2pPr marL="228600" indent="-109538">
              <a:defRPr sz="1000"/>
            </a:lvl2pPr>
            <a:lvl3pPr marL="347663" indent="-119063">
              <a:defRPr sz="1000"/>
            </a:lvl3pPr>
            <a:lvl4pPr marL="457200" indent="-109538">
              <a:tabLst/>
              <a:defRPr sz="1000"/>
            </a:lvl4pPr>
            <a:lvl5pPr marL="576263" indent="-119063"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5" name="Rectangle 15"/>
          <p:cNvSpPr>
            <a:spLocks noChangeArrowheads="1"/>
          </p:cNvSpPr>
          <p:nvPr userDrawn="1"/>
        </p:nvSpPr>
        <p:spPr bwMode="gray">
          <a:xfrm>
            <a:off x="10837558" y="6477001"/>
            <a:ext cx="761874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7A6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 algn="r" eaLnBrk="0" hangingPunct="0">
              <a:lnSpc>
                <a:spcPct val="100000"/>
              </a:lnSpc>
            </a:pPr>
            <a:fld id="{2306E996-13B1-4F09-8F6B-3AC86B81501F}" type="slidenum">
              <a:rPr lang="en-GB" sz="1100" smtClean="0">
                <a:solidFill>
                  <a:schemeClr val="accent3"/>
                </a:solidFill>
                <a:cs typeface="Arial" charset="0"/>
              </a:rPr>
              <a:pPr algn="r" eaLnBrk="0" hangingPunct="0">
                <a:lnSpc>
                  <a:spcPct val="100000"/>
                </a:lnSpc>
              </a:pPr>
              <a:t>‹#›</a:t>
            </a:fld>
            <a:endParaRPr lang="en-GB" sz="1100" dirty="0">
              <a:solidFill>
                <a:schemeClr val="accent3"/>
              </a:solidFill>
              <a:cs typeface="Arial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24A5F8B-6BB3-450A-9DF7-54EB1F9F0DB0}"/>
              </a:ext>
            </a:extLst>
          </p:cNvPr>
          <p:cNvSpPr/>
          <p:nvPr userDrawn="1"/>
        </p:nvSpPr>
        <p:spPr>
          <a:xfrm>
            <a:off x="0" y="-1510"/>
            <a:ext cx="12192000" cy="142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AC2E7D4-51EF-47E0-8DC9-EBAEFFF6D96A}"/>
              </a:ext>
            </a:extLst>
          </p:cNvPr>
          <p:cNvSpPr/>
          <p:nvPr userDrawn="1"/>
        </p:nvSpPr>
        <p:spPr>
          <a:xfrm>
            <a:off x="0" y="142854"/>
            <a:ext cx="1219200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>
              <a:solidFill>
                <a:srgbClr val="BFAC6E"/>
              </a:solidFill>
            </a:endParaRPr>
          </a:p>
        </p:txBody>
      </p:sp>
      <p:sp>
        <p:nvSpPr>
          <p:cNvPr id="22" name="Copyright">
            <a:extLst>
              <a:ext uri="{FF2B5EF4-FFF2-40B4-BE49-F238E27FC236}">
                <a16:creationId xmlns:a16="http://schemas.microsoft.com/office/drawing/2014/main" id="{21510237-E412-4CDB-BA13-9E0B4E1B3595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10752974" y="6502971"/>
            <a:ext cx="471283" cy="107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GB" sz="700" dirty="0">
                <a:solidFill>
                  <a:schemeClr val="accent3"/>
                </a:solidFill>
                <a:cs typeface="Arial" charset="0"/>
              </a:rPr>
              <a:t>Confidential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047B555-8DAD-4F80-95AF-1FD99AD3736D}"/>
              </a:ext>
            </a:extLst>
          </p:cNvPr>
          <p:cNvSpPr/>
          <p:nvPr userDrawn="1"/>
        </p:nvSpPr>
        <p:spPr>
          <a:xfrm rot="16200000">
            <a:off x="22356" y="599540"/>
            <a:ext cx="577443" cy="9756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A8A2C94-6576-43CE-8626-5885D75FFFB2}"/>
              </a:ext>
            </a:extLst>
          </p:cNvPr>
          <p:cNvSpPr/>
          <p:nvPr userDrawn="1"/>
        </p:nvSpPr>
        <p:spPr>
          <a:xfrm>
            <a:off x="0" y="6717052"/>
            <a:ext cx="12192000" cy="142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pic>
        <p:nvPicPr>
          <p:cNvPr id="31" name="Picture 3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5F3BE19-FD82-4734-A059-9ABFCC4142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19"/>
          <a:stretch/>
        </p:blipFill>
        <p:spPr>
          <a:xfrm>
            <a:off x="11299545" y="382589"/>
            <a:ext cx="526548" cy="55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28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>
            <a:spLocks noGrp="1"/>
          </p:cNvSpPr>
          <p:nvPr>
            <p:ph idx="25"/>
          </p:nvPr>
        </p:nvSpPr>
        <p:spPr>
          <a:xfrm>
            <a:off x="574429" y="1406525"/>
            <a:ext cx="3192615" cy="462438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461" y="382589"/>
            <a:ext cx="11029033" cy="7588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Rectangle 15"/>
          <p:cNvSpPr>
            <a:spLocks noChangeArrowheads="1"/>
          </p:cNvSpPr>
          <p:nvPr/>
        </p:nvSpPr>
        <p:spPr bwMode="gray">
          <a:xfrm>
            <a:off x="10837558" y="6477001"/>
            <a:ext cx="761874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7A6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 algn="r" eaLnBrk="0" hangingPunct="0">
              <a:lnSpc>
                <a:spcPct val="100000"/>
              </a:lnSpc>
            </a:pPr>
            <a:fld id="{2306E996-13B1-4F09-8F6B-3AC86B81501F}" type="slidenum">
              <a:rPr lang="en-GB" sz="1100" smtClean="0">
                <a:solidFill>
                  <a:schemeClr val="accent3"/>
                </a:solidFill>
                <a:cs typeface="Arial" charset="0"/>
              </a:rPr>
              <a:pPr algn="r" eaLnBrk="0" hangingPunct="0">
                <a:lnSpc>
                  <a:spcPct val="100000"/>
                </a:lnSpc>
              </a:pPr>
              <a:t>‹#›</a:t>
            </a:fld>
            <a:endParaRPr lang="en-GB" sz="1100" dirty="0">
              <a:solidFill>
                <a:schemeClr val="accent3"/>
              </a:solidFill>
              <a:cs typeface="Arial" charset="0"/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26"/>
          </p:nvPr>
        </p:nvSpPr>
        <p:spPr>
          <a:xfrm>
            <a:off x="4494655" y="1406525"/>
            <a:ext cx="3192615" cy="462438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5" name="Content Placeholder 2"/>
          <p:cNvSpPr>
            <a:spLocks noGrp="1"/>
          </p:cNvSpPr>
          <p:nvPr>
            <p:ph idx="27"/>
          </p:nvPr>
        </p:nvSpPr>
        <p:spPr>
          <a:xfrm>
            <a:off x="8414879" y="1406525"/>
            <a:ext cx="3192615" cy="462438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Rectangle 15"/>
          <p:cNvSpPr>
            <a:spLocks noChangeArrowheads="1"/>
          </p:cNvSpPr>
          <p:nvPr userDrawn="1"/>
        </p:nvSpPr>
        <p:spPr bwMode="gray">
          <a:xfrm>
            <a:off x="10837558" y="6477001"/>
            <a:ext cx="761874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7A6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 algn="r" eaLnBrk="0" hangingPunct="0">
              <a:lnSpc>
                <a:spcPct val="100000"/>
              </a:lnSpc>
            </a:pPr>
            <a:fld id="{2306E996-13B1-4F09-8F6B-3AC86B81501F}" type="slidenum">
              <a:rPr lang="en-GB" sz="1100" smtClean="0">
                <a:solidFill>
                  <a:schemeClr val="accent3"/>
                </a:solidFill>
                <a:cs typeface="Arial" charset="0"/>
              </a:rPr>
              <a:pPr algn="r" eaLnBrk="0" hangingPunct="0">
                <a:lnSpc>
                  <a:spcPct val="100000"/>
                </a:lnSpc>
              </a:pPr>
              <a:t>‹#›</a:t>
            </a:fld>
            <a:endParaRPr lang="en-GB" sz="1100" dirty="0">
              <a:solidFill>
                <a:schemeClr val="accent3"/>
              </a:solidFill>
              <a:cs typeface="Arial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D05F43-C31A-4CE8-A606-0C2239FC15AB}"/>
              </a:ext>
            </a:extLst>
          </p:cNvPr>
          <p:cNvSpPr/>
          <p:nvPr userDrawn="1"/>
        </p:nvSpPr>
        <p:spPr>
          <a:xfrm>
            <a:off x="0" y="-1510"/>
            <a:ext cx="12192000" cy="142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D271A6-CBEC-40C4-9579-72F1CDE8CFBD}"/>
              </a:ext>
            </a:extLst>
          </p:cNvPr>
          <p:cNvSpPr/>
          <p:nvPr userDrawn="1"/>
        </p:nvSpPr>
        <p:spPr>
          <a:xfrm>
            <a:off x="0" y="142854"/>
            <a:ext cx="1219200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>
              <a:solidFill>
                <a:srgbClr val="BFAC6E"/>
              </a:solidFill>
            </a:endParaRPr>
          </a:p>
        </p:txBody>
      </p:sp>
      <p:sp>
        <p:nvSpPr>
          <p:cNvPr id="17" name="Copyright">
            <a:extLst>
              <a:ext uri="{FF2B5EF4-FFF2-40B4-BE49-F238E27FC236}">
                <a16:creationId xmlns:a16="http://schemas.microsoft.com/office/drawing/2014/main" id="{27B4D075-74E7-4D46-96F3-4C72896F12E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10752974" y="6502971"/>
            <a:ext cx="471283" cy="107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GB" sz="700" dirty="0">
                <a:solidFill>
                  <a:schemeClr val="accent3"/>
                </a:solidFill>
                <a:cs typeface="Arial" charset="0"/>
              </a:rPr>
              <a:t>Confidential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580590D-A452-47EC-BF38-7F320AA29345}"/>
              </a:ext>
            </a:extLst>
          </p:cNvPr>
          <p:cNvSpPr/>
          <p:nvPr userDrawn="1"/>
        </p:nvSpPr>
        <p:spPr>
          <a:xfrm rot="16200000">
            <a:off x="22356" y="599540"/>
            <a:ext cx="577443" cy="9756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A29DABB-D396-4630-B38C-CE351251CE88}"/>
              </a:ext>
            </a:extLst>
          </p:cNvPr>
          <p:cNvSpPr/>
          <p:nvPr userDrawn="1"/>
        </p:nvSpPr>
        <p:spPr>
          <a:xfrm>
            <a:off x="0" y="6717052"/>
            <a:ext cx="12192000" cy="142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pic>
        <p:nvPicPr>
          <p:cNvPr id="21" name="Picture 2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DE6D77E9-AC8A-4C1C-B7D4-B360FBA206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19"/>
          <a:stretch/>
        </p:blipFill>
        <p:spPr>
          <a:xfrm>
            <a:off x="11299545" y="382589"/>
            <a:ext cx="526548" cy="55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931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s with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Rectangle 15"/>
          <p:cNvSpPr>
            <a:spLocks noChangeArrowheads="1"/>
          </p:cNvSpPr>
          <p:nvPr/>
        </p:nvSpPr>
        <p:spPr bwMode="gray">
          <a:xfrm>
            <a:off x="10837558" y="6477001"/>
            <a:ext cx="761874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7A6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 algn="r" eaLnBrk="0" hangingPunct="0">
              <a:lnSpc>
                <a:spcPct val="100000"/>
              </a:lnSpc>
            </a:pPr>
            <a:fld id="{2306E996-13B1-4F09-8F6B-3AC86B81501F}" type="slidenum">
              <a:rPr lang="en-GB" sz="1100" smtClean="0">
                <a:solidFill>
                  <a:schemeClr val="accent3"/>
                </a:solidFill>
                <a:cs typeface="Arial" charset="0"/>
              </a:rPr>
              <a:pPr algn="r" eaLnBrk="0" hangingPunct="0">
                <a:lnSpc>
                  <a:spcPct val="100000"/>
                </a:lnSpc>
              </a:pPr>
              <a:t>‹#›</a:t>
            </a:fld>
            <a:endParaRPr lang="en-GB" sz="1100" dirty="0">
              <a:solidFill>
                <a:schemeClr val="accent3"/>
              </a:solidFill>
              <a:cs typeface="Arial" charset="0"/>
            </a:endParaRPr>
          </a:p>
        </p:txBody>
      </p:sp>
      <p:sp>
        <p:nvSpPr>
          <p:cNvPr id="16" name="Content Placeholder 2"/>
          <p:cNvSpPr>
            <a:spLocks noGrp="1"/>
          </p:cNvSpPr>
          <p:nvPr>
            <p:ph idx="25"/>
          </p:nvPr>
        </p:nvSpPr>
        <p:spPr>
          <a:xfrm>
            <a:off x="574429" y="1937020"/>
            <a:ext cx="3192615" cy="410236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7" name="Content Placeholder 2"/>
          <p:cNvSpPr>
            <a:spLocks noGrp="1"/>
          </p:cNvSpPr>
          <p:nvPr>
            <p:ph idx="26"/>
          </p:nvPr>
        </p:nvSpPr>
        <p:spPr>
          <a:xfrm>
            <a:off x="4494655" y="1937020"/>
            <a:ext cx="3192615" cy="410236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/>
          <p:cNvSpPr>
            <a:spLocks noGrp="1"/>
          </p:cNvSpPr>
          <p:nvPr>
            <p:ph idx="27"/>
          </p:nvPr>
        </p:nvSpPr>
        <p:spPr>
          <a:xfrm>
            <a:off x="8414879" y="1937020"/>
            <a:ext cx="3192615" cy="410236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0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576444" y="1407584"/>
            <a:ext cx="3192615" cy="3429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200" b="0" baseline="0">
                <a:solidFill>
                  <a:schemeClr val="accent1"/>
                </a:solidFill>
                <a:latin typeface="+mj-lt"/>
              </a:defRPr>
            </a:lvl2pPr>
          </a:lstStyle>
          <a:p>
            <a:pPr lvl="0"/>
            <a:r>
              <a:rPr lang="en-US" dirty="0"/>
              <a:t>Heading 12 </a:t>
            </a:r>
            <a:r>
              <a:rPr lang="en-US" dirty="0" err="1"/>
              <a:t>pt</a:t>
            </a:r>
            <a:endParaRPr lang="en-US" dirty="0"/>
          </a:p>
          <a:p>
            <a:pPr lvl="1"/>
            <a:r>
              <a:rPr lang="en-US" dirty="0"/>
              <a:t>Subheading 12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8412862" y="1407584"/>
            <a:ext cx="3192615" cy="3429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200" b="0" baseline="0">
                <a:solidFill>
                  <a:schemeClr val="accent1"/>
                </a:solidFill>
                <a:latin typeface="+mj-lt"/>
              </a:defRPr>
            </a:lvl2pPr>
          </a:lstStyle>
          <a:p>
            <a:pPr lvl="0"/>
            <a:r>
              <a:rPr lang="en-US" dirty="0"/>
              <a:t>Heading 12 </a:t>
            </a:r>
            <a:r>
              <a:rPr lang="en-US" dirty="0" err="1"/>
              <a:t>pt</a:t>
            </a:r>
            <a:endParaRPr lang="en-US" dirty="0"/>
          </a:p>
          <a:p>
            <a:pPr lvl="1"/>
            <a:r>
              <a:rPr lang="en-US" dirty="0"/>
              <a:t>Subheading 12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498684" y="1407584"/>
            <a:ext cx="3192615" cy="3429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200" b="0" baseline="0">
                <a:solidFill>
                  <a:schemeClr val="accent1"/>
                </a:solidFill>
                <a:latin typeface="+mj-lt"/>
              </a:defRPr>
            </a:lvl2pPr>
          </a:lstStyle>
          <a:p>
            <a:pPr lvl="0"/>
            <a:r>
              <a:rPr lang="en-US" dirty="0"/>
              <a:t>Heading 12 </a:t>
            </a:r>
            <a:r>
              <a:rPr lang="en-US" dirty="0" err="1"/>
              <a:t>pt</a:t>
            </a:r>
            <a:endParaRPr lang="en-US" dirty="0"/>
          </a:p>
          <a:p>
            <a:pPr lvl="1"/>
            <a:r>
              <a:rPr lang="en-US" dirty="0"/>
              <a:t>Subheading 12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12" name="Rectangle 15"/>
          <p:cNvSpPr>
            <a:spLocks noChangeArrowheads="1"/>
          </p:cNvSpPr>
          <p:nvPr userDrawn="1"/>
        </p:nvSpPr>
        <p:spPr bwMode="gray">
          <a:xfrm>
            <a:off x="10837558" y="6477001"/>
            <a:ext cx="761874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7A6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 algn="r" eaLnBrk="0" hangingPunct="0">
              <a:lnSpc>
                <a:spcPct val="100000"/>
              </a:lnSpc>
            </a:pPr>
            <a:fld id="{2306E996-13B1-4F09-8F6B-3AC86B81501F}" type="slidenum">
              <a:rPr lang="en-GB" sz="1100" smtClean="0">
                <a:solidFill>
                  <a:schemeClr val="accent3"/>
                </a:solidFill>
                <a:cs typeface="Arial" charset="0"/>
              </a:rPr>
              <a:pPr algn="r" eaLnBrk="0" hangingPunct="0">
                <a:lnSpc>
                  <a:spcPct val="100000"/>
                </a:lnSpc>
              </a:pPr>
              <a:t>‹#›</a:t>
            </a:fld>
            <a:endParaRPr lang="en-GB" sz="1100" dirty="0">
              <a:solidFill>
                <a:schemeClr val="accent3"/>
              </a:solidFill>
              <a:cs typeface="Arial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3D9CEA-E603-420E-9949-08AAF646586B}"/>
              </a:ext>
            </a:extLst>
          </p:cNvPr>
          <p:cNvSpPr/>
          <p:nvPr userDrawn="1"/>
        </p:nvSpPr>
        <p:spPr>
          <a:xfrm>
            <a:off x="0" y="-1510"/>
            <a:ext cx="12192000" cy="142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8D30FE9-E886-496F-BB04-CAEC69625221}"/>
              </a:ext>
            </a:extLst>
          </p:cNvPr>
          <p:cNvSpPr/>
          <p:nvPr userDrawn="1"/>
        </p:nvSpPr>
        <p:spPr>
          <a:xfrm>
            <a:off x="0" y="142854"/>
            <a:ext cx="1219200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>
              <a:solidFill>
                <a:srgbClr val="BFAC6E"/>
              </a:solidFill>
            </a:endParaRPr>
          </a:p>
        </p:txBody>
      </p:sp>
      <p:sp>
        <p:nvSpPr>
          <p:cNvPr id="24" name="Copyright">
            <a:extLst>
              <a:ext uri="{FF2B5EF4-FFF2-40B4-BE49-F238E27FC236}">
                <a16:creationId xmlns:a16="http://schemas.microsoft.com/office/drawing/2014/main" id="{B252F63B-F18A-4B26-9873-6C3F1F6699FA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10752974" y="6502971"/>
            <a:ext cx="471283" cy="107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GB" sz="700" dirty="0">
                <a:solidFill>
                  <a:schemeClr val="accent3"/>
                </a:solidFill>
                <a:cs typeface="Arial" charset="0"/>
              </a:rPr>
              <a:t>Confidential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4135A5F-9C3A-4808-A437-4545F3E94057}"/>
              </a:ext>
            </a:extLst>
          </p:cNvPr>
          <p:cNvSpPr/>
          <p:nvPr userDrawn="1"/>
        </p:nvSpPr>
        <p:spPr>
          <a:xfrm rot="16200000">
            <a:off x="22356" y="599540"/>
            <a:ext cx="577443" cy="9756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1F64271-15B2-4000-BDC1-22593802003D}"/>
              </a:ext>
            </a:extLst>
          </p:cNvPr>
          <p:cNvSpPr/>
          <p:nvPr userDrawn="1"/>
        </p:nvSpPr>
        <p:spPr>
          <a:xfrm>
            <a:off x="0" y="6717052"/>
            <a:ext cx="12192000" cy="142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pic>
        <p:nvPicPr>
          <p:cNvPr id="28" name="Picture 27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14F5FB79-A48A-4224-BA78-9AEACFC3AE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19"/>
          <a:stretch/>
        </p:blipFill>
        <p:spPr>
          <a:xfrm>
            <a:off x="11299545" y="382589"/>
            <a:ext cx="526548" cy="55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954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gray">
          <a:xfrm>
            <a:off x="578461" y="382589"/>
            <a:ext cx="11029033" cy="75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BodyText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gray">
          <a:xfrm>
            <a:off x="574429" y="1406525"/>
            <a:ext cx="11033064" cy="493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5" name="Copyright" hidden="1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gray">
          <a:xfrm>
            <a:off x="606679" y="6534150"/>
            <a:ext cx="3678359" cy="10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/>
          <a:lstStyle/>
          <a:p>
            <a:pPr algn="l">
              <a:lnSpc>
                <a:spcPct val="100000"/>
              </a:lnSpc>
              <a:spcBef>
                <a:spcPct val="50000"/>
              </a:spcBef>
            </a:pPr>
            <a:r>
              <a:rPr lang="en-US" sz="700">
                <a:solidFill>
                  <a:srgbClr val="7C848A"/>
                </a:solidFill>
                <a:cs typeface="Arial" charset="0"/>
                <a:sym typeface="Arial"/>
              </a:rPr>
              <a:t>© OLI Scenario 386</a:t>
            </a:r>
            <a:endParaRPr lang="en-US" sz="700" dirty="0">
              <a:solidFill>
                <a:srgbClr val="7C848A"/>
              </a:solidFill>
              <a:cs typeface="Arial" charset="0"/>
              <a:sym typeface="Arial"/>
            </a:endParaRPr>
          </a:p>
        </p:txBody>
      </p:sp>
      <p:sp>
        <p:nvSpPr>
          <p:cNvPr id="1052" name="Date" hidden="1"/>
          <p:cNvSpPr>
            <a:spLocks noGrp="1" noChangeArrowheads="1"/>
          </p:cNvSpPr>
          <p:nvPr>
            <p:ph type="dt" sz="half" idx="2"/>
            <p:custDataLst>
              <p:tags r:id="rId16"/>
            </p:custDataLst>
          </p:nvPr>
        </p:nvSpPr>
        <p:spPr bwMode="gray">
          <a:xfrm>
            <a:off x="5411725" y="6532791"/>
            <a:ext cx="1370567" cy="107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lnSpc>
                <a:spcPct val="100000"/>
              </a:lnSpc>
              <a:spcBef>
                <a:spcPct val="50000"/>
              </a:spcBef>
              <a:defRPr sz="700">
                <a:solidFill>
                  <a:srgbClr val="7C848A"/>
                </a:solidFill>
                <a:cs typeface="+mn-cs"/>
                <a:sym typeface="Arial"/>
              </a:defRPr>
            </a:lvl1pPr>
          </a:lstStyle>
          <a:p>
            <a:fld id="{78DCCF3D-6F53-4BF5-8CEB-A9CBE917FDF8}" type="datetime4">
              <a:rPr lang="en-US" smtClean="0"/>
              <a:pPr/>
              <a:t>July 14,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068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hf sldNum="0" hdr="0" ftr="0"/>
  <p:txStyles>
    <p:titleStyle>
      <a:lvl1pPr algn="l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+mj-lt"/>
          <a:ea typeface="+mj-ea"/>
          <a:cs typeface="+mj-cs"/>
          <a:sym typeface="Arial"/>
        </a:defRPr>
      </a:lvl1pPr>
      <a:lvl2pPr algn="l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>
          <a:solidFill>
            <a:srgbClr val="002C77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>
          <a:solidFill>
            <a:srgbClr val="002C77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>
          <a:solidFill>
            <a:srgbClr val="002C77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>
          <a:solidFill>
            <a:srgbClr val="002C77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>
          <a:solidFill>
            <a:srgbClr val="002C77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>
          <a:solidFill>
            <a:srgbClr val="002C77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>
          <a:solidFill>
            <a:srgbClr val="002C77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>
          <a:solidFill>
            <a:srgbClr val="002C77"/>
          </a:solidFill>
          <a:latin typeface="Arial" charset="0"/>
          <a:cs typeface="Arial" charset="0"/>
        </a:defRPr>
      </a:lvl9pPr>
    </p:titleStyle>
    <p:bodyStyle>
      <a:lvl1pPr marL="174625" indent="-174625" algn="l" rtl="0" eaLnBrk="1" fontAlgn="base" hangingPunct="1">
        <a:spcBef>
          <a:spcPct val="6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marL="342900" indent="-166688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>
          <a:solidFill>
            <a:schemeClr val="tx1"/>
          </a:solidFill>
          <a:latin typeface="+mn-lt"/>
          <a:cs typeface="+mn-cs"/>
          <a:sym typeface="Arial"/>
        </a:defRPr>
      </a:lvl2pPr>
      <a:lvl3pPr marL="515938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  <a:sym typeface="Arial"/>
        </a:defRPr>
      </a:lvl3pPr>
      <a:lvl4pPr marL="684213" indent="-166688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  <a:sym typeface="Arial"/>
        </a:defRPr>
      </a:lvl4pPr>
      <a:lvl5pPr marL="858838" indent="-173038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  <a:sym typeface="Arial"/>
        </a:defRPr>
      </a:lvl5pPr>
      <a:lvl6pPr marL="1316038" indent="-173038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</a:defRPr>
      </a:lvl6pPr>
      <a:lvl7pPr marL="1773238" indent="-173038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</a:defRPr>
      </a:lvl7pPr>
      <a:lvl8pPr marL="2230438" indent="-173038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</a:defRPr>
      </a:lvl8pPr>
      <a:lvl9pPr marL="2687638" indent="-173038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50863" y="1249998"/>
            <a:ext cx="10458635" cy="731202"/>
          </a:xfrm>
        </p:spPr>
        <p:txBody>
          <a:bodyPr/>
          <a:lstStyle/>
          <a:p>
            <a:r>
              <a:rPr lang="en-US" dirty="0"/>
              <a:t>Bond Market Overview (GCC)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64972" y="2395220"/>
            <a:ext cx="6162714" cy="241300"/>
          </a:xfrm>
        </p:spPr>
        <p:txBody>
          <a:bodyPr/>
          <a:lstStyle/>
          <a:p>
            <a:r>
              <a:rPr lang="en-US" dirty="0"/>
              <a:t>July 2024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761BFDB-DE5F-AD4A-CB8F-6DD1A02ADDFF}"/>
              </a:ext>
            </a:extLst>
          </p:cNvPr>
          <p:cNvSpPr/>
          <p:nvPr/>
        </p:nvSpPr>
        <p:spPr>
          <a:xfrm>
            <a:off x="9055100" y="292100"/>
            <a:ext cx="1498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r>
              <a:rPr lang="en-SA" b="1" dirty="0">
                <a:solidFill>
                  <a:schemeClr val="tx1"/>
                </a:solidFill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3731174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8863851C-8919-4816-F802-4644AFD47D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52775" y="2934392"/>
            <a:ext cx="6883449" cy="914400"/>
          </a:xfrm>
        </p:spPr>
        <p:txBody>
          <a:bodyPr/>
          <a:lstStyle/>
          <a:p>
            <a:r>
              <a:rPr lang="en-US" dirty="0"/>
              <a:t>Overview</a:t>
            </a:r>
            <a:endParaRPr lang="en-IN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1474C78-7D44-72F5-E92F-3D43337104A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76445" y="2934392"/>
            <a:ext cx="3075274" cy="914400"/>
          </a:xfrm>
        </p:spPr>
        <p:txBody>
          <a:bodyPr/>
          <a:lstStyle/>
          <a:p>
            <a:r>
              <a:rPr lang="en-US"/>
              <a:t>Section 1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0297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0BB71-5A84-4CAF-A0E6-0DE8DC5E9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bonds issuances in GCC (corporates and sovereign)</a:t>
            </a:r>
            <a:endParaRPr lang="en-IN" dirty="0"/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57AE54F5-CBC1-4B5B-870B-AB51D840CEC0}"/>
              </a:ext>
            </a:extLst>
          </p:cNvPr>
          <p:cNvSpPr>
            <a:spLocks noChangeArrowheads="1"/>
          </p:cNvSpPr>
          <p:nvPr/>
        </p:nvSpPr>
        <p:spPr bwMode="gray">
          <a:xfrm>
            <a:off x="550863" y="1028701"/>
            <a:ext cx="11125199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3152" tIns="73152" rIns="73152" bIns="73152"/>
          <a:lstStyle/>
          <a:p>
            <a:pPr fontAlgn="base">
              <a:lnSpc>
                <a:spcPct val="86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Cumulative amount raised through bonds in GCC markets equals USD 971 BN across 1,547 issuances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1233747-5535-4FCB-9FA8-1A6DBF2810FF}"/>
              </a:ext>
            </a:extLst>
          </p:cNvPr>
          <p:cNvCxnSpPr>
            <a:cxnSpLocks/>
          </p:cNvCxnSpPr>
          <p:nvPr/>
        </p:nvCxnSpPr>
        <p:spPr>
          <a:xfrm>
            <a:off x="552504" y="1349915"/>
            <a:ext cx="1112355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note">
            <a:extLst>
              <a:ext uri="{FF2B5EF4-FFF2-40B4-BE49-F238E27FC236}">
                <a16:creationId xmlns:a16="http://schemas.microsoft.com/office/drawing/2014/main" id="{91849584-5E9B-4C07-9E1F-04B9F54EC20A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50863" y="6495131"/>
            <a:ext cx="10349748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 algn="l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800" dirty="0">
                <a:solidFill>
                  <a:srgbClr val="000000"/>
                </a:solidFill>
              </a:rPr>
              <a:t>Source: S&amp;P Capital IQ– All fixed income GCC issuances from January 1, 2012 to June 30, 2024</a:t>
            </a:r>
          </a:p>
        </p:txBody>
      </p:sp>
      <p:sp>
        <p:nvSpPr>
          <p:cNvPr id="7" name="Footnote">
            <a:extLst>
              <a:ext uri="{FF2B5EF4-FFF2-40B4-BE49-F238E27FC236}">
                <a16:creationId xmlns:a16="http://schemas.microsoft.com/office/drawing/2014/main" id="{AB913FD9-D83C-4ADA-9FF7-ADC02A834A4A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50863" y="5367634"/>
            <a:ext cx="8686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 algn="l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rgbClr val="000000"/>
                </a:solidFill>
              </a:rPr>
              <a:t>Notes: </a:t>
            </a:r>
          </a:p>
          <a:p>
            <a:pPr marL="228600" indent="-228600" algn="l">
              <a:lnSpc>
                <a:spcPct val="100000"/>
              </a:lnSpc>
              <a:spcBef>
                <a:spcPct val="0"/>
              </a:spcBef>
              <a:buFontTx/>
              <a:buAutoNum type="arabicPeriod"/>
            </a:pPr>
            <a:r>
              <a:rPr lang="en-US" altLang="zh-CN" sz="1000" dirty="0">
                <a:solidFill>
                  <a:srgbClr val="000000"/>
                </a:solidFill>
              </a:rPr>
              <a:t>From January 1, 2012 to June 30, 2024, total issuances equals 30,634 raising a cumulative amount of USD 2,841 BN</a:t>
            </a:r>
          </a:p>
          <a:p>
            <a:pPr marL="228600" indent="-228600" algn="l">
              <a:lnSpc>
                <a:spcPct val="100000"/>
              </a:lnSpc>
              <a:spcBef>
                <a:spcPct val="0"/>
              </a:spcBef>
              <a:buFontTx/>
              <a:buAutoNum type="arabicPeriod"/>
            </a:pPr>
            <a:r>
              <a:rPr lang="en-US" altLang="zh-CN" sz="1000" dirty="0">
                <a:solidFill>
                  <a:srgbClr val="000000"/>
                </a:solidFill>
              </a:rPr>
              <a:t>Out of the total issuances there are 1,547 outstanding issuances with a cumulative amount of USD 971 BN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10C448A-96C9-49A8-AE63-0C6936CC5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4853436"/>
              </p:ext>
            </p:extLst>
          </p:nvPr>
        </p:nvGraphicFramePr>
        <p:xfrm>
          <a:off x="578460" y="1505490"/>
          <a:ext cx="11123558" cy="3330790"/>
        </p:xfrm>
        <a:graphic>
          <a:graphicData uri="http://schemas.openxmlformats.org/drawingml/2006/table">
            <a:tbl>
              <a:tblPr/>
              <a:tblGrid>
                <a:gridCol w="1192305">
                  <a:extLst>
                    <a:ext uri="{9D8B030D-6E8A-4147-A177-3AD203B41FA5}">
                      <a16:colId xmlns:a16="http://schemas.microsoft.com/office/drawing/2014/main" val="2897045152"/>
                    </a:ext>
                  </a:extLst>
                </a:gridCol>
                <a:gridCol w="1300394">
                  <a:extLst>
                    <a:ext uri="{9D8B030D-6E8A-4147-A177-3AD203B41FA5}">
                      <a16:colId xmlns:a16="http://schemas.microsoft.com/office/drawing/2014/main" val="8457026"/>
                    </a:ext>
                  </a:extLst>
                </a:gridCol>
                <a:gridCol w="1812252">
                  <a:extLst>
                    <a:ext uri="{9D8B030D-6E8A-4147-A177-3AD203B41FA5}">
                      <a16:colId xmlns:a16="http://schemas.microsoft.com/office/drawing/2014/main" val="3757944378"/>
                    </a:ext>
                  </a:extLst>
                </a:gridCol>
                <a:gridCol w="2380663">
                  <a:extLst>
                    <a:ext uri="{9D8B030D-6E8A-4147-A177-3AD203B41FA5}">
                      <a16:colId xmlns:a16="http://schemas.microsoft.com/office/drawing/2014/main" val="592869685"/>
                    </a:ext>
                  </a:extLst>
                </a:gridCol>
                <a:gridCol w="2210482">
                  <a:extLst>
                    <a:ext uri="{9D8B030D-6E8A-4147-A177-3AD203B41FA5}">
                      <a16:colId xmlns:a16="http://schemas.microsoft.com/office/drawing/2014/main" val="2803839760"/>
                    </a:ext>
                  </a:extLst>
                </a:gridCol>
                <a:gridCol w="2227462">
                  <a:extLst>
                    <a:ext uri="{9D8B030D-6E8A-4147-A177-3AD203B41FA5}">
                      <a16:colId xmlns:a16="http://schemas.microsoft.com/office/drawing/2014/main" val="2047327073"/>
                    </a:ext>
                  </a:extLst>
                </a:gridCol>
              </a:tblGrid>
              <a:tr h="57403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Tenor (Years)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Number of issuance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Offering amount (USD MM)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Average offering size (USD MM)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Min offering size (USD MM)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Median offering size (USD MM)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7597606"/>
                  </a:ext>
                </a:extLst>
              </a:tr>
              <a:tr h="2484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0 - 5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92,434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7085641"/>
                  </a:ext>
                </a:extLst>
              </a:tr>
              <a:tr h="2484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5 - 10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253,974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2443098"/>
                  </a:ext>
                </a:extLst>
              </a:tr>
              <a:tr h="2484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10 - 15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328,970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5364198"/>
                  </a:ext>
                </a:extLst>
              </a:tr>
              <a:tr h="2484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15 - 20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18,820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4468985"/>
                  </a:ext>
                </a:extLst>
              </a:tr>
              <a:tr h="2484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20 - 25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26,483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0186918"/>
                  </a:ext>
                </a:extLst>
              </a:tr>
              <a:tr h="2484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25 - 30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8792993"/>
                  </a:ext>
                </a:extLst>
              </a:tr>
              <a:tr h="2484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30 - 35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203,312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1,738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7353742"/>
                  </a:ext>
                </a:extLst>
              </a:tr>
              <a:tr h="2484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40 - 45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18,885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8248769"/>
                  </a:ext>
                </a:extLst>
              </a:tr>
              <a:tr h="2484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50 - &gt;55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1,875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1,875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7652436"/>
                  </a:ext>
                </a:extLst>
              </a:tr>
              <a:tr h="2484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Perpetual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18,685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2532749"/>
                  </a:ext>
                </a:extLst>
              </a:tr>
              <a:tr h="27187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1,547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971,265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79740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8033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0BB71-5A84-4CAF-A0E6-0DE8DC5E9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bonds issuances in GCC (corporates and sovereign)</a:t>
            </a:r>
            <a:endParaRPr lang="en-IN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1EAE66A-C331-47F8-9E58-77FD0DCC96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3721115"/>
              </p:ext>
            </p:extLst>
          </p:nvPr>
        </p:nvGraphicFramePr>
        <p:xfrm>
          <a:off x="549586" y="1717155"/>
          <a:ext cx="11123559" cy="3604148"/>
        </p:xfrm>
        <a:graphic>
          <a:graphicData uri="http://schemas.openxmlformats.org/drawingml/2006/table">
            <a:tbl>
              <a:tblPr/>
              <a:tblGrid>
                <a:gridCol w="1188224">
                  <a:extLst>
                    <a:ext uri="{9D8B030D-6E8A-4147-A177-3AD203B41FA5}">
                      <a16:colId xmlns:a16="http://schemas.microsoft.com/office/drawing/2014/main" val="3146956149"/>
                    </a:ext>
                  </a:extLst>
                </a:gridCol>
                <a:gridCol w="1901157">
                  <a:extLst>
                    <a:ext uri="{9D8B030D-6E8A-4147-A177-3AD203B41FA5}">
                      <a16:colId xmlns:a16="http://schemas.microsoft.com/office/drawing/2014/main" val="152514995"/>
                    </a:ext>
                  </a:extLst>
                </a:gridCol>
                <a:gridCol w="1736222">
                  <a:extLst>
                    <a:ext uri="{9D8B030D-6E8A-4147-A177-3AD203B41FA5}">
                      <a16:colId xmlns:a16="http://schemas.microsoft.com/office/drawing/2014/main" val="131225983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6461234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353937486"/>
                    </a:ext>
                  </a:extLst>
                </a:gridCol>
                <a:gridCol w="2224216">
                  <a:extLst>
                    <a:ext uri="{9D8B030D-6E8A-4147-A177-3AD203B41FA5}">
                      <a16:colId xmlns:a16="http://schemas.microsoft.com/office/drawing/2014/main" val="1027640918"/>
                    </a:ext>
                  </a:extLst>
                </a:gridCol>
                <a:gridCol w="873340">
                  <a:extLst>
                    <a:ext uri="{9D8B030D-6E8A-4147-A177-3AD203B41FA5}">
                      <a16:colId xmlns:a16="http://schemas.microsoft.com/office/drawing/2014/main" val="287342267"/>
                    </a:ext>
                  </a:extLst>
                </a:gridCol>
              </a:tblGrid>
              <a:tr h="8861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Tenor (Years)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Number of corporate issuances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Number of sovereign issuances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Total issuances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Percentage of corporate issuances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Percentage of sovereign issuances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3928121"/>
                  </a:ext>
                </a:extLst>
              </a:tr>
              <a:tr h="2470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0 - 5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2438153"/>
                  </a:ext>
                </a:extLst>
              </a:tr>
              <a:tr h="2470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5 - 10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3983517"/>
                  </a:ext>
                </a:extLst>
              </a:tr>
              <a:tr h="2470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10 - 15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6484032"/>
                  </a:ext>
                </a:extLst>
              </a:tr>
              <a:tr h="2470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15 - 20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8087825"/>
                  </a:ext>
                </a:extLst>
              </a:tr>
              <a:tr h="2470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20 - 25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7594544"/>
                  </a:ext>
                </a:extLst>
              </a:tr>
              <a:tr h="2470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25 - 30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0845826"/>
                  </a:ext>
                </a:extLst>
              </a:tr>
              <a:tr h="2470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30 - 35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7118442"/>
                  </a:ext>
                </a:extLst>
              </a:tr>
              <a:tr h="2470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40 - 45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1276376"/>
                  </a:ext>
                </a:extLst>
              </a:tr>
              <a:tr h="2470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50 - &gt;55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7299996"/>
                  </a:ext>
                </a:extLst>
              </a:tr>
              <a:tr h="2470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Perpetual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7743704"/>
                  </a:ext>
                </a:extLst>
              </a:tr>
              <a:tr h="2470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1,184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1,547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7393293"/>
                  </a:ext>
                </a:extLst>
              </a:tr>
            </a:tbl>
          </a:graphicData>
        </a:graphic>
      </p:graphicFrame>
      <p:sp>
        <p:nvSpPr>
          <p:cNvPr id="9" name="Text Box 19">
            <a:extLst>
              <a:ext uri="{FF2B5EF4-FFF2-40B4-BE49-F238E27FC236}">
                <a16:creationId xmlns:a16="http://schemas.microsoft.com/office/drawing/2014/main" id="{05CF0810-281E-401F-84F4-0E04C83ED85C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50862" y="1425813"/>
            <a:ext cx="5297707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l" eaLnBrk="0" hangingPunct="0">
              <a:lnSpc>
                <a:spcPct val="100000"/>
              </a:lnSpc>
              <a:defRPr/>
            </a:pPr>
            <a:r>
              <a:rPr lang="en-US" altLang="zh-CN" sz="1400" dirty="0">
                <a:solidFill>
                  <a:srgbClr val="008AB3"/>
                </a:solidFill>
                <a:cs typeface="Arial" charset="0"/>
              </a:rPr>
              <a:t>Number of issuances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CC27588-AFB0-FBC2-F3A3-57697B008B61}"/>
              </a:ext>
            </a:extLst>
          </p:cNvPr>
          <p:cNvCxnSpPr>
            <a:cxnSpLocks/>
          </p:cNvCxnSpPr>
          <p:nvPr/>
        </p:nvCxnSpPr>
        <p:spPr>
          <a:xfrm>
            <a:off x="552504" y="1349915"/>
            <a:ext cx="1112355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note">
            <a:extLst>
              <a:ext uri="{FF2B5EF4-FFF2-40B4-BE49-F238E27FC236}">
                <a16:creationId xmlns:a16="http://schemas.microsoft.com/office/drawing/2014/main" id="{23DC1089-4EA4-4DBC-1214-6ACCA924E168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50863" y="6495131"/>
            <a:ext cx="10349748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 algn="l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800" dirty="0">
                <a:solidFill>
                  <a:srgbClr val="000000"/>
                </a:solidFill>
              </a:rPr>
              <a:t>Source: S&amp;P Capital IQ– All fixed income GCC issuances from January 1, 2012 to June 30, 2024</a:t>
            </a:r>
          </a:p>
        </p:txBody>
      </p:sp>
      <p:sp>
        <p:nvSpPr>
          <p:cNvPr id="6" name="Rectangle 22">
            <a:extLst>
              <a:ext uri="{FF2B5EF4-FFF2-40B4-BE49-F238E27FC236}">
                <a16:creationId xmlns:a16="http://schemas.microsoft.com/office/drawing/2014/main" id="{F6EF88BA-1CBD-9907-F63F-412739EDDE30}"/>
              </a:ext>
            </a:extLst>
          </p:cNvPr>
          <p:cNvSpPr>
            <a:spLocks noChangeArrowheads="1"/>
          </p:cNvSpPr>
          <p:nvPr/>
        </p:nvSpPr>
        <p:spPr bwMode="gray">
          <a:xfrm>
            <a:off x="550863" y="1028701"/>
            <a:ext cx="11125199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3152" tIns="73152" rIns="73152" bIns="73152"/>
          <a:lstStyle/>
          <a:p>
            <a:pPr fontAlgn="base">
              <a:lnSpc>
                <a:spcPct val="86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Cumulative amount raised through bonds in GCC markets equals USD 971 BN across 1,547 issuances</a:t>
            </a:r>
          </a:p>
        </p:txBody>
      </p:sp>
    </p:spTree>
    <p:extLst>
      <p:ext uri="{BB962C8B-B14F-4D97-AF65-F5344CB8AC3E}">
        <p14:creationId xmlns:p14="http://schemas.microsoft.com/office/powerpoint/2010/main" val="1971714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0BB71-5A84-4CAF-A0E6-0DE8DC5E9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bonds issuances in GCC (corporates and sovereign)</a:t>
            </a:r>
            <a:endParaRPr lang="en-IN" dirty="0"/>
          </a:p>
        </p:txBody>
      </p:sp>
      <p:sp>
        <p:nvSpPr>
          <p:cNvPr id="9" name="Text Box 19">
            <a:extLst>
              <a:ext uri="{FF2B5EF4-FFF2-40B4-BE49-F238E27FC236}">
                <a16:creationId xmlns:a16="http://schemas.microsoft.com/office/drawing/2014/main" id="{05CF0810-281E-401F-84F4-0E04C83ED85C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50862" y="1425813"/>
            <a:ext cx="5297707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l" eaLnBrk="0" hangingPunct="0">
              <a:lnSpc>
                <a:spcPct val="100000"/>
              </a:lnSpc>
              <a:defRPr/>
            </a:pPr>
            <a:r>
              <a:rPr lang="en-US" altLang="zh-CN" sz="1400" dirty="0">
                <a:solidFill>
                  <a:srgbClr val="008AB3"/>
                </a:solidFill>
                <a:cs typeface="Arial" charset="0"/>
              </a:rPr>
              <a:t>Amount raised (USD MM)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F648F786-C4CD-4887-9084-4637DD415F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7284823"/>
              </p:ext>
            </p:extLst>
          </p:nvPr>
        </p:nvGraphicFramePr>
        <p:xfrm>
          <a:off x="550860" y="1717156"/>
          <a:ext cx="11123559" cy="3604147"/>
        </p:xfrm>
        <a:graphic>
          <a:graphicData uri="http://schemas.openxmlformats.org/drawingml/2006/table">
            <a:tbl>
              <a:tblPr/>
              <a:tblGrid>
                <a:gridCol w="2017499">
                  <a:extLst>
                    <a:ext uri="{9D8B030D-6E8A-4147-A177-3AD203B41FA5}">
                      <a16:colId xmlns:a16="http://schemas.microsoft.com/office/drawing/2014/main" val="774070880"/>
                    </a:ext>
                  </a:extLst>
                </a:gridCol>
                <a:gridCol w="1614408">
                  <a:extLst>
                    <a:ext uri="{9D8B030D-6E8A-4147-A177-3AD203B41FA5}">
                      <a16:colId xmlns:a16="http://schemas.microsoft.com/office/drawing/2014/main" val="1328008338"/>
                    </a:ext>
                  </a:extLst>
                </a:gridCol>
                <a:gridCol w="1851387">
                  <a:extLst>
                    <a:ext uri="{9D8B030D-6E8A-4147-A177-3AD203B41FA5}">
                      <a16:colId xmlns:a16="http://schemas.microsoft.com/office/drawing/2014/main" val="718718492"/>
                    </a:ext>
                  </a:extLst>
                </a:gridCol>
                <a:gridCol w="1466297">
                  <a:extLst>
                    <a:ext uri="{9D8B030D-6E8A-4147-A177-3AD203B41FA5}">
                      <a16:colId xmlns:a16="http://schemas.microsoft.com/office/drawing/2014/main" val="866083356"/>
                    </a:ext>
                  </a:extLst>
                </a:gridCol>
                <a:gridCol w="1569976">
                  <a:extLst>
                    <a:ext uri="{9D8B030D-6E8A-4147-A177-3AD203B41FA5}">
                      <a16:colId xmlns:a16="http://schemas.microsoft.com/office/drawing/2014/main" val="938765674"/>
                    </a:ext>
                  </a:extLst>
                </a:gridCol>
                <a:gridCol w="1301996">
                  <a:extLst>
                    <a:ext uri="{9D8B030D-6E8A-4147-A177-3AD203B41FA5}">
                      <a16:colId xmlns:a16="http://schemas.microsoft.com/office/drawing/2014/main" val="2170334409"/>
                    </a:ext>
                  </a:extLst>
                </a:gridCol>
                <a:gridCol w="1301996">
                  <a:extLst>
                    <a:ext uri="{9D8B030D-6E8A-4147-A177-3AD203B41FA5}">
                      <a16:colId xmlns:a16="http://schemas.microsoft.com/office/drawing/2014/main" val="448486233"/>
                    </a:ext>
                  </a:extLst>
                </a:gridCol>
              </a:tblGrid>
              <a:tr h="88612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Tenor (Years)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Amount raised by corporate issuances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Amount raised by sovereign issuances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Total amount raised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% of Amount raised by corporate issuances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% of Amount raised by sovereign issuances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918913"/>
                  </a:ext>
                </a:extLst>
              </a:tr>
              <a:tr h="2470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0 - 5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77,970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14,464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92,434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7542527"/>
                  </a:ext>
                </a:extLst>
              </a:tr>
              <a:tr h="2470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5 - 10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148,941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105,033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253,974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2105130"/>
                  </a:ext>
                </a:extLst>
              </a:tr>
              <a:tr h="2470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10 - 15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72,957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256,013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328,970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2229938"/>
                  </a:ext>
                </a:extLst>
              </a:tr>
              <a:tr h="2470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15 - 20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1,789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17,031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18,820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431152"/>
                  </a:ext>
                </a:extLst>
              </a:tr>
              <a:tr h="2470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20 - 25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6,483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26,483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1895765"/>
                  </a:ext>
                </a:extLst>
              </a:tr>
              <a:tr h="2470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25 - 30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7198558"/>
                  </a:ext>
                </a:extLst>
              </a:tr>
              <a:tr h="2470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30 - 35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45,616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157,696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203,312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7726873"/>
                  </a:ext>
                </a:extLst>
              </a:tr>
              <a:tr h="2470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40 - 45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4,385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18,885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5619569"/>
                  </a:ext>
                </a:extLst>
              </a:tr>
              <a:tr h="2470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50 - &gt;55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5980544"/>
                  </a:ext>
                </a:extLst>
              </a:tr>
              <a:tr h="2470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Perpetual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18,685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18,685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5988145"/>
                  </a:ext>
                </a:extLst>
              </a:tr>
              <a:tr h="2470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397,045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574,220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971,265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9176639"/>
                  </a:ext>
                </a:extLst>
              </a:tr>
            </a:tbl>
          </a:graphicData>
        </a:graphic>
      </p:graphicFrame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CC27588-AFB0-FBC2-F3A3-57697B008B61}"/>
              </a:ext>
            </a:extLst>
          </p:cNvPr>
          <p:cNvCxnSpPr>
            <a:cxnSpLocks/>
          </p:cNvCxnSpPr>
          <p:nvPr/>
        </p:nvCxnSpPr>
        <p:spPr>
          <a:xfrm>
            <a:off x="552504" y="1349915"/>
            <a:ext cx="1112355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note">
            <a:extLst>
              <a:ext uri="{FF2B5EF4-FFF2-40B4-BE49-F238E27FC236}">
                <a16:creationId xmlns:a16="http://schemas.microsoft.com/office/drawing/2014/main" id="{8E8BD971-2AB3-FF0A-3B8F-2F404347C4DA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50863" y="6495131"/>
            <a:ext cx="10349748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 algn="l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800" dirty="0">
                <a:solidFill>
                  <a:srgbClr val="000000"/>
                </a:solidFill>
              </a:rPr>
              <a:t>Source: S&amp;P Capital IQ– All fixed income GCC issuances from January 1, 2012 to June 30, 2024</a:t>
            </a:r>
          </a:p>
        </p:txBody>
      </p:sp>
      <p:sp>
        <p:nvSpPr>
          <p:cNvPr id="4" name="Rectangle 22">
            <a:extLst>
              <a:ext uri="{FF2B5EF4-FFF2-40B4-BE49-F238E27FC236}">
                <a16:creationId xmlns:a16="http://schemas.microsoft.com/office/drawing/2014/main" id="{DDCA11E5-8E9A-3BF8-A315-05B8AA07235B}"/>
              </a:ext>
            </a:extLst>
          </p:cNvPr>
          <p:cNvSpPr>
            <a:spLocks noChangeArrowheads="1"/>
          </p:cNvSpPr>
          <p:nvPr/>
        </p:nvSpPr>
        <p:spPr bwMode="gray">
          <a:xfrm>
            <a:off x="550863" y="1028701"/>
            <a:ext cx="11125199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3152" tIns="73152" rIns="73152" bIns="73152"/>
          <a:lstStyle/>
          <a:p>
            <a:pPr fontAlgn="base">
              <a:lnSpc>
                <a:spcPct val="86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Cumulative amount raised through bonds in GCC markets equals USD 971 BN across 1,547 issuances</a:t>
            </a:r>
          </a:p>
        </p:txBody>
      </p:sp>
    </p:spTree>
    <p:extLst>
      <p:ext uri="{BB962C8B-B14F-4D97-AF65-F5344CB8AC3E}">
        <p14:creationId xmlns:p14="http://schemas.microsoft.com/office/powerpoint/2010/main" val="3533320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8863851C-8919-4816-F802-4644AFD47D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52775" y="2934392"/>
            <a:ext cx="6883449" cy="914400"/>
          </a:xfrm>
        </p:spPr>
        <p:txBody>
          <a:bodyPr/>
          <a:lstStyle/>
          <a:p>
            <a:r>
              <a:rPr lang="en-US" dirty="0"/>
              <a:t>Sovereign bonds</a:t>
            </a:r>
            <a:endParaRPr lang="en-IN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1474C78-7D44-72F5-E92F-3D43337104A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76445" y="2934392"/>
            <a:ext cx="3075274" cy="914400"/>
          </a:xfrm>
        </p:spPr>
        <p:txBody>
          <a:bodyPr/>
          <a:lstStyle/>
          <a:p>
            <a:r>
              <a:rPr lang="en-US" dirty="0"/>
              <a:t>Section 2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8009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0BB71-5A84-4CAF-A0E6-0DE8DC5E9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sovereign bonds issuances in GCC</a:t>
            </a:r>
            <a:endParaRPr lang="en-IN" dirty="0"/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57AE54F5-CBC1-4B5B-870B-AB51D840CEC0}"/>
              </a:ext>
            </a:extLst>
          </p:cNvPr>
          <p:cNvSpPr>
            <a:spLocks noChangeArrowheads="1"/>
          </p:cNvSpPr>
          <p:nvPr/>
        </p:nvSpPr>
        <p:spPr bwMode="gray">
          <a:xfrm>
            <a:off x="550863" y="1028701"/>
            <a:ext cx="11125199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3152" tIns="73152" rIns="73152" bIns="73152"/>
          <a:lstStyle/>
          <a:p>
            <a:pPr fontAlgn="base">
              <a:lnSpc>
                <a:spcPct val="86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Country wise breakup of sovereign issuances in GCC markets</a:t>
            </a:r>
          </a:p>
        </p:txBody>
      </p:sp>
      <p:sp>
        <p:nvSpPr>
          <p:cNvPr id="8" name="Text Box 19">
            <a:extLst>
              <a:ext uri="{FF2B5EF4-FFF2-40B4-BE49-F238E27FC236}">
                <a16:creationId xmlns:a16="http://schemas.microsoft.com/office/drawing/2014/main" id="{E665CB53-DB58-4074-86EB-560EC82B84D4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78458" y="1395999"/>
            <a:ext cx="11226445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l" eaLnBrk="0" hangingPunct="0">
              <a:lnSpc>
                <a:spcPct val="100000"/>
              </a:lnSpc>
              <a:defRPr/>
            </a:pPr>
            <a:r>
              <a:rPr lang="en-US" altLang="zh-CN" sz="1400" dirty="0">
                <a:solidFill>
                  <a:srgbClr val="008AB3"/>
                </a:solidFill>
                <a:cs typeface="Arial" charset="0"/>
              </a:rPr>
              <a:t>Number of issuances</a:t>
            </a:r>
          </a:p>
        </p:txBody>
      </p:sp>
      <p:sp>
        <p:nvSpPr>
          <p:cNvPr id="9" name="Text Box 19">
            <a:extLst>
              <a:ext uri="{FF2B5EF4-FFF2-40B4-BE49-F238E27FC236}">
                <a16:creationId xmlns:a16="http://schemas.microsoft.com/office/drawing/2014/main" id="{876C165D-4A81-42EA-B81C-E236AFD7C4DD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78458" y="3903058"/>
            <a:ext cx="11226445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l" eaLnBrk="0" hangingPunct="0">
              <a:lnSpc>
                <a:spcPct val="100000"/>
              </a:lnSpc>
              <a:defRPr/>
            </a:pPr>
            <a:r>
              <a:rPr lang="en-US" altLang="zh-CN" sz="1400" dirty="0">
                <a:solidFill>
                  <a:srgbClr val="008AB3"/>
                </a:solidFill>
                <a:cs typeface="Arial" charset="0"/>
              </a:rPr>
              <a:t>Amount issued in USD MM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A144805-57A5-9298-8895-9EAE1AF284B1}"/>
              </a:ext>
            </a:extLst>
          </p:cNvPr>
          <p:cNvCxnSpPr>
            <a:cxnSpLocks/>
          </p:cNvCxnSpPr>
          <p:nvPr/>
        </p:nvCxnSpPr>
        <p:spPr>
          <a:xfrm>
            <a:off x="552504" y="1349915"/>
            <a:ext cx="1112355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3" name="Table 52">
            <a:extLst>
              <a:ext uri="{FF2B5EF4-FFF2-40B4-BE49-F238E27FC236}">
                <a16:creationId xmlns:a16="http://schemas.microsoft.com/office/drawing/2014/main" id="{EF00AED8-59F3-5882-D67E-C2B673F437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4911178"/>
              </p:ext>
            </p:extLst>
          </p:nvPr>
        </p:nvGraphicFramePr>
        <p:xfrm>
          <a:off x="550862" y="1636603"/>
          <a:ext cx="11123560" cy="2000339"/>
        </p:xfrm>
        <a:graphic>
          <a:graphicData uri="http://schemas.openxmlformats.org/drawingml/2006/table">
            <a:tbl>
              <a:tblPr/>
              <a:tblGrid>
                <a:gridCol w="1390445">
                  <a:extLst>
                    <a:ext uri="{9D8B030D-6E8A-4147-A177-3AD203B41FA5}">
                      <a16:colId xmlns:a16="http://schemas.microsoft.com/office/drawing/2014/main" val="81876640"/>
                    </a:ext>
                  </a:extLst>
                </a:gridCol>
                <a:gridCol w="1390445">
                  <a:extLst>
                    <a:ext uri="{9D8B030D-6E8A-4147-A177-3AD203B41FA5}">
                      <a16:colId xmlns:a16="http://schemas.microsoft.com/office/drawing/2014/main" val="2345871533"/>
                    </a:ext>
                  </a:extLst>
                </a:gridCol>
                <a:gridCol w="1390445">
                  <a:extLst>
                    <a:ext uri="{9D8B030D-6E8A-4147-A177-3AD203B41FA5}">
                      <a16:colId xmlns:a16="http://schemas.microsoft.com/office/drawing/2014/main" val="2998178257"/>
                    </a:ext>
                  </a:extLst>
                </a:gridCol>
                <a:gridCol w="1390445">
                  <a:extLst>
                    <a:ext uri="{9D8B030D-6E8A-4147-A177-3AD203B41FA5}">
                      <a16:colId xmlns:a16="http://schemas.microsoft.com/office/drawing/2014/main" val="128450430"/>
                    </a:ext>
                  </a:extLst>
                </a:gridCol>
                <a:gridCol w="1390445">
                  <a:extLst>
                    <a:ext uri="{9D8B030D-6E8A-4147-A177-3AD203B41FA5}">
                      <a16:colId xmlns:a16="http://schemas.microsoft.com/office/drawing/2014/main" val="1148731385"/>
                    </a:ext>
                  </a:extLst>
                </a:gridCol>
                <a:gridCol w="1390445">
                  <a:extLst>
                    <a:ext uri="{9D8B030D-6E8A-4147-A177-3AD203B41FA5}">
                      <a16:colId xmlns:a16="http://schemas.microsoft.com/office/drawing/2014/main" val="2814048049"/>
                    </a:ext>
                  </a:extLst>
                </a:gridCol>
                <a:gridCol w="1390445">
                  <a:extLst>
                    <a:ext uri="{9D8B030D-6E8A-4147-A177-3AD203B41FA5}">
                      <a16:colId xmlns:a16="http://schemas.microsoft.com/office/drawing/2014/main" val="3976042476"/>
                    </a:ext>
                  </a:extLst>
                </a:gridCol>
                <a:gridCol w="1390445">
                  <a:extLst>
                    <a:ext uri="{9D8B030D-6E8A-4147-A177-3AD203B41FA5}">
                      <a16:colId xmlns:a16="http://schemas.microsoft.com/office/drawing/2014/main" val="3348006130"/>
                    </a:ext>
                  </a:extLst>
                </a:gridCol>
              </a:tblGrid>
              <a:tr h="1818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Tenor (Years)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Bahrain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Kuwait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Oman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Qatar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KSA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UAE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9779979"/>
                  </a:ext>
                </a:extLst>
              </a:tr>
              <a:tr h="1818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0 - 5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8651044"/>
                  </a:ext>
                </a:extLst>
              </a:tr>
              <a:tr h="1818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5 - 10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8667677"/>
                  </a:ext>
                </a:extLst>
              </a:tr>
              <a:tr h="1818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10 - 15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2864053"/>
                  </a:ext>
                </a:extLst>
              </a:tr>
              <a:tr h="1818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15 - 20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816126"/>
                  </a:ext>
                </a:extLst>
              </a:tr>
              <a:tr h="1818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20 - 25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5722021"/>
                  </a:ext>
                </a:extLst>
              </a:tr>
              <a:tr h="1818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30 - 35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4937177"/>
                  </a:ext>
                </a:extLst>
              </a:tr>
              <a:tr h="1818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40 - 45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3166087"/>
                  </a:ext>
                </a:extLst>
              </a:tr>
              <a:tr h="1818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50 - &gt;55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7625145"/>
                  </a:ext>
                </a:extLst>
              </a:tr>
              <a:tr h="1818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4973958"/>
                  </a:ext>
                </a:extLst>
              </a:tr>
              <a:tr h="1818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of 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3522181"/>
                  </a:ext>
                </a:extLst>
              </a:tr>
            </a:tbl>
          </a:graphicData>
        </a:graphic>
      </p:graphicFrame>
      <p:graphicFrame>
        <p:nvGraphicFramePr>
          <p:cNvPr id="54" name="Table 53">
            <a:extLst>
              <a:ext uri="{FF2B5EF4-FFF2-40B4-BE49-F238E27FC236}">
                <a16:creationId xmlns:a16="http://schemas.microsoft.com/office/drawing/2014/main" id="{7281CDEC-A53C-348E-C095-6034C16F75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2595537"/>
              </p:ext>
            </p:extLst>
          </p:nvPr>
        </p:nvGraphicFramePr>
        <p:xfrm>
          <a:off x="550862" y="4135101"/>
          <a:ext cx="11123560" cy="2000339"/>
        </p:xfrm>
        <a:graphic>
          <a:graphicData uri="http://schemas.openxmlformats.org/drawingml/2006/table">
            <a:tbl>
              <a:tblPr/>
              <a:tblGrid>
                <a:gridCol w="1390445">
                  <a:extLst>
                    <a:ext uri="{9D8B030D-6E8A-4147-A177-3AD203B41FA5}">
                      <a16:colId xmlns:a16="http://schemas.microsoft.com/office/drawing/2014/main" val="81876640"/>
                    </a:ext>
                  </a:extLst>
                </a:gridCol>
                <a:gridCol w="1390445">
                  <a:extLst>
                    <a:ext uri="{9D8B030D-6E8A-4147-A177-3AD203B41FA5}">
                      <a16:colId xmlns:a16="http://schemas.microsoft.com/office/drawing/2014/main" val="2345871533"/>
                    </a:ext>
                  </a:extLst>
                </a:gridCol>
                <a:gridCol w="1390445">
                  <a:extLst>
                    <a:ext uri="{9D8B030D-6E8A-4147-A177-3AD203B41FA5}">
                      <a16:colId xmlns:a16="http://schemas.microsoft.com/office/drawing/2014/main" val="2998178257"/>
                    </a:ext>
                  </a:extLst>
                </a:gridCol>
                <a:gridCol w="1390445">
                  <a:extLst>
                    <a:ext uri="{9D8B030D-6E8A-4147-A177-3AD203B41FA5}">
                      <a16:colId xmlns:a16="http://schemas.microsoft.com/office/drawing/2014/main" val="128450430"/>
                    </a:ext>
                  </a:extLst>
                </a:gridCol>
                <a:gridCol w="1390445">
                  <a:extLst>
                    <a:ext uri="{9D8B030D-6E8A-4147-A177-3AD203B41FA5}">
                      <a16:colId xmlns:a16="http://schemas.microsoft.com/office/drawing/2014/main" val="1148731385"/>
                    </a:ext>
                  </a:extLst>
                </a:gridCol>
                <a:gridCol w="1390445">
                  <a:extLst>
                    <a:ext uri="{9D8B030D-6E8A-4147-A177-3AD203B41FA5}">
                      <a16:colId xmlns:a16="http://schemas.microsoft.com/office/drawing/2014/main" val="2814048049"/>
                    </a:ext>
                  </a:extLst>
                </a:gridCol>
                <a:gridCol w="1390445">
                  <a:extLst>
                    <a:ext uri="{9D8B030D-6E8A-4147-A177-3AD203B41FA5}">
                      <a16:colId xmlns:a16="http://schemas.microsoft.com/office/drawing/2014/main" val="3976042476"/>
                    </a:ext>
                  </a:extLst>
                </a:gridCol>
                <a:gridCol w="1390445">
                  <a:extLst>
                    <a:ext uri="{9D8B030D-6E8A-4147-A177-3AD203B41FA5}">
                      <a16:colId xmlns:a16="http://schemas.microsoft.com/office/drawing/2014/main" val="3348006130"/>
                    </a:ext>
                  </a:extLst>
                </a:gridCol>
              </a:tblGrid>
              <a:tr h="1818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Tenor (Years)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Bahrain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Kuwait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Oman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Qatar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KSA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UAE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9779979"/>
                  </a:ext>
                </a:extLst>
              </a:tr>
              <a:tr h="1818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0 - 5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4,659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6,218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2,934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14,464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8651044"/>
                  </a:ext>
                </a:extLst>
              </a:tr>
              <a:tr h="1818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5 - 10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5,802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4,390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20,052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54,186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20,604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105,033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8667677"/>
                  </a:ext>
                </a:extLst>
              </a:tr>
              <a:tr h="1818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10 - 15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24,293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35,171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122,049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44,000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256,013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2864053"/>
                  </a:ext>
                </a:extLst>
              </a:tr>
              <a:tr h="1818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15 - 20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16,981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17,031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816126"/>
                  </a:ext>
                </a:extLst>
              </a:tr>
              <a:tr h="1818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20 - 25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4,483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6,483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5722021"/>
                  </a:ext>
                </a:extLst>
              </a:tr>
              <a:tr h="1818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30 - 35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6,300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38,000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68,896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33,000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157,696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4937177"/>
                  </a:ext>
                </a:extLst>
              </a:tr>
              <a:tr h="1818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40 - 45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3166087"/>
                  </a:ext>
                </a:extLst>
              </a:tr>
              <a:tr h="1818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50 - &gt;55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7625145"/>
                  </a:ext>
                </a:extLst>
              </a:tr>
              <a:tr h="1818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41,055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9,049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37,390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99,441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280,028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107,257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574,220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4973958"/>
                  </a:ext>
                </a:extLst>
              </a:tr>
              <a:tr h="1818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of 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3522181"/>
                  </a:ext>
                </a:extLst>
              </a:tr>
            </a:tbl>
          </a:graphicData>
        </a:graphic>
      </p:graphicFrame>
      <p:sp>
        <p:nvSpPr>
          <p:cNvPr id="6" name="Footnote">
            <a:extLst>
              <a:ext uri="{FF2B5EF4-FFF2-40B4-BE49-F238E27FC236}">
                <a16:creationId xmlns:a16="http://schemas.microsoft.com/office/drawing/2014/main" id="{749C45CA-3911-BDD1-EBAD-69F733B5AF20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50863" y="6495131"/>
            <a:ext cx="10349748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 algn="l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800" dirty="0">
                <a:solidFill>
                  <a:srgbClr val="000000"/>
                </a:solidFill>
              </a:rPr>
              <a:t>Source: S&amp;P Capital IQ– All fixed income GCC issuances from January 1, 2012 to June 30, 2024</a:t>
            </a:r>
          </a:p>
        </p:txBody>
      </p:sp>
    </p:spTree>
    <p:extLst>
      <p:ext uri="{BB962C8B-B14F-4D97-AF65-F5344CB8AC3E}">
        <p14:creationId xmlns:p14="http://schemas.microsoft.com/office/powerpoint/2010/main" val="4027002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8863851C-8919-4816-F802-4644AFD47D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52775" y="2934392"/>
            <a:ext cx="6883449" cy="914400"/>
          </a:xfrm>
        </p:spPr>
        <p:txBody>
          <a:bodyPr/>
          <a:lstStyle/>
          <a:p>
            <a:r>
              <a:rPr lang="en-US" dirty="0"/>
              <a:t>Corporate bonds</a:t>
            </a:r>
            <a:endParaRPr lang="en-IN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1474C78-7D44-72F5-E92F-3D43337104A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76445" y="2934392"/>
            <a:ext cx="3075274" cy="914400"/>
          </a:xfrm>
        </p:spPr>
        <p:txBody>
          <a:bodyPr/>
          <a:lstStyle/>
          <a:p>
            <a:r>
              <a:rPr lang="en-US" dirty="0"/>
              <a:t>Section 3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21183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0BB71-5A84-4CAF-A0E6-0DE8DC5E9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corporate bonds in GCC</a:t>
            </a:r>
            <a:endParaRPr lang="en-IN" dirty="0"/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57AE54F5-CBC1-4B5B-870B-AB51D840CEC0}"/>
              </a:ext>
            </a:extLst>
          </p:cNvPr>
          <p:cNvSpPr>
            <a:spLocks noChangeArrowheads="1"/>
          </p:cNvSpPr>
          <p:nvPr/>
        </p:nvSpPr>
        <p:spPr bwMode="gray">
          <a:xfrm>
            <a:off x="550863" y="1028701"/>
            <a:ext cx="11125199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3152" tIns="73152" rIns="73152" bIns="73152"/>
          <a:lstStyle/>
          <a:p>
            <a:pPr fontAlgn="base">
              <a:lnSpc>
                <a:spcPct val="86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Cumulative amount raised by corporates through bonds in GCC markets equals USD 397 BN across 1,184 issuances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AABEFF5-42F3-4C08-9747-A08DBC0779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498206"/>
              </p:ext>
            </p:extLst>
          </p:nvPr>
        </p:nvGraphicFramePr>
        <p:xfrm>
          <a:off x="578460" y="1558397"/>
          <a:ext cx="11097601" cy="2414586"/>
        </p:xfrm>
        <a:graphic>
          <a:graphicData uri="http://schemas.openxmlformats.org/drawingml/2006/table">
            <a:tbl>
              <a:tblPr/>
              <a:tblGrid>
                <a:gridCol w="1407852">
                  <a:extLst>
                    <a:ext uri="{9D8B030D-6E8A-4147-A177-3AD203B41FA5}">
                      <a16:colId xmlns:a16="http://schemas.microsoft.com/office/drawing/2014/main" val="1757859625"/>
                    </a:ext>
                  </a:extLst>
                </a:gridCol>
                <a:gridCol w="1671218">
                  <a:extLst>
                    <a:ext uri="{9D8B030D-6E8A-4147-A177-3AD203B41FA5}">
                      <a16:colId xmlns:a16="http://schemas.microsoft.com/office/drawing/2014/main" val="900475713"/>
                    </a:ext>
                  </a:extLst>
                </a:gridCol>
                <a:gridCol w="2471270">
                  <a:extLst>
                    <a:ext uri="{9D8B030D-6E8A-4147-A177-3AD203B41FA5}">
                      <a16:colId xmlns:a16="http://schemas.microsoft.com/office/drawing/2014/main" val="3796527967"/>
                    </a:ext>
                  </a:extLst>
                </a:gridCol>
                <a:gridCol w="2791288">
                  <a:extLst>
                    <a:ext uri="{9D8B030D-6E8A-4147-A177-3AD203B41FA5}">
                      <a16:colId xmlns:a16="http://schemas.microsoft.com/office/drawing/2014/main" val="3996323143"/>
                    </a:ext>
                  </a:extLst>
                </a:gridCol>
                <a:gridCol w="2755973">
                  <a:extLst>
                    <a:ext uri="{9D8B030D-6E8A-4147-A177-3AD203B41FA5}">
                      <a16:colId xmlns:a16="http://schemas.microsoft.com/office/drawing/2014/main" val="1194684722"/>
                    </a:ext>
                  </a:extLst>
                </a:gridCol>
              </a:tblGrid>
              <a:tr h="38893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Tenor (Years)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Number of issuance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Offering amount (USD MM)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Min offering Amount (USD MM)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Median offering Amount (USD MM)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24576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0 - 5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436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77,970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179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026533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5 - 10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148,941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11168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10 - 15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149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72,957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490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309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432865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15 - 20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1,789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479340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20 - 25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20,000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377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818044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25 - 30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2,202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888791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30 - 35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45,616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773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498975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40 - 45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4,385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292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175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654309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50 - &gt;55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2,250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2,250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271853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Perpetual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18,685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644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915023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1,184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397,045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5309275"/>
                  </a:ext>
                </a:extLst>
              </a:tr>
            </a:tbl>
          </a:graphicData>
        </a:graphic>
      </p:graphicFrame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42BF8B7-6D6B-8FCE-19A5-0A1CA8A89960}"/>
              </a:ext>
            </a:extLst>
          </p:cNvPr>
          <p:cNvCxnSpPr>
            <a:cxnSpLocks/>
          </p:cNvCxnSpPr>
          <p:nvPr/>
        </p:nvCxnSpPr>
        <p:spPr>
          <a:xfrm>
            <a:off x="552504" y="1349915"/>
            <a:ext cx="1112355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note">
            <a:extLst>
              <a:ext uri="{FF2B5EF4-FFF2-40B4-BE49-F238E27FC236}">
                <a16:creationId xmlns:a16="http://schemas.microsoft.com/office/drawing/2014/main" id="{3A3B7B5B-A39B-5367-F27C-722B39F066BD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50863" y="6495131"/>
            <a:ext cx="10349748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 algn="l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800" dirty="0">
                <a:solidFill>
                  <a:srgbClr val="000000"/>
                </a:solidFill>
              </a:rPr>
              <a:t>Source: S&amp;P Capital IQ– All fixed income GCC issuances from January 1, 2012 to June 30, 2024</a:t>
            </a:r>
          </a:p>
        </p:txBody>
      </p:sp>
      <p:sp>
        <p:nvSpPr>
          <p:cNvPr id="10" name="Footnote">
            <a:extLst>
              <a:ext uri="{FF2B5EF4-FFF2-40B4-BE49-F238E27FC236}">
                <a16:creationId xmlns:a16="http://schemas.microsoft.com/office/drawing/2014/main" id="{7E617FC3-F14E-4416-A5BF-F1603D8C50DC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50863" y="5213746"/>
            <a:ext cx="868680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 algn="l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rgbClr val="000000"/>
                </a:solidFill>
              </a:rPr>
              <a:t>Notes: </a:t>
            </a:r>
          </a:p>
          <a:p>
            <a:pPr marL="228600" indent="-228600" algn="l">
              <a:lnSpc>
                <a:spcPct val="100000"/>
              </a:lnSpc>
              <a:spcBef>
                <a:spcPct val="0"/>
              </a:spcBef>
              <a:buFontTx/>
              <a:buAutoNum type="arabicPeriod"/>
            </a:pPr>
            <a:r>
              <a:rPr lang="en-US" altLang="zh-CN" sz="1000" dirty="0">
                <a:solidFill>
                  <a:srgbClr val="000000"/>
                </a:solidFill>
              </a:rPr>
              <a:t>From January 1, 2012 to June 30, 2024, total issuances equals 28,558 raising a cumulative amount of USD 1,518 BN</a:t>
            </a:r>
          </a:p>
          <a:p>
            <a:pPr marL="228600" indent="-228600" algn="l">
              <a:lnSpc>
                <a:spcPct val="100000"/>
              </a:lnSpc>
              <a:spcBef>
                <a:spcPct val="0"/>
              </a:spcBef>
              <a:buFontTx/>
              <a:buAutoNum type="arabicPeriod"/>
            </a:pPr>
            <a:r>
              <a:rPr lang="en-US" altLang="zh-CN" sz="1000" dirty="0">
                <a:solidFill>
                  <a:srgbClr val="000000"/>
                </a:solidFill>
              </a:rPr>
              <a:t>Out of the total issuances there are 978 outstanding non rated issuances with a cumulative amount of USD 284 BN</a:t>
            </a:r>
          </a:p>
          <a:p>
            <a:pPr marL="228600" indent="-228600" algn="l">
              <a:lnSpc>
                <a:spcPct val="100000"/>
              </a:lnSpc>
              <a:spcBef>
                <a:spcPct val="0"/>
              </a:spcBef>
              <a:buFontTx/>
              <a:buAutoNum type="arabicPeriod"/>
            </a:pPr>
            <a:r>
              <a:rPr lang="en-US" altLang="zh-CN" sz="1000" dirty="0">
                <a:solidFill>
                  <a:srgbClr val="000000"/>
                </a:solidFill>
              </a:rPr>
              <a:t>Total amount issued by corporates equals USD 397 BN, hence non-rated amount issued equals ~ 72% of total amount issued by the corporates</a:t>
            </a:r>
          </a:p>
        </p:txBody>
      </p:sp>
    </p:spTree>
    <p:extLst>
      <p:ext uri="{BB962C8B-B14F-4D97-AF65-F5344CB8AC3E}">
        <p14:creationId xmlns:p14="http://schemas.microsoft.com/office/powerpoint/2010/main" val="1600106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0BB71-5A84-4CAF-A0E6-0DE8DC5E9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corporate bonds in GCC</a:t>
            </a:r>
            <a:endParaRPr lang="en-IN" dirty="0"/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57AE54F5-CBC1-4B5B-870B-AB51D840CEC0}"/>
              </a:ext>
            </a:extLst>
          </p:cNvPr>
          <p:cNvSpPr>
            <a:spLocks noChangeArrowheads="1"/>
          </p:cNvSpPr>
          <p:nvPr/>
        </p:nvSpPr>
        <p:spPr bwMode="gray">
          <a:xfrm>
            <a:off x="550863" y="1028701"/>
            <a:ext cx="11125199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3152" tIns="73152" rIns="73152" bIns="73152"/>
          <a:lstStyle/>
          <a:p>
            <a:pPr fontAlgn="base">
              <a:lnSpc>
                <a:spcPct val="86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Sector wise breakup of corporate issuances in GCC markets</a:t>
            </a:r>
          </a:p>
        </p:txBody>
      </p:sp>
      <p:sp>
        <p:nvSpPr>
          <p:cNvPr id="8" name="Text Box 19">
            <a:extLst>
              <a:ext uri="{FF2B5EF4-FFF2-40B4-BE49-F238E27FC236}">
                <a16:creationId xmlns:a16="http://schemas.microsoft.com/office/drawing/2014/main" id="{E665CB53-DB58-4074-86EB-560EC82B84D4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78458" y="1419749"/>
            <a:ext cx="11226445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l" eaLnBrk="0" hangingPunct="0">
              <a:lnSpc>
                <a:spcPct val="100000"/>
              </a:lnSpc>
              <a:defRPr/>
            </a:pPr>
            <a:r>
              <a:rPr lang="en-US" altLang="zh-CN" sz="1400" dirty="0">
                <a:solidFill>
                  <a:srgbClr val="008AB3"/>
                </a:solidFill>
                <a:cs typeface="Arial" charset="0"/>
              </a:rPr>
              <a:t>Number of issuances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73241CE-7191-6AAA-1225-F070B024843D}"/>
              </a:ext>
            </a:extLst>
          </p:cNvPr>
          <p:cNvCxnSpPr>
            <a:cxnSpLocks/>
          </p:cNvCxnSpPr>
          <p:nvPr/>
        </p:nvCxnSpPr>
        <p:spPr>
          <a:xfrm>
            <a:off x="552504" y="1349915"/>
            <a:ext cx="1112355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Box 19">
            <a:extLst>
              <a:ext uri="{FF2B5EF4-FFF2-40B4-BE49-F238E27FC236}">
                <a16:creationId xmlns:a16="http://schemas.microsoft.com/office/drawing/2014/main" id="{7F3E325B-B012-C792-9C17-9266D9EDD76C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78458" y="3923762"/>
            <a:ext cx="11226445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l" eaLnBrk="0" hangingPunct="0">
              <a:lnSpc>
                <a:spcPct val="100000"/>
              </a:lnSpc>
              <a:defRPr/>
            </a:pPr>
            <a:r>
              <a:rPr lang="en-US" altLang="zh-CN" sz="1400" dirty="0">
                <a:solidFill>
                  <a:srgbClr val="008AB3"/>
                </a:solidFill>
                <a:cs typeface="Arial" charset="0"/>
              </a:rPr>
              <a:t>Amount issued in USD MM</a:t>
            </a:r>
          </a:p>
        </p:txBody>
      </p:sp>
      <p:graphicFrame>
        <p:nvGraphicFramePr>
          <p:cNvPr id="96" name="Table 95">
            <a:extLst>
              <a:ext uri="{FF2B5EF4-FFF2-40B4-BE49-F238E27FC236}">
                <a16:creationId xmlns:a16="http://schemas.microsoft.com/office/drawing/2014/main" id="{1881C285-182E-B33F-77BE-C89ECBAF1B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3512346"/>
              </p:ext>
            </p:extLst>
          </p:nvPr>
        </p:nvGraphicFramePr>
        <p:xfrm>
          <a:off x="578454" y="1654463"/>
          <a:ext cx="11070010" cy="2129100"/>
        </p:xfrm>
        <a:graphic>
          <a:graphicData uri="http://schemas.openxmlformats.org/drawingml/2006/table">
            <a:tbl>
              <a:tblPr/>
              <a:tblGrid>
                <a:gridCol w="758416">
                  <a:extLst>
                    <a:ext uri="{9D8B030D-6E8A-4147-A177-3AD203B41FA5}">
                      <a16:colId xmlns:a16="http://schemas.microsoft.com/office/drawing/2014/main" val="1377536435"/>
                    </a:ext>
                  </a:extLst>
                </a:gridCol>
                <a:gridCol w="1382579">
                  <a:extLst>
                    <a:ext uri="{9D8B030D-6E8A-4147-A177-3AD203B41FA5}">
                      <a16:colId xmlns:a16="http://schemas.microsoft.com/office/drawing/2014/main" val="4128394365"/>
                    </a:ext>
                  </a:extLst>
                </a:gridCol>
                <a:gridCol w="1484416">
                  <a:extLst>
                    <a:ext uri="{9D8B030D-6E8A-4147-A177-3AD203B41FA5}">
                      <a16:colId xmlns:a16="http://schemas.microsoft.com/office/drawing/2014/main" val="2318416986"/>
                    </a:ext>
                  </a:extLst>
                </a:gridCol>
                <a:gridCol w="1004889">
                  <a:extLst>
                    <a:ext uri="{9D8B030D-6E8A-4147-A177-3AD203B41FA5}">
                      <a16:colId xmlns:a16="http://schemas.microsoft.com/office/drawing/2014/main" val="3583606661"/>
                    </a:ext>
                  </a:extLst>
                </a:gridCol>
                <a:gridCol w="779247">
                  <a:extLst>
                    <a:ext uri="{9D8B030D-6E8A-4147-A177-3AD203B41FA5}">
                      <a16:colId xmlns:a16="http://schemas.microsoft.com/office/drawing/2014/main" val="1241312522"/>
                    </a:ext>
                  </a:extLst>
                </a:gridCol>
                <a:gridCol w="949707">
                  <a:extLst>
                    <a:ext uri="{9D8B030D-6E8A-4147-A177-3AD203B41FA5}">
                      <a16:colId xmlns:a16="http://schemas.microsoft.com/office/drawing/2014/main" val="3922497531"/>
                    </a:ext>
                  </a:extLst>
                </a:gridCol>
                <a:gridCol w="986234">
                  <a:extLst>
                    <a:ext uri="{9D8B030D-6E8A-4147-A177-3AD203B41FA5}">
                      <a16:colId xmlns:a16="http://schemas.microsoft.com/office/drawing/2014/main" val="3734063948"/>
                    </a:ext>
                  </a:extLst>
                </a:gridCol>
                <a:gridCol w="1132344">
                  <a:extLst>
                    <a:ext uri="{9D8B030D-6E8A-4147-A177-3AD203B41FA5}">
                      <a16:colId xmlns:a16="http://schemas.microsoft.com/office/drawing/2014/main" val="4066724538"/>
                    </a:ext>
                  </a:extLst>
                </a:gridCol>
                <a:gridCol w="815774">
                  <a:extLst>
                    <a:ext uri="{9D8B030D-6E8A-4147-A177-3AD203B41FA5}">
                      <a16:colId xmlns:a16="http://schemas.microsoft.com/office/drawing/2014/main" val="878175845"/>
                    </a:ext>
                  </a:extLst>
                </a:gridCol>
                <a:gridCol w="876652">
                  <a:extLst>
                    <a:ext uri="{9D8B030D-6E8A-4147-A177-3AD203B41FA5}">
                      <a16:colId xmlns:a16="http://schemas.microsoft.com/office/drawing/2014/main" val="4184735737"/>
                    </a:ext>
                  </a:extLst>
                </a:gridCol>
                <a:gridCol w="899752">
                  <a:extLst>
                    <a:ext uri="{9D8B030D-6E8A-4147-A177-3AD203B41FA5}">
                      <a16:colId xmlns:a16="http://schemas.microsoft.com/office/drawing/2014/main" val="1101263415"/>
                    </a:ext>
                  </a:extLst>
                </a:gridCol>
              </a:tblGrid>
              <a:tr h="186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Tenor (Years)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Communication Services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Consumer Discretionary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Consumer Staples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Energy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Industrials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Materials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Real Estate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Utilities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6577814"/>
                  </a:ext>
                </a:extLst>
              </a:tr>
              <a:tr h="14302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0 - 5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436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4253686"/>
                  </a:ext>
                </a:extLst>
              </a:tr>
              <a:tr h="14302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5 - 10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353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5699158"/>
                  </a:ext>
                </a:extLst>
              </a:tr>
              <a:tr h="14302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10 - 15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149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7643549"/>
                  </a:ext>
                </a:extLst>
              </a:tr>
              <a:tr h="14302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15 - 20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8236042"/>
                  </a:ext>
                </a:extLst>
              </a:tr>
              <a:tr h="14302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20 - 25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7922306"/>
                  </a:ext>
                </a:extLst>
              </a:tr>
              <a:tr h="14302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25 - 30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6533318"/>
                  </a:ext>
                </a:extLst>
              </a:tr>
              <a:tr h="14302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30 - 35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6850888"/>
                  </a:ext>
                </a:extLst>
              </a:tr>
              <a:tr h="14302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40 - 45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8318032"/>
                  </a:ext>
                </a:extLst>
              </a:tr>
              <a:tr h="14302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50 - &gt;55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5174752"/>
                  </a:ext>
                </a:extLst>
              </a:tr>
              <a:tr h="14302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Perpetual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1113424"/>
                  </a:ext>
                </a:extLst>
              </a:tr>
              <a:tr h="14302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1,027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1,184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3845982"/>
                  </a:ext>
                </a:extLst>
              </a:tr>
              <a:tr h="14302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% of 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0.3%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0.3%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0.1%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86.7%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0.5%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3852468"/>
                  </a:ext>
                </a:extLst>
              </a:tr>
            </a:tbl>
          </a:graphicData>
        </a:graphic>
      </p:graphicFrame>
      <p:sp>
        <p:nvSpPr>
          <p:cNvPr id="3" name="Footnote">
            <a:extLst>
              <a:ext uri="{FF2B5EF4-FFF2-40B4-BE49-F238E27FC236}">
                <a16:creationId xmlns:a16="http://schemas.microsoft.com/office/drawing/2014/main" id="{604F9076-E941-C65A-D37B-D013489548E0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50863" y="6495131"/>
            <a:ext cx="10349748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 algn="l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800" dirty="0">
                <a:solidFill>
                  <a:srgbClr val="000000"/>
                </a:solidFill>
              </a:rPr>
              <a:t>Source: S&amp;P Capital IQ– All fixed income GCC issuances from January 1, 2012 to June 30, 2024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7B483BC-BD84-8D7E-13F0-39CE5ED22E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0052113"/>
              </p:ext>
            </p:extLst>
          </p:nvPr>
        </p:nvGraphicFramePr>
        <p:xfrm>
          <a:off x="578454" y="4169925"/>
          <a:ext cx="11070010" cy="2129100"/>
        </p:xfrm>
        <a:graphic>
          <a:graphicData uri="http://schemas.openxmlformats.org/drawingml/2006/table">
            <a:tbl>
              <a:tblPr/>
              <a:tblGrid>
                <a:gridCol w="758416">
                  <a:extLst>
                    <a:ext uri="{9D8B030D-6E8A-4147-A177-3AD203B41FA5}">
                      <a16:colId xmlns:a16="http://schemas.microsoft.com/office/drawing/2014/main" val="1377536435"/>
                    </a:ext>
                  </a:extLst>
                </a:gridCol>
                <a:gridCol w="1382579">
                  <a:extLst>
                    <a:ext uri="{9D8B030D-6E8A-4147-A177-3AD203B41FA5}">
                      <a16:colId xmlns:a16="http://schemas.microsoft.com/office/drawing/2014/main" val="4128394365"/>
                    </a:ext>
                  </a:extLst>
                </a:gridCol>
                <a:gridCol w="1484416">
                  <a:extLst>
                    <a:ext uri="{9D8B030D-6E8A-4147-A177-3AD203B41FA5}">
                      <a16:colId xmlns:a16="http://schemas.microsoft.com/office/drawing/2014/main" val="2318416986"/>
                    </a:ext>
                  </a:extLst>
                </a:gridCol>
                <a:gridCol w="1004889">
                  <a:extLst>
                    <a:ext uri="{9D8B030D-6E8A-4147-A177-3AD203B41FA5}">
                      <a16:colId xmlns:a16="http://schemas.microsoft.com/office/drawing/2014/main" val="3583606661"/>
                    </a:ext>
                  </a:extLst>
                </a:gridCol>
                <a:gridCol w="779247">
                  <a:extLst>
                    <a:ext uri="{9D8B030D-6E8A-4147-A177-3AD203B41FA5}">
                      <a16:colId xmlns:a16="http://schemas.microsoft.com/office/drawing/2014/main" val="1241312522"/>
                    </a:ext>
                  </a:extLst>
                </a:gridCol>
                <a:gridCol w="949707">
                  <a:extLst>
                    <a:ext uri="{9D8B030D-6E8A-4147-A177-3AD203B41FA5}">
                      <a16:colId xmlns:a16="http://schemas.microsoft.com/office/drawing/2014/main" val="3922497531"/>
                    </a:ext>
                  </a:extLst>
                </a:gridCol>
                <a:gridCol w="986234">
                  <a:extLst>
                    <a:ext uri="{9D8B030D-6E8A-4147-A177-3AD203B41FA5}">
                      <a16:colId xmlns:a16="http://schemas.microsoft.com/office/drawing/2014/main" val="3734063948"/>
                    </a:ext>
                  </a:extLst>
                </a:gridCol>
                <a:gridCol w="1132344">
                  <a:extLst>
                    <a:ext uri="{9D8B030D-6E8A-4147-A177-3AD203B41FA5}">
                      <a16:colId xmlns:a16="http://schemas.microsoft.com/office/drawing/2014/main" val="4066724538"/>
                    </a:ext>
                  </a:extLst>
                </a:gridCol>
                <a:gridCol w="815774">
                  <a:extLst>
                    <a:ext uri="{9D8B030D-6E8A-4147-A177-3AD203B41FA5}">
                      <a16:colId xmlns:a16="http://schemas.microsoft.com/office/drawing/2014/main" val="878175845"/>
                    </a:ext>
                  </a:extLst>
                </a:gridCol>
                <a:gridCol w="876652">
                  <a:extLst>
                    <a:ext uri="{9D8B030D-6E8A-4147-A177-3AD203B41FA5}">
                      <a16:colId xmlns:a16="http://schemas.microsoft.com/office/drawing/2014/main" val="4184735737"/>
                    </a:ext>
                  </a:extLst>
                </a:gridCol>
                <a:gridCol w="899752">
                  <a:extLst>
                    <a:ext uri="{9D8B030D-6E8A-4147-A177-3AD203B41FA5}">
                      <a16:colId xmlns:a16="http://schemas.microsoft.com/office/drawing/2014/main" val="1101263415"/>
                    </a:ext>
                  </a:extLst>
                </a:gridCol>
              </a:tblGrid>
              <a:tr h="186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Tenor (Years)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Communication Services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Consumer Discretionary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Consumer Staples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Energy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Industrials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Materials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Real Estate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Utilities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6577814"/>
                  </a:ext>
                </a:extLst>
              </a:tr>
              <a:tr h="14302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0 - 5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343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3,541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70,982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1,600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854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77,970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4253686"/>
                  </a:ext>
                </a:extLst>
              </a:tr>
              <a:tr h="14302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5 - 10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1,800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267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21,937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94,448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7,674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13,882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2,100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6,226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148,941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5699158"/>
                  </a:ext>
                </a:extLst>
              </a:tr>
              <a:tr h="14302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10 - 15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2,769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23,999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32,095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6,171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2,000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173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5,750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72,957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7643549"/>
                  </a:ext>
                </a:extLst>
              </a:tr>
              <a:tr h="14302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15 - 20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989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1,789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8236042"/>
                  </a:ext>
                </a:extLst>
              </a:tr>
              <a:tr h="14302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20 - 25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13,000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2,897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4,103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20,000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7922306"/>
                  </a:ext>
                </a:extLst>
              </a:tr>
              <a:tr h="14302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25 - 30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1,902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2,202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6533318"/>
                  </a:ext>
                </a:extLst>
              </a:tr>
              <a:tr h="14302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30 - 35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22,900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15,216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3,000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45,616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6850888"/>
                  </a:ext>
                </a:extLst>
              </a:tr>
              <a:tr h="14302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40 - 45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3,185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1,200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4,385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8318032"/>
                  </a:ext>
                </a:extLst>
              </a:tr>
              <a:tr h="14302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50 - &gt;55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5174752"/>
                  </a:ext>
                </a:extLst>
              </a:tr>
              <a:tr h="14302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Perpetual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18,685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18,685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1113424"/>
                  </a:ext>
                </a:extLst>
              </a:tr>
              <a:tr h="14302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3,377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2,143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267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89,877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238,497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18,745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16,736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2,673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24,731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397,045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3845982"/>
                  </a:ext>
                </a:extLst>
              </a:tr>
              <a:tr h="14302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% of 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0.9%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0.5%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0.1%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22.6%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60.1%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0.7%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38524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12004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0BB71-5A84-4CAF-A0E6-0DE8DC5E9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corporate bonds in GCC</a:t>
            </a:r>
            <a:endParaRPr lang="en-IN" dirty="0"/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57AE54F5-CBC1-4B5B-870B-AB51D840CEC0}"/>
              </a:ext>
            </a:extLst>
          </p:cNvPr>
          <p:cNvSpPr>
            <a:spLocks noChangeArrowheads="1"/>
          </p:cNvSpPr>
          <p:nvPr/>
        </p:nvSpPr>
        <p:spPr bwMode="gray">
          <a:xfrm>
            <a:off x="550863" y="1028701"/>
            <a:ext cx="11125199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3152" tIns="73152" rIns="73152" bIns="73152"/>
          <a:lstStyle/>
          <a:p>
            <a:pPr fontAlgn="base">
              <a:lnSpc>
                <a:spcPct val="86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Country wise breakup of corporate issuances in GCC markets</a:t>
            </a:r>
          </a:p>
        </p:txBody>
      </p:sp>
      <p:sp>
        <p:nvSpPr>
          <p:cNvPr id="8" name="Text Box 19">
            <a:extLst>
              <a:ext uri="{FF2B5EF4-FFF2-40B4-BE49-F238E27FC236}">
                <a16:creationId xmlns:a16="http://schemas.microsoft.com/office/drawing/2014/main" id="{E665CB53-DB58-4074-86EB-560EC82B84D4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78458" y="1395999"/>
            <a:ext cx="11226445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l" eaLnBrk="0" hangingPunct="0">
              <a:lnSpc>
                <a:spcPct val="100000"/>
              </a:lnSpc>
              <a:defRPr/>
            </a:pPr>
            <a:r>
              <a:rPr lang="en-US" altLang="zh-CN" sz="1400" dirty="0">
                <a:solidFill>
                  <a:srgbClr val="008AB3"/>
                </a:solidFill>
                <a:cs typeface="Arial" charset="0"/>
              </a:rPr>
              <a:t>Number of issuances</a:t>
            </a:r>
          </a:p>
        </p:txBody>
      </p:sp>
      <p:sp>
        <p:nvSpPr>
          <p:cNvPr id="9" name="Text Box 19">
            <a:extLst>
              <a:ext uri="{FF2B5EF4-FFF2-40B4-BE49-F238E27FC236}">
                <a16:creationId xmlns:a16="http://schemas.microsoft.com/office/drawing/2014/main" id="{876C165D-4A81-42EA-B81C-E236AFD7C4DD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78458" y="3905931"/>
            <a:ext cx="11226445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l" eaLnBrk="0" hangingPunct="0">
              <a:lnSpc>
                <a:spcPct val="100000"/>
              </a:lnSpc>
              <a:defRPr/>
            </a:pPr>
            <a:r>
              <a:rPr lang="en-US" altLang="zh-CN" sz="1400" dirty="0">
                <a:solidFill>
                  <a:srgbClr val="008AB3"/>
                </a:solidFill>
                <a:cs typeface="Arial" charset="0"/>
              </a:rPr>
              <a:t>Amount issued in USD MM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D4456375-E5E2-46B3-9C64-4BE05C361F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5885229"/>
              </p:ext>
            </p:extLst>
          </p:nvPr>
        </p:nvGraphicFramePr>
        <p:xfrm>
          <a:off x="578458" y="1657527"/>
          <a:ext cx="11097608" cy="2197993"/>
        </p:xfrm>
        <a:graphic>
          <a:graphicData uri="http://schemas.openxmlformats.org/drawingml/2006/table">
            <a:tbl>
              <a:tblPr/>
              <a:tblGrid>
                <a:gridCol w="1387201">
                  <a:extLst>
                    <a:ext uri="{9D8B030D-6E8A-4147-A177-3AD203B41FA5}">
                      <a16:colId xmlns:a16="http://schemas.microsoft.com/office/drawing/2014/main" val="2629381517"/>
                    </a:ext>
                  </a:extLst>
                </a:gridCol>
                <a:gridCol w="1387201">
                  <a:extLst>
                    <a:ext uri="{9D8B030D-6E8A-4147-A177-3AD203B41FA5}">
                      <a16:colId xmlns:a16="http://schemas.microsoft.com/office/drawing/2014/main" val="4003683542"/>
                    </a:ext>
                  </a:extLst>
                </a:gridCol>
                <a:gridCol w="1387201">
                  <a:extLst>
                    <a:ext uri="{9D8B030D-6E8A-4147-A177-3AD203B41FA5}">
                      <a16:colId xmlns:a16="http://schemas.microsoft.com/office/drawing/2014/main" val="1986931220"/>
                    </a:ext>
                  </a:extLst>
                </a:gridCol>
                <a:gridCol w="1387201">
                  <a:extLst>
                    <a:ext uri="{9D8B030D-6E8A-4147-A177-3AD203B41FA5}">
                      <a16:colId xmlns:a16="http://schemas.microsoft.com/office/drawing/2014/main" val="2749596438"/>
                    </a:ext>
                  </a:extLst>
                </a:gridCol>
                <a:gridCol w="1387201">
                  <a:extLst>
                    <a:ext uri="{9D8B030D-6E8A-4147-A177-3AD203B41FA5}">
                      <a16:colId xmlns:a16="http://schemas.microsoft.com/office/drawing/2014/main" val="265455999"/>
                    </a:ext>
                  </a:extLst>
                </a:gridCol>
                <a:gridCol w="1387201">
                  <a:extLst>
                    <a:ext uri="{9D8B030D-6E8A-4147-A177-3AD203B41FA5}">
                      <a16:colId xmlns:a16="http://schemas.microsoft.com/office/drawing/2014/main" val="1155114345"/>
                    </a:ext>
                  </a:extLst>
                </a:gridCol>
                <a:gridCol w="1387201">
                  <a:extLst>
                    <a:ext uri="{9D8B030D-6E8A-4147-A177-3AD203B41FA5}">
                      <a16:colId xmlns:a16="http://schemas.microsoft.com/office/drawing/2014/main" val="1232632037"/>
                    </a:ext>
                  </a:extLst>
                </a:gridCol>
                <a:gridCol w="1387201">
                  <a:extLst>
                    <a:ext uri="{9D8B030D-6E8A-4147-A177-3AD203B41FA5}">
                      <a16:colId xmlns:a16="http://schemas.microsoft.com/office/drawing/2014/main" val="660306693"/>
                    </a:ext>
                  </a:extLst>
                </a:gridCol>
              </a:tblGrid>
              <a:tr h="2548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Tenor (Years)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Bahrain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Kuwait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Oman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Qatar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KSA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UAE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4855066"/>
                  </a:ext>
                </a:extLst>
              </a:tr>
              <a:tr h="15165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0 - 5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306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436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5481646"/>
                  </a:ext>
                </a:extLst>
              </a:tr>
              <a:tr h="15165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5 - 10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92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258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724027"/>
                  </a:ext>
                </a:extLst>
              </a:tr>
              <a:tr h="15165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10 - 15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149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0860746"/>
                  </a:ext>
                </a:extLst>
              </a:tr>
              <a:tr h="15165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15 - 20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8774968"/>
                  </a:ext>
                </a:extLst>
              </a:tr>
              <a:tr h="15165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20 - 25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7766312"/>
                  </a:ext>
                </a:extLst>
              </a:tr>
              <a:tr h="15165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25 - 30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6948437"/>
                  </a:ext>
                </a:extLst>
              </a:tr>
              <a:tr h="15165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30 - 35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1491663"/>
                  </a:ext>
                </a:extLst>
              </a:tr>
              <a:tr h="15165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40 - 45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5536661"/>
                  </a:ext>
                </a:extLst>
              </a:tr>
              <a:tr h="15165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50 - &gt;55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94150"/>
                  </a:ext>
                </a:extLst>
              </a:tr>
              <a:tr h="15165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Perpetual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6299685"/>
                  </a:ext>
                </a:extLst>
              </a:tr>
              <a:tr h="15165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243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71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1,184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713799"/>
                  </a:ext>
                </a:extLst>
              </a:tr>
              <a:tr h="15165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% of 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0.5%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20.5%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68.9%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1225250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1D82F13-8544-0251-3D78-5DEA9825DA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566573"/>
              </p:ext>
            </p:extLst>
          </p:nvPr>
        </p:nvGraphicFramePr>
        <p:xfrm>
          <a:off x="578458" y="4165130"/>
          <a:ext cx="11097608" cy="2197993"/>
        </p:xfrm>
        <a:graphic>
          <a:graphicData uri="http://schemas.openxmlformats.org/drawingml/2006/table">
            <a:tbl>
              <a:tblPr/>
              <a:tblGrid>
                <a:gridCol w="1387201">
                  <a:extLst>
                    <a:ext uri="{9D8B030D-6E8A-4147-A177-3AD203B41FA5}">
                      <a16:colId xmlns:a16="http://schemas.microsoft.com/office/drawing/2014/main" val="2629381517"/>
                    </a:ext>
                  </a:extLst>
                </a:gridCol>
                <a:gridCol w="1387201">
                  <a:extLst>
                    <a:ext uri="{9D8B030D-6E8A-4147-A177-3AD203B41FA5}">
                      <a16:colId xmlns:a16="http://schemas.microsoft.com/office/drawing/2014/main" val="4003683542"/>
                    </a:ext>
                  </a:extLst>
                </a:gridCol>
                <a:gridCol w="1387201">
                  <a:extLst>
                    <a:ext uri="{9D8B030D-6E8A-4147-A177-3AD203B41FA5}">
                      <a16:colId xmlns:a16="http://schemas.microsoft.com/office/drawing/2014/main" val="1986931220"/>
                    </a:ext>
                  </a:extLst>
                </a:gridCol>
                <a:gridCol w="1387201">
                  <a:extLst>
                    <a:ext uri="{9D8B030D-6E8A-4147-A177-3AD203B41FA5}">
                      <a16:colId xmlns:a16="http://schemas.microsoft.com/office/drawing/2014/main" val="2749596438"/>
                    </a:ext>
                  </a:extLst>
                </a:gridCol>
                <a:gridCol w="1387201">
                  <a:extLst>
                    <a:ext uri="{9D8B030D-6E8A-4147-A177-3AD203B41FA5}">
                      <a16:colId xmlns:a16="http://schemas.microsoft.com/office/drawing/2014/main" val="265455999"/>
                    </a:ext>
                  </a:extLst>
                </a:gridCol>
                <a:gridCol w="1387201">
                  <a:extLst>
                    <a:ext uri="{9D8B030D-6E8A-4147-A177-3AD203B41FA5}">
                      <a16:colId xmlns:a16="http://schemas.microsoft.com/office/drawing/2014/main" val="1155114345"/>
                    </a:ext>
                  </a:extLst>
                </a:gridCol>
                <a:gridCol w="1387201">
                  <a:extLst>
                    <a:ext uri="{9D8B030D-6E8A-4147-A177-3AD203B41FA5}">
                      <a16:colId xmlns:a16="http://schemas.microsoft.com/office/drawing/2014/main" val="1232632037"/>
                    </a:ext>
                  </a:extLst>
                </a:gridCol>
                <a:gridCol w="1387201">
                  <a:extLst>
                    <a:ext uri="{9D8B030D-6E8A-4147-A177-3AD203B41FA5}">
                      <a16:colId xmlns:a16="http://schemas.microsoft.com/office/drawing/2014/main" val="660306693"/>
                    </a:ext>
                  </a:extLst>
                </a:gridCol>
              </a:tblGrid>
              <a:tr h="2548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Tenor (Years)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Bahrain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Kuwait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Oman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Qatar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KSA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UAE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4855066"/>
                  </a:ext>
                </a:extLst>
              </a:tr>
              <a:tr h="15165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0 - 5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2,043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44,756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1,423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29,567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77,970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5481646"/>
                  </a:ext>
                </a:extLst>
              </a:tr>
              <a:tr h="15165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5 - 10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17,480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10,000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20,681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26,781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73,999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148,941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724027"/>
                  </a:ext>
                </a:extLst>
              </a:tr>
              <a:tr h="15165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10 - 15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3,173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1,000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7,745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17,444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43,096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72,957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0860746"/>
                  </a:ext>
                </a:extLst>
              </a:tr>
              <a:tr h="15165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15 - 20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191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1,598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1,789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8774968"/>
                  </a:ext>
                </a:extLst>
              </a:tr>
              <a:tr h="15165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20 - 25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7,172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6,000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6,828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20,000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144527"/>
                  </a:ext>
                </a:extLst>
              </a:tr>
              <a:tr h="15165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25 - 30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2,202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2,202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6948437"/>
                  </a:ext>
                </a:extLst>
              </a:tr>
              <a:tr h="15165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30 - 35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9,460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12,500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23,656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45,616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1491663"/>
                  </a:ext>
                </a:extLst>
              </a:tr>
              <a:tr h="15165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40 - 45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1,515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1,200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1,670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4,385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5536661"/>
                  </a:ext>
                </a:extLst>
              </a:tr>
              <a:tr h="15165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50 - &gt;55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94150"/>
                  </a:ext>
                </a:extLst>
              </a:tr>
              <a:tr h="15165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Perpetual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1,359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1,500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5,826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9,450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18,685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6299685"/>
                  </a:ext>
                </a:extLst>
              </a:tr>
              <a:tr h="15165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22,696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1,131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12,459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93,020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75,674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192,065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397,045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713799"/>
                  </a:ext>
                </a:extLst>
              </a:tr>
              <a:tr h="15165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% of 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0.3%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23.4%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19.1%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48.4%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7754974"/>
                  </a:ext>
                </a:extLst>
              </a:tr>
            </a:tbl>
          </a:graphicData>
        </a:graphic>
      </p:graphicFrame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4E96EB6-18C7-BE8C-2A86-22239BC5FD82}"/>
              </a:ext>
            </a:extLst>
          </p:cNvPr>
          <p:cNvCxnSpPr>
            <a:cxnSpLocks/>
          </p:cNvCxnSpPr>
          <p:nvPr/>
        </p:nvCxnSpPr>
        <p:spPr>
          <a:xfrm>
            <a:off x="552504" y="1349915"/>
            <a:ext cx="1112355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note">
            <a:extLst>
              <a:ext uri="{FF2B5EF4-FFF2-40B4-BE49-F238E27FC236}">
                <a16:creationId xmlns:a16="http://schemas.microsoft.com/office/drawing/2014/main" id="{C83A794C-154E-346F-45AF-0AC964B8C276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50863" y="6495131"/>
            <a:ext cx="10349748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 algn="l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800" dirty="0">
                <a:solidFill>
                  <a:srgbClr val="000000"/>
                </a:solidFill>
              </a:rPr>
              <a:t>Source: S&amp;P Capital IQ– All fixed income GCC issuances from January 1, 2012 to June 30, 2024</a:t>
            </a:r>
          </a:p>
        </p:txBody>
      </p:sp>
    </p:spTree>
    <p:extLst>
      <p:ext uri="{BB962C8B-B14F-4D97-AF65-F5344CB8AC3E}">
        <p14:creationId xmlns:p14="http://schemas.microsoft.com/office/powerpoint/2010/main" val="12042732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0BB71-5A84-4CAF-A0E6-0DE8DC5E9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corporate bonds in GCC</a:t>
            </a:r>
            <a:endParaRPr lang="en-IN" dirty="0"/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57AE54F5-CBC1-4B5B-870B-AB51D840CEC0}"/>
              </a:ext>
            </a:extLst>
          </p:cNvPr>
          <p:cNvSpPr>
            <a:spLocks noChangeArrowheads="1"/>
          </p:cNvSpPr>
          <p:nvPr/>
        </p:nvSpPr>
        <p:spPr bwMode="gray">
          <a:xfrm>
            <a:off x="550863" y="1028701"/>
            <a:ext cx="11125199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3152" tIns="73152" rIns="73152" bIns="73152"/>
          <a:lstStyle/>
          <a:p>
            <a:pPr fontAlgn="base">
              <a:lnSpc>
                <a:spcPct val="86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Breakup of corporate issuances in GCC markets by security and coupon type</a:t>
            </a:r>
          </a:p>
        </p:txBody>
      </p:sp>
      <p:sp>
        <p:nvSpPr>
          <p:cNvPr id="11" name="Text Box 19">
            <a:extLst>
              <a:ext uri="{FF2B5EF4-FFF2-40B4-BE49-F238E27FC236}">
                <a16:creationId xmlns:a16="http://schemas.microsoft.com/office/drawing/2014/main" id="{9F1DE612-4DD3-4091-A1A6-85E4D7600173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50862" y="1425813"/>
            <a:ext cx="5297707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eaLnBrk="0" hangingPunct="0">
              <a:defRPr/>
            </a:pPr>
            <a:r>
              <a:rPr lang="en-US" altLang="zh-CN" sz="1400" dirty="0">
                <a:solidFill>
                  <a:srgbClr val="008AB3"/>
                </a:solidFill>
                <a:cs typeface="Arial" charset="0"/>
              </a:rPr>
              <a:t>Breakdown by security in USD MM</a:t>
            </a:r>
          </a:p>
        </p:txBody>
      </p:sp>
      <p:sp>
        <p:nvSpPr>
          <p:cNvPr id="12" name="Text Box 19">
            <a:extLst>
              <a:ext uri="{FF2B5EF4-FFF2-40B4-BE49-F238E27FC236}">
                <a16:creationId xmlns:a16="http://schemas.microsoft.com/office/drawing/2014/main" id="{DC5FC1B3-AC6E-4F00-AC20-D9DCF01BED55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6315837" y="1425813"/>
            <a:ext cx="5297707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eaLnBrk="0" hangingPunct="0">
              <a:defRPr/>
            </a:pPr>
            <a:r>
              <a:rPr lang="en-US" altLang="zh-CN" sz="1400" dirty="0">
                <a:solidFill>
                  <a:srgbClr val="008AB3"/>
                </a:solidFill>
                <a:cs typeface="Arial" charset="0"/>
              </a:rPr>
              <a:t>Breakdown by coupon type in USD MM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7725021-8D95-4DA8-81F8-69A62801ED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3137579"/>
              </p:ext>
            </p:extLst>
          </p:nvPr>
        </p:nvGraphicFramePr>
        <p:xfrm>
          <a:off x="550860" y="1717155"/>
          <a:ext cx="5189540" cy="3844301"/>
        </p:xfrm>
        <a:graphic>
          <a:graphicData uri="http://schemas.openxmlformats.org/drawingml/2006/table">
            <a:tbl>
              <a:tblPr/>
              <a:tblGrid>
                <a:gridCol w="1297385">
                  <a:extLst>
                    <a:ext uri="{9D8B030D-6E8A-4147-A177-3AD203B41FA5}">
                      <a16:colId xmlns:a16="http://schemas.microsoft.com/office/drawing/2014/main" val="4176393822"/>
                    </a:ext>
                  </a:extLst>
                </a:gridCol>
                <a:gridCol w="1297385">
                  <a:extLst>
                    <a:ext uri="{9D8B030D-6E8A-4147-A177-3AD203B41FA5}">
                      <a16:colId xmlns:a16="http://schemas.microsoft.com/office/drawing/2014/main" val="1523530247"/>
                    </a:ext>
                  </a:extLst>
                </a:gridCol>
                <a:gridCol w="1297385">
                  <a:extLst>
                    <a:ext uri="{9D8B030D-6E8A-4147-A177-3AD203B41FA5}">
                      <a16:colId xmlns:a16="http://schemas.microsoft.com/office/drawing/2014/main" val="462906642"/>
                    </a:ext>
                  </a:extLst>
                </a:gridCol>
                <a:gridCol w="1297385">
                  <a:extLst>
                    <a:ext uri="{9D8B030D-6E8A-4147-A177-3AD203B41FA5}">
                      <a16:colId xmlns:a16="http://schemas.microsoft.com/office/drawing/2014/main" val="3081707208"/>
                    </a:ext>
                  </a:extLst>
                </a:gridCol>
              </a:tblGrid>
              <a:tr h="5491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Tenor (Years)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Unsecured debt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Secured debt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4706061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0 - 5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73,059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4,911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77,970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5239269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5 - 10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132,368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16,573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148,941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2051425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10 - 15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67,933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5,024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72,957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1448151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15 - 20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989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1,789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6779788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20 - 25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15,897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4,103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20,000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440413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25 - 30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1,402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2,202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3381348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30 - 35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41,216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4,400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45,616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66281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40 - 45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4,385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4,385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1893798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50 - &gt;55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7923968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Perpetual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18,685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18,685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3455100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359,832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37,213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397,045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3222085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% of 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90.6%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9.4%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8090988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5BAE14C8-082F-4974-9512-1280CF82C6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0050564"/>
              </p:ext>
            </p:extLst>
          </p:nvPr>
        </p:nvGraphicFramePr>
        <p:xfrm>
          <a:off x="6315837" y="1682750"/>
          <a:ext cx="5325300" cy="3884440"/>
        </p:xfrm>
        <a:graphic>
          <a:graphicData uri="http://schemas.openxmlformats.org/drawingml/2006/table">
            <a:tbl>
              <a:tblPr/>
              <a:tblGrid>
                <a:gridCol w="1065060">
                  <a:extLst>
                    <a:ext uri="{9D8B030D-6E8A-4147-A177-3AD203B41FA5}">
                      <a16:colId xmlns:a16="http://schemas.microsoft.com/office/drawing/2014/main" val="1730408634"/>
                    </a:ext>
                  </a:extLst>
                </a:gridCol>
                <a:gridCol w="1065060">
                  <a:extLst>
                    <a:ext uri="{9D8B030D-6E8A-4147-A177-3AD203B41FA5}">
                      <a16:colId xmlns:a16="http://schemas.microsoft.com/office/drawing/2014/main" val="1432435216"/>
                    </a:ext>
                  </a:extLst>
                </a:gridCol>
                <a:gridCol w="1065060">
                  <a:extLst>
                    <a:ext uri="{9D8B030D-6E8A-4147-A177-3AD203B41FA5}">
                      <a16:colId xmlns:a16="http://schemas.microsoft.com/office/drawing/2014/main" val="3656683952"/>
                    </a:ext>
                  </a:extLst>
                </a:gridCol>
                <a:gridCol w="1065060">
                  <a:extLst>
                    <a:ext uri="{9D8B030D-6E8A-4147-A177-3AD203B41FA5}">
                      <a16:colId xmlns:a16="http://schemas.microsoft.com/office/drawing/2014/main" val="1866019292"/>
                    </a:ext>
                  </a:extLst>
                </a:gridCol>
                <a:gridCol w="1065060">
                  <a:extLst>
                    <a:ext uri="{9D8B030D-6E8A-4147-A177-3AD203B41FA5}">
                      <a16:colId xmlns:a16="http://schemas.microsoft.com/office/drawing/2014/main" val="3705984859"/>
                    </a:ext>
                  </a:extLst>
                </a:gridCol>
              </a:tblGrid>
              <a:tr h="55492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Tenor (Years)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Fixed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Zero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1056224"/>
                  </a:ext>
                </a:extLst>
              </a:tr>
              <a:tr h="2774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0 - 5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61,833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4,499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11,638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77,970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6273201"/>
                  </a:ext>
                </a:extLst>
              </a:tr>
              <a:tr h="2774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5 - 10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120,872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28,069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148,941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4507729"/>
                  </a:ext>
                </a:extLst>
              </a:tr>
              <a:tr h="2774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10 - 15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67,636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5,321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72,957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4234302"/>
                  </a:ext>
                </a:extLst>
              </a:tr>
              <a:tr h="2774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15 - 20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1,739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1,789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0106046"/>
                  </a:ext>
                </a:extLst>
              </a:tr>
              <a:tr h="2774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20 - 25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19,825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175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20,000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2486725"/>
                  </a:ext>
                </a:extLst>
              </a:tr>
              <a:tr h="2774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25 - 30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2,202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2,202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0148655"/>
                  </a:ext>
                </a:extLst>
              </a:tr>
              <a:tr h="2774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30 - 35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36,775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8,841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45,616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8280940"/>
                  </a:ext>
                </a:extLst>
              </a:tr>
              <a:tr h="2774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40 - 45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1,200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3,185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4,385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2364543"/>
                  </a:ext>
                </a:extLst>
              </a:tr>
              <a:tr h="2774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50 - &gt;55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9800571"/>
                  </a:ext>
                </a:extLst>
              </a:tr>
              <a:tr h="2774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Perpetual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4,260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14,425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18,685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5395220"/>
                  </a:ext>
                </a:extLst>
              </a:tr>
              <a:tr h="2774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319,643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53,514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23,889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397,045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6177582"/>
                  </a:ext>
                </a:extLst>
              </a:tr>
              <a:tr h="2774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% of 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80.5%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13.5%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9601781"/>
                  </a:ext>
                </a:extLst>
              </a:tr>
            </a:tbl>
          </a:graphicData>
        </a:graphic>
      </p:graphicFrame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BB6BC8E-CC94-4C19-D4DA-F5D6C79171A6}"/>
              </a:ext>
            </a:extLst>
          </p:cNvPr>
          <p:cNvCxnSpPr>
            <a:cxnSpLocks/>
          </p:cNvCxnSpPr>
          <p:nvPr/>
        </p:nvCxnSpPr>
        <p:spPr>
          <a:xfrm>
            <a:off x="552504" y="1349915"/>
            <a:ext cx="1112355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note">
            <a:extLst>
              <a:ext uri="{FF2B5EF4-FFF2-40B4-BE49-F238E27FC236}">
                <a16:creationId xmlns:a16="http://schemas.microsoft.com/office/drawing/2014/main" id="{61935FCB-3F8E-841D-9E97-06847886D16C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50863" y="6495131"/>
            <a:ext cx="10349748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 algn="l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800" dirty="0">
                <a:solidFill>
                  <a:srgbClr val="000000"/>
                </a:solidFill>
              </a:rPr>
              <a:t>Source: S&amp;P Capital IQ– All fixed income GCC issuances from January 1, 2012 to June 30, 2024</a:t>
            </a:r>
          </a:p>
        </p:txBody>
      </p:sp>
    </p:spTree>
    <p:extLst>
      <p:ext uri="{BB962C8B-B14F-4D97-AF65-F5344CB8AC3E}">
        <p14:creationId xmlns:p14="http://schemas.microsoft.com/office/powerpoint/2010/main" val="671912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0BB71-5A84-4CAF-A0E6-0DE8DC5E9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corporate bonds in GCC</a:t>
            </a:r>
            <a:endParaRPr lang="en-IN" dirty="0"/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57AE54F5-CBC1-4B5B-870B-AB51D840CEC0}"/>
              </a:ext>
            </a:extLst>
          </p:cNvPr>
          <p:cNvSpPr>
            <a:spLocks noChangeArrowheads="1"/>
          </p:cNvSpPr>
          <p:nvPr/>
        </p:nvSpPr>
        <p:spPr bwMode="gray">
          <a:xfrm>
            <a:off x="550863" y="1028701"/>
            <a:ext cx="11125199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3152" tIns="73152" rIns="73152" bIns="73152"/>
          <a:lstStyle/>
          <a:p>
            <a:pPr fontAlgn="base">
              <a:lnSpc>
                <a:spcPct val="86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Breakup of corporate issuances in GCC markets by security</a:t>
            </a:r>
          </a:p>
        </p:txBody>
      </p:sp>
      <p:sp>
        <p:nvSpPr>
          <p:cNvPr id="11" name="Text Box 19">
            <a:extLst>
              <a:ext uri="{FF2B5EF4-FFF2-40B4-BE49-F238E27FC236}">
                <a16:creationId xmlns:a16="http://schemas.microsoft.com/office/drawing/2014/main" id="{9F1DE612-4DD3-4091-A1A6-85E4D7600173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50862" y="1425813"/>
            <a:ext cx="5297707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eaLnBrk="0" hangingPunct="0">
              <a:defRPr/>
            </a:pPr>
            <a:r>
              <a:rPr lang="en-US" altLang="zh-CN" sz="1400" dirty="0">
                <a:solidFill>
                  <a:srgbClr val="008AB3"/>
                </a:solidFill>
                <a:cs typeface="Arial" charset="0"/>
              </a:rPr>
              <a:t>Unsecured debt in USD MM</a:t>
            </a:r>
          </a:p>
        </p:txBody>
      </p:sp>
      <p:sp>
        <p:nvSpPr>
          <p:cNvPr id="12" name="Text Box 19">
            <a:extLst>
              <a:ext uri="{FF2B5EF4-FFF2-40B4-BE49-F238E27FC236}">
                <a16:creationId xmlns:a16="http://schemas.microsoft.com/office/drawing/2014/main" id="{DC5FC1B3-AC6E-4F00-AC20-D9DCF01BED55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6315837" y="1425813"/>
            <a:ext cx="5297707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eaLnBrk="0" hangingPunct="0">
              <a:defRPr/>
            </a:pPr>
            <a:r>
              <a:rPr lang="en-US" altLang="zh-CN" sz="1400" dirty="0">
                <a:solidFill>
                  <a:srgbClr val="008AB3"/>
                </a:solidFill>
                <a:cs typeface="Arial" charset="0"/>
              </a:rPr>
              <a:t>Secured debt in USD MM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7725021-8D95-4DA8-81F8-69A62801ED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8625331"/>
              </p:ext>
            </p:extLst>
          </p:nvPr>
        </p:nvGraphicFramePr>
        <p:xfrm>
          <a:off x="550860" y="1717155"/>
          <a:ext cx="5189540" cy="3844301"/>
        </p:xfrm>
        <a:graphic>
          <a:graphicData uri="http://schemas.openxmlformats.org/drawingml/2006/table">
            <a:tbl>
              <a:tblPr/>
              <a:tblGrid>
                <a:gridCol w="1297385">
                  <a:extLst>
                    <a:ext uri="{9D8B030D-6E8A-4147-A177-3AD203B41FA5}">
                      <a16:colId xmlns:a16="http://schemas.microsoft.com/office/drawing/2014/main" val="4176393822"/>
                    </a:ext>
                  </a:extLst>
                </a:gridCol>
                <a:gridCol w="1297385">
                  <a:extLst>
                    <a:ext uri="{9D8B030D-6E8A-4147-A177-3AD203B41FA5}">
                      <a16:colId xmlns:a16="http://schemas.microsoft.com/office/drawing/2014/main" val="1523530247"/>
                    </a:ext>
                  </a:extLst>
                </a:gridCol>
                <a:gridCol w="1297385">
                  <a:extLst>
                    <a:ext uri="{9D8B030D-6E8A-4147-A177-3AD203B41FA5}">
                      <a16:colId xmlns:a16="http://schemas.microsoft.com/office/drawing/2014/main" val="462906642"/>
                    </a:ext>
                  </a:extLst>
                </a:gridCol>
                <a:gridCol w="1297385">
                  <a:extLst>
                    <a:ext uri="{9D8B030D-6E8A-4147-A177-3AD203B41FA5}">
                      <a16:colId xmlns:a16="http://schemas.microsoft.com/office/drawing/2014/main" val="3081707208"/>
                    </a:ext>
                  </a:extLst>
                </a:gridCol>
              </a:tblGrid>
              <a:tr h="5491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Tenor (Years)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Nonrated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Rated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Subtotal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4706061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0 - 5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66,948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6,111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73,059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5239269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5 - 10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89,784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42,585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132,368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2051425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10 - 15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43,731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24,202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67,933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1448151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15 - 20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688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989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6779788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20 - 25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8,740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7,157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15,897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440413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25 - 30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3381348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30 - 35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24,250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16,966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41,216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66281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40 - 45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3,560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4,385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1893798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50 - &gt;55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7923968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Perpetual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17,685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1,000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18,685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3455100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Subtotal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260,685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99,148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359,832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3222085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% of 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65.7%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25.0%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90.6%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8090988"/>
                  </a:ext>
                </a:extLst>
              </a:tr>
            </a:tbl>
          </a:graphicData>
        </a:graphic>
      </p:graphicFrame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BB6BC8E-CC94-4C19-D4DA-F5D6C79171A6}"/>
              </a:ext>
            </a:extLst>
          </p:cNvPr>
          <p:cNvCxnSpPr>
            <a:cxnSpLocks/>
          </p:cNvCxnSpPr>
          <p:nvPr/>
        </p:nvCxnSpPr>
        <p:spPr>
          <a:xfrm>
            <a:off x="552504" y="1349915"/>
            <a:ext cx="1112355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5" name="Table 54">
            <a:extLst>
              <a:ext uri="{FF2B5EF4-FFF2-40B4-BE49-F238E27FC236}">
                <a16:creationId xmlns:a16="http://schemas.microsoft.com/office/drawing/2014/main" id="{89AA9439-46B6-8AF9-5F0C-08C7B87E4F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2321848"/>
              </p:ext>
            </p:extLst>
          </p:nvPr>
        </p:nvGraphicFramePr>
        <p:xfrm>
          <a:off x="6315837" y="1717154"/>
          <a:ext cx="5189540" cy="3844301"/>
        </p:xfrm>
        <a:graphic>
          <a:graphicData uri="http://schemas.openxmlformats.org/drawingml/2006/table">
            <a:tbl>
              <a:tblPr/>
              <a:tblGrid>
                <a:gridCol w="1297385">
                  <a:extLst>
                    <a:ext uri="{9D8B030D-6E8A-4147-A177-3AD203B41FA5}">
                      <a16:colId xmlns:a16="http://schemas.microsoft.com/office/drawing/2014/main" val="4176393822"/>
                    </a:ext>
                  </a:extLst>
                </a:gridCol>
                <a:gridCol w="1297385">
                  <a:extLst>
                    <a:ext uri="{9D8B030D-6E8A-4147-A177-3AD203B41FA5}">
                      <a16:colId xmlns:a16="http://schemas.microsoft.com/office/drawing/2014/main" val="1523530247"/>
                    </a:ext>
                  </a:extLst>
                </a:gridCol>
                <a:gridCol w="1297385">
                  <a:extLst>
                    <a:ext uri="{9D8B030D-6E8A-4147-A177-3AD203B41FA5}">
                      <a16:colId xmlns:a16="http://schemas.microsoft.com/office/drawing/2014/main" val="462906642"/>
                    </a:ext>
                  </a:extLst>
                </a:gridCol>
                <a:gridCol w="1297385">
                  <a:extLst>
                    <a:ext uri="{9D8B030D-6E8A-4147-A177-3AD203B41FA5}">
                      <a16:colId xmlns:a16="http://schemas.microsoft.com/office/drawing/2014/main" val="3081707208"/>
                    </a:ext>
                  </a:extLst>
                </a:gridCol>
              </a:tblGrid>
              <a:tr h="5491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Tenor (Years)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Nonrated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Rated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Subtotal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4706061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0 - 5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4,111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4,911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5239269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5 - 10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13,678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2,895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16,573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2051425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10 - 15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3,350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1,674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5,024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1448151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15 - 20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6779788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20 - 25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2,453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1,650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4,103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440413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25 - 30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1,402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1,402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3381348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30 - 35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4,400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4,400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66281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40 - 45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1893798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50 - &gt;55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7923968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Perpetual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3455100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Subtotal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23,592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13,621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37,213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3222085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% of 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9.4%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8090988"/>
                  </a:ext>
                </a:extLst>
              </a:tr>
            </a:tbl>
          </a:graphicData>
        </a:graphic>
      </p:graphicFrame>
      <p:sp>
        <p:nvSpPr>
          <p:cNvPr id="6" name="Footnote">
            <a:extLst>
              <a:ext uri="{FF2B5EF4-FFF2-40B4-BE49-F238E27FC236}">
                <a16:creationId xmlns:a16="http://schemas.microsoft.com/office/drawing/2014/main" id="{70CD6713-FF27-3574-8B29-D49F64E46073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50863" y="6495131"/>
            <a:ext cx="10349748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 algn="l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800" dirty="0">
                <a:solidFill>
                  <a:srgbClr val="000000"/>
                </a:solidFill>
              </a:rPr>
              <a:t>Source: S&amp;P Capital IQ– All fixed income GCC issuances from January 1, 2012 to June 30, 2024</a:t>
            </a:r>
          </a:p>
        </p:txBody>
      </p:sp>
    </p:spTree>
    <p:extLst>
      <p:ext uri="{BB962C8B-B14F-4D97-AF65-F5344CB8AC3E}">
        <p14:creationId xmlns:p14="http://schemas.microsoft.com/office/powerpoint/2010/main" val="21084938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0BB71-5A84-4CAF-A0E6-0DE8DC5E9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corporate bonds in GCC</a:t>
            </a:r>
            <a:endParaRPr lang="en-IN" dirty="0"/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57AE54F5-CBC1-4B5B-870B-AB51D840CEC0}"/>
              </a:ext>
            </a:extLst>
          </p:cNvPr>
          <p:cNvSpPr>
            <a:spLocks noChangeArrowheads="1"/>
          </p:cNvSpPr>
          <p:nvPr/>
        </p:nvSpPr>
        <p:spPr bwMode="gray">
          <a:xfrm>
            <a:off x="550863" y="1028701"/>
            <a:ext cx="11125199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3152" tIns="73152" rIns="73152" bIns="73152"/>
          <a:lstStyle/>
          <a:p>
            <a:pPr fontAlgn="base">
              <a:lnSpc>
                <a:spcPct val="86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Breakup of corporate issuances in GCC markets by coupon type</a:t>
            </a:r>
          </a:p>
        </p:txBody>
      </p:sp>
      <p:sp>
        <p:nvSpPr>
          <p:cNvPr id="11" name="Text Box 19">
            <a:extLst>
              <a:ext uri="{FF2B5EF4-FFF2-40B4-BE49-F238E27FC236}">
                <a16:creationId xmlns:a16="http://schemas.microsoft.com/office/drawing/2014/main" id="{9F1DE612-4DD3-4091-A1A6-85E4D7600173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50863" y="1425813"/>
            <a:ext cx="3356122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eaLnBrk="0" hangingPunct="0">
              <a:defRPr/>
            </a:pPr>
            <a:r>
              <a:rPr lang="en-US" altLang="zh-CN" sz="1400" dirty="0">
                <a:solidFill>
                  <a:srgbClr val="008AB3"/>
                </a:solidFill>
                <a:cs typeface="Arial" charset="0"/>
              </a:rPr>
              <a:t>Fixed in USD MM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7725021-8D95-4DA8-81F8-69A62801ED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369194"/>
              </p:ext>
            </p:extLst>
          </p:nvPr>
        </p:nvGraphicFramePr>
        <p:xfrm>
          <a:off x="550860" y="1717155"/>
          <a:ext cx="3356124" cy="3844301"/>
        </p:xfrm>
        <a:graphic>
          <a:graphicData uri="http://schemas.openxmlformats.org/drawingml/2006/table">
            <a:tbl>
              <a:tblPr/>
              <a:tblGrid>
                <a:gridCol w="839031">
                  <a:extLst>
                    <a:ext uri="{9D8B030D-6E8A-4147-A177-3AD203B41FA5}">
                      <a16:colId xmlns:a16="http://schemas.microsoft.com/office/drawing/2014/main" val="4176393822"/>
                    </a:ext>
                  </a:extLst>
                </a:gridCol>
                <a:gridCol w="839031">
                  <a:extLst>
                    <a:ext uri="{9D8B030D-6E8A-4147-A177-3AD203B41FA5}">
                      <a16:colId xmlns:a16="http://schemas.microsoft.com/office/drawing/2014/main" val="1523530247"/>
                    </a:ext>
                  </a:extLst>
                </a:gridCol>
                <a:gridCol w="839031">
                  <a:extLst>
                    <a:ext uri="{9D8B030D-6E8A-4147-A177-3AD203B41FA5}">
                      <a16:colId xmlns:a16="http://schemas.microsoft.com/office/drawing/2014/main" val="462906642"/>
                    </a:ext>
                  </a:extLst>
                </a:gridCol>
                <a:gridCol w="839031">
                  <a:extLst>
                    <a:ext uri="{9D8B030D-6E8A-4147-A177-3AD203B41FA5}">
                      <a16:colId xmlns:a16="http://schemas.microsoft.com/office/drawing/2014/main" val="3081707208"/>
                    </a:ext>
                  </a:extLst>
                </a:gridCol>
              </a:tblGrid>
              <a:tr h="5491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Tenor (Years)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Nonrated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Rated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Subtotal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4706061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0 - 5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55,722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6,111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61,833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5239269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5 - 10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78,092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42,780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120,872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2051425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10 - 15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41,760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25,876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67,636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1448151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15 - 20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688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1,052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1,739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6779788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20 - 25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11,043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8,782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19,825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440413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25 - 30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1,402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2,202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3381348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30 - 35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20,350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16,425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36,775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66281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40 - 45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1893798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50 - &gt;55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7923968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Perpetual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4,260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4,260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3455100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Subtotal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217,215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102,428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319,643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3222085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% of 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54.7%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25.8%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80.5%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8090988"/>
                  </a:ext>
                </a:extLst>
              </a:tr>
            </a:tbl>
          </a:graphicData>
        </a:graphic>
      </p:graphicFrame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BB6BC8E-CC94-4C19-D4DA-F5D6C79171A6}"/>
              </a:ext>
            </a:extLst>
          </p:cNvPr>
          <p:cNvCxnSpPr>
            <a:cxnSpLocks/>
          </p:cNvCxnSpPr>
          <p:nvPr/>
        </p:nvCxnSpPr>
        <p:spPr>
          <a:xfrm>
            <a:off x="552504" y="1349915"/>
            <a:ext cx="1112355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Box 19">
            <a:extLst>
              <a:ext uri="{FF2B5EF4-FFF2-40B4-BE49-F238E27FC236}">
                <a16:creationId xmlns:a16="http://schemas.microsoft.com/office/drawing/2014/main" id="{4B443E16-4E90-D6EA-E1C4-24A872731C62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8285016" y="1425813"/>
            <a:ext cx="3356122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eaLnBrk="0" hangingPunct="0">
              <a:defRPr/>
            </a:pPr>
            <a:r>
              <a:rPr lang="en-US" altLang="zh-CN" sz="1400" dirty="0">
                <a:solidFill>
                  <a:srgbClr val="008AB3"/>
                </a:solidFill>
                <a:cs typeface="Arial" charset="0"/>
              </a:rPr>
              <a:t>Zero in USD MM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C0B8542-52B7-A835-165E-BFB5928003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9271185"/>
              </p:ext>
            </p:extLst>
          </p:nvPr>
        </p:nvGraphicFramePr>
        <p:xfrm>
          <a:off x="8285013" y="1717155"/>
          <a:ext cx="3356124" cy="3844301"/>
        </p:xfrm>
        <a:graphic>
          <a:graphicData uri="http://schemas.openxmlformats.org/drawingml/2006/table">
            <a:tbl>
              <a:tblPr/>
              <a:tblGrid>
                <a:gridCol w="839031">
                  <a:extLst>
                    <a:ext uri="{9D8B030D-6E8A-4147-A177-3AD203B41FA5}">
                      <a16:colId xmlns:a16="http://schemas.microsoft.com/office/drawing/2014/main" val="4176393822"/>
                    </a:ext>
                  </a:extLst>
                </a:gridCol>
                <a:gridCol w="839031">
                  <a:extLst>
                    <a:ext uri="{9D8B030D-6E8A-4147-A177-3AD203B41FA5}">
                      <a16:colId xmlns:a16="http://schemas.microsoft.com/office/drawing/2014/main" val="1523530247"/>
                    </a:ext>
                  </a:extLst>
                </a:gridCol>
                <a:gridCol w="839031">
                  <a:extLst>
                    <a:ext uri="{9D8B030D-6E8A-4147-A177-3AD203B41FA5}">
                      <a16:colId xmlns:a16="http://schemas.microsoft.com/office/drawing/2014/main" val="462906642"/>
                    </a:ext>
                  </a:extLst>
                </a:gridCol>
                <a:gridCol w="839031">
                  <a:extLst>
                    <a:ext uri="{9D8B030D-6E8A-4147-A177-3AD203B41FA5}">
                      <a16:colId xmlns:a16="http://schemas.microsoft.com/office/drawing/2014/main" val="3081707208"/>
                    </a:ext>
                  </a:extLst>
                </a:gridCol>
              </a:tblGrid>
              <a:tr h="5491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Tenor (Years)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Nonrated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Rated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Subtotal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4706061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0 - 5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11,638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11,638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5239269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5 - 10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2051425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10 - 15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1448151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15 - 20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6779788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20 - 25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175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440413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25 - 30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3381348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30 - 35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3,900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4,941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8,841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66281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40 - 45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2,360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3,185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1893798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50 - &gt;55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7923968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Perpetual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3455100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Subtotal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18,048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5,841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23,889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3222085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% of 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8090988"/>
                  </a:ext>
                </a:extLst>
              </a:tr>
            </a:tbl>
          </a:graphicData>
        </a:graphic>
      </p:graphicFrame>
      <p:sp>
        <p:nvSpPr>
          <p:cNvPr id="9" name="Text Box 19">
            <a:extLst>
              <a:ext uri="{FF2B5EF4-FFF2-40B4-BE49-F238E27FC236}">
                <a16:creationId xmlns:a16="http://schemas.microsoft.com/office/drawing/2014/main" id="{9ACBE3B8-5625-4EF0-3D3B-AB9A7869F27F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4417941" y="1425813"/>
            <a:ext cx="3356122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eaLnBrk="0" hangingPunct="0">
              <a:defRPr/>
            </a:pPr>
            <a:r>
              <a:rPr lang="en-US" altLang="zh-CN" sz="1400" dirty="0">
                <a:solidFill>
                  <a:srgbClr val="008AB3"/>
                </a:solidFill>
                <a:cs typeface="Arial" charset="0"/>
              </a:rPr>
              <a:t>Variable in USD MM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25F8BE40-2ABE-B5ED-0EEB-18E327DE21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7045664"/>
              </p:ext>
            </p:extLst>
          </p:nvPr>
        </p:nvGraphicFramePr>
        <p:xfrm>
          <a:off x="4417938" y="1717155"/>
          <a:ext cx="3356124" cy="3844301"/>
        </p:xfrm>
        <a:graphic>
          <a:graphicData uri="http://schemas.openxmlformats.org/drawingml/2006/table">
            <a:tbl>
              <a:tblPr/>
              <a:tblGrid>
                <a:gridCol w="839031">
                  <a:extLst>
                    <a:ext uri="{9D8B030D-6E8A-4147-A177-3AD203B41FA5}">
                      <a16:colId xmlns:a16="http://schemas.microsoft.com/office/drawing/2014/main" val="4176393822"/>
                    </a:ext>
                  </a:extLst>
                </a:gridCol>
                <a:gridCol w="839031">
                  <a:extLst>
                    <a:ext uri="{9D8B030D-6E8A-4147-A177-3AD203B41FA5}">
                      <a16:colId xmlns:a16="http://schemas.microsoft.com/office/drawing/2014/main" val="1523530247"/>
                    </a:ext>
                  </a:extLst>
                </a:gridCol>
                <a:gridCol w="839031">
                  <a:extLst>
                    <a:ext uri="{9D8B030D-6E8A-4147-A177-3AD203B41FA5}">
                      <a16:colId xmlns:a16="http://schemas.microsoft.com/office/drawing/2014/main" val="462906642"/>
                    </a:ext>
                  </a:extLst>
                </a:gridCol>
                <a:gridCol w="839031">
                  <a:extLst>
                    <a:ext uri="{9D8B030D-6E8A-4147-A177-3AD203B41FA5}">
                      <a16:colId xmlns:a16="http://schemas.microsoft.com/office/drawing/2014/main" val="3081707208"/>
                    </a:ext>
                  </a:extLst>
                </a:gridCol>
              </a:tblGrid>
              <a:tr h="5491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Tenor (Years)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Nonrated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Rated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Subtotal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4706061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0 - 5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3,699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4,499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5239269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5 - 10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25,370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2,699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28,069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2051425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10 - 15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5,321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5,321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1448151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15 - 20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6779788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20 - 25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440413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25 - 30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3381348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30 - 35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66281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40 - 45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1,200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1,200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1893798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50 - &gt;55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7923968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Perpetual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13,425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1,000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14,425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3455100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Subtotal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49,014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4,499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53,514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3222085"/>
                  </a:ext>
                </a:extLst>
              </a:tr>
              <a:tr h="2745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% of 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12.3%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13.5%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8090988"/>
                  </a:ext>
                </a:extLst>
              </a:tr>
            </a:tbl>
          </a:graphicData>
        </a:graphic>
      </p:graphicFrame>
      <p:sp>
        <p:nvSpPr>
          <p:cNvPr id="12" name="Footnote">
            <a:extLst>
              <a:ext uri="{FF2B5EF4-FFF2-40B4-BE49-F238E27FC236}">
                <a16:creationId xmlns:a16="http://schemas.microsoft.com/office/drawing/2014/main" id="{6E967284-244B-5368-B971-0116C80A4E61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50863" y="6495131"/>
            <a:ext cx="10349748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 algn="l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800" dirty="0">
                <a:solidFill>
                  <a:srgbClr val="000000"/>
                </a:solidFill>
              </a:rPr>
              <a:t>Source: S&amp;P Capital IQ– All fixed income GCC issuances from January 1, 2012 to June 30, 2024</a:t>
            </a:r>
          </a:p>
        </p:txBody>
      </p:sp>
    </p:spTree>
    <p:extLst>
      <p:ext uri="{BB962C8B-B14F-4D97-AF65-F5344CB8AC3E}">
        <p14:creationId xmlns:p14="http://schemas.microsoft.com/office/powerpoint/2010/main" val="14382240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0BB71-5A84-4CAF-A0E6-0DE8DC5E9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nonrated bonds issued by corporates in GCC markets</a:t>
            </a:r>
            <a:endParaRPr lang="en-IN" dirty="0"/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57AE54F5-CBC1-4B5B-870B-AB51D840CEC0}"/>
              </a:ext>
            </a:extLst>
          </p:cNvPr>
          <p:cNvSpPr>
            <a:spLocks noChangeArrowheads="1"/>
          </p:cNvSpPr>
          <p:nvPr/>
        </p:nvSpPr>
        <p:spPr bwMode="gray">
          <a:xfrm>
            <a:off x="550863" y="1028701"/>
            <a:ext cx="11125199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3152" tIns="73152" rIns="73152" bIns="73152"/>
          <a:lstStyle/>
          <a:p>
            <a:pPr fontAlgn="base">
              <a:lnSpc>
                <a:spcPct val="86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Cumulative amount raised by corporates through nonrated bonds in GCC markets equals USD 284 BN across 978 issuances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07D9037-CE76-47DA-9F35-1AFA514709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6134460"/>
              </p:ext>
            </p:extLst>
          </p:nvPr>
        </p:nvGraphicFramePr>
        <p:xfrm>
          <a:off x="550863" y="1433554"/>
          <a:ext cx="11090274" cy="3237467"/>
        </p:xfrm>
        <a:graphic>
          <a:graphicData uri="http://schemas.openxmlformats.org/drawingml/2006/table">
            <a:tbl>
              <a:tblPr/>
              <a:tblGrid>
                <a:gridCol w="874176">
                  <a:extLst>
                    <a:ext uri="{9D8B030D-6E8A-4147-A177-3AD203B41FA5}">
                      <a16:colId xmlns:a16="http://schemas.microsoft.com/office/drawing/2014/main" val="1099470278"/>
                    </a:ext>
                  </a:extLst>
                </a:gridCol>
                <a:gridCol w="1199408">
                  <a:extLst>
                    <a:ext uri="{9D8B030D-6E8A-4147-A177-3AD203B41FA5}">
                      <a16:colId xmlns:a16="http://schemas.microsoft.com/office/drawing/2014/main" val="2485694913"/>
                    </a:ext>
                  </a:extLst>
                </a:gridCol>
                <a:gridCol w="1650670">
                  <a:extLst>
                    <a:ext uri="{9D8B030D-6E8A-4147-A177-3AD203B41FA5}">
                      <a16:colId xmlns:a16="http://schemas.microsoft.com/office/drawing/2014/main" val="355424336"/>
                    </a:ext>
                  </a:extLst>
                </a:gridCol>
                <a:gridCol w="2090057">
                  <a:extLst>
                    <a:ext uri="{9D8B030D-6E8A-4147-A177-3AD203B41FA5}">
                      <a16:colId xmlns:a16="http://schemas.microsoft.com/office/drawing/2014/main" val="3572009138"/>
                    </a:ext>
                  </a:extLst>
                </a:gridCol>
                <a:gridCol w="1769423">
                  <a:extLst>
                    <a:ext uri="{9D8B030D-6E8A-4147-A177-3AD203B41FA5}">
                      <a16:colId xmlns:a16="http://schemas.microsoft.com/office/drawing/2014/main" val="2379222572"/>
                    </a:ext>
                  </a:extLst>
                </a:gridCol>
                <a:gridCol w="907803">
                  <a:extLst>
                    <a:ext uri="{9D8B030D-6E8A-4147-A177-3AD203B41FA5}">
                      <a16:colId xmlns:a16="http://schemas.microsoft.com/office/drawing/2014/main" val="1184093990"/>
                    </a:ext>
                  </a:extLst>
                </a:gridCol>
                <a:gridCol w="980374">
                  <a:extLst>
                    <a:ext uri="{9D8B030D-6E8A-4147-A177-3AD203B41FA5}">
                      <a16:colId xmlns:a16="http://schemas.microsoft.com/office/drawing/2014/main" val="3545500423"/>
                    </a:ext>
                  </a:extLst>
                </a:gridCol>
                <a:gridCol w="1618363">
                  <a:extLst>
                    <a:ext uri="{9D8B030D-6E8A-4147-A177-3AD203B41FA5}">
                      <a16:colId xmlns:a16="http://schemas.microsoft.com/office/drawing/2014/main" val="3279990538"/>
                    </a:ext>
                  </a:extLst>
                </a:gridCol>
              </a:tblGrid>
              <a:tr h="49369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Tenor (Years)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Number of Issuance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Offering Amount (USD MM)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Average Offering Amount (USD MM)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Min Offering Amount (USD MM)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Median Coupon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Median YTM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Issuance by Listed Companies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4829606"/>
                  </a:ext>
                </a:extLst>
              </a:tr>
              <a:tr h="24684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0 - 5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71,059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144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6267489"/>
                  </a:ext>
                </a:extLst>
              </a:tr>
              <a:tr h="24684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5 - 10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327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103,462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167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7415051"/>
                  </a:ext>
                </a:extLst>
              </a:tr>
              <a:tr h="24684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10 - 15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47,081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409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71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6937813"/>
                  </a:ext>
                </a:extLst>
              </a:tr>
              <a:tr h="24684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15 - 20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688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9352303"/>
                  </a:ext>
                </a:extLst>
              </a:tr>
              <a:tr h="24684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20 - 25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11,193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249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2899317"/>
                  </a:ext>
                </a:extLst>
              </a:tr>
              <a:tr h="24684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25 - 30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7799902"/>
                  </a:ext>
                </a:extLst>
              </a:tr>
              <a:tr h="24684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30 - 35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24,250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735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2392719"/>
                  </a:ext>
                </a:extLst>
              </a:tr>
              <a:tr h="24684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40 - 45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3,560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6429030"/>
                  </a:ext>
                </a:extLst>
              </a:tr>
              <a:tr h="24684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50 - &gt;55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2,250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2,250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6860318"/>
                  </a:ext>
                </a:extLst>
              </a:tr>
              <a:tr h="24684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Perpetual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17,685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680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134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2342056"/>
                  </a:ext>
                </a:extLst>
              </a:tr>
              <a:tr h="27532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978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284,277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476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6103159"/>
                  </a:ext>
                </a:extLst>
              </a:tr>
            </a:tbl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3B49149-FE22-6156-67F7-5ED4B3659180}"/>
              </a:ext>
            </a:extLst>
          </p:cNvPr>
          <p:cNvCxnSpPr>
            <a:cxnSpLocks/>
          </p:cNvCxnSpPr>
          <p:nvPr/>
        </p:nvCxnSpPr>
        <p:spPr>
          <a:xfrm>
            <a:off x="552504" y="1349915"/>
            <a:ext cx="1112355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note">
            <a:extLst>
              <a:ext uri="{FF2B5EF4-FFF2-40B4-BE49-F238E27FC236}">
                <a16:creationId xmlns:a16="http://schemas.microsoft.com/office/drawing/2014/main" id="{A5B17E9E-F017-4E2B-17A6-BB7DAF2802C8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50863" y="6495131"/>
            <a:ext cx="10349748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 algn="l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800" dirty="0">
                <a:solidFill>
                  <a:srgbClr val="000000"/>
                </a:solidFill>
              </a:rPr>
              <a:t>Source: S&amp;P Capital IQ– All fixed income GCC issuances from January 1, 2012 to June 30, 2024</a:t>
            </a:r>
          </a:p>
        </p:txBody>
      </p:sp>
      <p:sp>
        <p:nvSpPr>
          <p:cNvPr id="3" name="Footnote">
            <a:extLst>
              <a:ext uri="{FF2B5EF4-FFF2-40B4-BE49-F238E27FC236}">
                <a16:creationId xmlns:a16="http://schemas.microsoft.com/office/drawing/2014/main" id="{4008CD50-B795-16EE-3DCD-F873ED5F8598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50863" y="5213746"/>
            <a:ext cx="868680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 algn="l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rgbClr val="000000"/>
                </a:solidFill>
              </a:rPr>
              <a:t>Notes: </a:t>
            </a:r>
          </a:p>
          <a:p>
            <a:pPr marL="228600" indent="-228600" algn="l">
              <a:lnSpc>
                <a:spcPct val="100000"/>
              </a:lnSpc>
              <a:spcBef>
                <a:spcPct val="0"/>
              </a:spcBef>
              <a:buFontTx/>
              <a:buAutoNum type="arabicPeriod"/>
            </a:pPr>
            <a:r>
              <a:rPr lang="en-US" altLang="zh-CN" sz="1000" dirty="0">
                <a:solidFill>
                  <a:srgbClr val="000000"/>
                </a:solidFill>
              </a:rPr>
              <a:t>From January 1, 2012 to June 30, 2024, total issuances equals 28,558 raising a cumulative amount of USD 1,518 BN</a:t>
            </a:r>
          </a:p>
          <a:p>
            <a:pPr marL="228600" indent="-228600" algn="l">
              <a:lnSpc>
                <a:spcPct val="100000"/>
              </a:lnSpc>
              <a:spcBef>
                <a:spcPct val="0"/>
              </a:spcBef>
              <a:buFontTx/>
              <a:buAutoNum type="arabicPeriod"/>
            </a:pPr>
            <a:r>
              <a:rPr lang="en-US" altLang="zh-CN" sz="1000" dirty="0">
                <a:solidFill>
                  <a:srgbClr val="000000"/>
                </a:solidFill>
              </a:rPr>
              <a:t>Out of the total issuances there are 978 outstanding non rated issuances with a cumulative amount of USD 284 BN</a:t>
            </a:r>
          </a:p>
          <a:p>
            <a:pPr marL="228600" indent="-228600" algn="l">
              <a:lnSpc>
                <a:spcPct val="100000"/>
              </a:lnSpc>
              <a:spcBef>
                <a:spcPct val="0"/>
              </a:spcBef>
              <a:buFontTx/>
              <a:buAutoNum type="arabicPeriod"/>
            </a:pPr>
            <a:r>
              <a:rPr lang="en-US" altLang="zh-CN" sz="1000" dirty="0">
                <a:solidFill>
                  <a:srgbClr val="000000"/>
                </a:solidFill>
              </a:rPr>
              <a:t>Total amount issued by corporates equals USD 397 BN, hence non-rated amount issued equals ~ 72% of total amount issued by the corporates</a:t>
            </a:r>
          </a:p>
        </p:txBody>
      </p:sp>
    </p:spTree>
    <p:extLst>
      <p:ext uri="{BB962C8B-B14F-4D97-AF65-F5344CB8AC3E}">
        <p14:creationId xmlns:p14="http://schemas.microsoft.com/office/powerpoint/2010/main" val="280558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0BB71-5A84-4CAF-A0E6-0DE8DC5E9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nonrated bonds issued by corporates in GCC markets</a:t>
            </a:r>
            <a:endParaRPr lang="en-IN" dirty="0"/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57AE54F5-CBC1-4B5B-870B-AB51D840CEC0}"/>
              </a:ext>
            </a:extLst>
          </p:cNvPr>
          <p:cNvSpPr>
            <a:spLocks noChangeArrowheads="1"/>
          </p:cNvSpPr>
          <p:nvPr/>
        </p:nvSpPr>
        <p:spPr bwMode="gray">
          <a:xfrm>
            <a:off x="550863" y="1028701"/>
            <a:ext cx="11125199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3152" tIns="73152" rIns="73152" bIns="73152"/>
          <a:lstStyle/>
          <a:p>
            <a:pPr fontAlgn="base">
              <a:lnSpc>
                <a:spcPct val="86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Sector wise breakup of nonrated corporate issuances in GCC markets, which are 72% of total corporate issuances.</a:t>
            </a:r>
          </a:p>
        </p:txBody>
      </p:sp>
      <p:sp>
        <p:nvSpPr>
          <p:cNvPr id="8" name="Text Box 19">
            <a:extLst>
              <a:ext uri="{FF2B5EF4-FFF2-40B4-BE49-F238E27FC236}">
                <a16:creationId xmlns:a16="http://schemas.microsoft.com/office/drawing/2014/main" id="{E665CB53-DB58-4074-86EB-560EC82B84D4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78458" y="1395999"/>
            <a:ext cx="11226445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l" eaLnBrk="0" hangingPunct="0">
              <a:lnSpc>
                <a:spcPct val="100000"/>
              </a:lnSpc>
              <a:defRPr/>
            </a:pPr>
            <a:r>
              <a:rPr lang="en-US" altLang="zh-CN" sz="1400" dirty="0">
                <a:solidFill>
                  <a:srgbClr val="008AB3"/>
                </a:solidFill>
                <a:cs typeface="Arial" charset="0"/>
              </a:rPr>
              <a:t>Number of issuances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998EA3A-6B1D-ABBB-7A9B-1F7DE7E521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1775140"/>
              </p:ext>
            </p:extLst>
          </p:nvPr>
        </p:nvGraphicFramePr>
        <p:xfrm>
          <a:off x="550863" y="1601136"/>
          <a:ext cx="11125196" cy="2260298"/>
        </p:xfrm>
        <a:graphic>
          <a:graphicData uri="http://schemas.openxmlformats.org/drawingml/2006/table">
            <a:tbl>
              <a:tblPr/>
              <a:tblGrid>
                <a:gridCol w="1076292">
                  <a:extLst>
                    <a:ext uri="{9D8B030D-6E8A-4147-A177-3AD203B41FA5}">
                      <a16:colId xmlns:a16="http://schemas.microsoft.com/office/drawing/2014/main" val="2005713277"/>
                    </a:ext>
                  </a:extLst>
                </a:gridCol>
                <a:gridCol w="954940">
                  <a:extLst>
                    <a:ext uri="{9D8B030D-6E8A-4147-A177-3AD203B41FA5}">
                      <a16:colId xmlns:a16="http://schemas.microsoft.com/office/drawing/2014/main" val="281883761"/>
                    </a:ext>
                  </a:extLst>
                </a:gridCol>
                <a:gridCol w="823135">
                  <a:extLst>
                    <a:ext uri="{9D8B030D-6E8A-4147-A177-3AD203B41FA5}">
                      <a16:colId xmlns:a16="http://schemas.microsoft.com/office/drawing/2014/main" val="2873606233"/>
                    </a:ext>
                  </a:extLst>
                </a:gridCol>
                <a:gridCol w="920288">
                  <a:extLst>
                    <a:ext uri="{9D8B030D-6E8A-4147-A177-3AD203B41FA5}">
                      <a16:colId xmlns:a16="http://schemas.microsoft.com/office/drawing/2014/main" val="1280502963"/>
                    </a:ext>
                  </a:extLst>
                </a:gridCol>
                <a:gridCol w="920288">
                  <a:extLst>
                    <a:ext uri="{9D8B030D-6E8A-4147-A177-3AD203B41FA5}">
                      <a16:colId xmlns:a16="http://schemas.microsoft.com/office/drawing/2014/main" val="664414464"/>
                    </a:ext>
                  </a:extLst>
                </a:gridCol>
                <a:gridCol w="920288">
                  <a:extLst>
                    <a:ext uri="{9D8B030D-6E8A-4147-A177-3AD203B41FA5}">
                      <a16:colId xmlns:a16="http://schemas.microsoft.com/office/drawing/2014/main" val="660882617"/>
                    </a:ext>
                  </a:extLst>
                </a:gridCol>
                <a:gridCol w="920288">
                  <a:extLst>
                    <a:ext uri="{9D8B030D-6E8A-4147-A177-3AD203B41FA5}">
                      <a16:colId xmlns:a16="http://schemas.microsoft.com/office/drawing/2014/main" val="1893839636"/>
                    </a:ext>
                  </a:extLst>
                </a:gridCol>
                <a:gridCol w="822775">
                  <a:extLst>
                    <a:ext uri="{9D8B030D-6E8A-4147-A177-3AD203B41FA5}">
                      <a16:colId xmlns:a16="http://schemas.microsoft.com/office/drawing/2014/main" val="1463587568"/>
                    </a:ext>
                  </a:extLst>
                </a:gridCol>
                <a:gridCol w="973586">
                  <a:extLst>
                    <a:ext uri="{9D8B030D-6E8A-4147-A177-3AD203B41FA5}">
                      <a16:colId xmlns:a16="http://schemas.microsoft.com/office/drawing/2014/main" val="289347893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23487987"/>
                    </a:ext>
                  </a:extLst>
                </a:gridCol>
                <a:gridCol w="950026">
                  <a:extLst>
                    <a:ext uri="{9D8B030D-6E8A-4147-A177-3AD203B41FA5}">
                      <a16:colId xmlns:a16="http://schemas.microsoft.com/office/drawing/2014/main" val="3347445791"/>
                    </a:ext>
                  </a:extLst>
                </a:gridCol>
                <a:gridCol w="928890">
                  <a:extLst>
                    <a:ext uri="{9D8B030D-6E8A-4147-A177-3AD203B41FA5}">
                      <a16:colId xmlns:a16="http://schemas.microsoft.com/office/drawing/2014/main" val="3122476073"/>
                    </a:ext>
                  </a:extLst>
                </a:gridCol>
              </a:tblGrid>
              <a:tr h="31719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Tenor (Years)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Communication Services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Consumer Discretionary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Consumer Staples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Energy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Industrials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Materials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Real Estate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Utilities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Non 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0859549"/>
                  </a:ext>
                </a:extLst>
              </a:tr>
              <a:tr h="14545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0 - 5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382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0528044"/>
                  </a:ext>
                </a:extLst>
              </a:tr>
              <a:tr h="14545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5 - 10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277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327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4073402"/>
                  </a:ext>
                </a:extLst>
              </a:tr>
              <a:tr h="14545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10 - 15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0537590"/>
                  </a:ext>
                </a:extLst>
              </a:tr>
              <a:tr h="14545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15 - 20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9411925"/>
                  </a:ext>
                </a:extLst>
              </a:tr>
              <a:tr h="14545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20 - 25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6942552"/>
                  </a:ext>
                </a:extLst>
              </a:tr>
              <a:tr h="14545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25 - 30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4090909"/>
                  </a:ext>
                </a:extLst>
              </a:tr>
              <a:tr h="14545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30 - 35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0800991"/>
                  </a:ext>
                </a:extLst>
              </a:tr>
              <a:tr h="14545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40 - 45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1431264"/>
                  </a:ext>
                </a:extLst>
              </a:tr>
              <a:tr h="14545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50 - &gt;55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7421047"/>
                  </a:ext>
                </a:extLst>
              </a:tr>
              <a:tr h="14545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Perpetual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9124711"/>
                  </a:ext>
                </a:extLst>
              </a:tr>
              <a:tr h="14545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860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978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118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5868572"/>
                  </a:ext>
                </a:extLst>
              </a:tr>
              <a:tr h="14545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% of 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0.1%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0.1%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0.1%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87.9%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0.4%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0.6%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12.1%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0115314"/>
                  </a:ext>
                </a:extLst>
              </a:tr>
            </a:tbl>
          </a:graphicData>
        </a:graphic>
      </p:graphicFrame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4F39730-68E9-8B74-86B0-C7EA3F7C7788}"/>
              </a:ext>
            </a:extLst>
          </p:cNvPr>
          <p:cNvCxnSpPr>
            <a:cxnSpLocks/>
          </p:cNvCxnSpPr>
          <p:nvPr/>
        </p:nvCxnSpPr>
        <p:spPr>
          <a:xfrm>
            <a:off x="552504" y="1349915"/>
            <a:ext cx="1112355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note">
            <a:extLst>
              <a:ext uri="{FF2B5EF4-FFF2-40B4-BE49-F238E27FC236}">
                <a16:creationId xmlns:a16="http://schemas.microsoft.com/office/drawing/2014/main" id="{4BF9DFE6-E132-078B-44FB-565F5DA512C1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50863" y="6495131"/>
            <a:ext cx="10349748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 algn="l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800" dirty="0">
                <a:solidFill>
                  <a:srgbClr val="000000"/>
                </a:solidFill>
              </a:rPr>
              <a:t>Source: S&amp;P Capital IQ– All fixed income GCC issuances from January 1, 2012 to June 30, 2024</a:t>
            </a:r>
          </a:p>
        </p:txBody>
      </p:sp>
      <p:sp>
        <p:nvSpPr>
          <p:cNvPr id="3" name="Text Box 19">
            <a:extLst>
              <a:ext uri="{FF2B5EF4-FFF2-40B4-BE49-F238E27FC236}">
                <a16:creationId xmlns:a16="http://schemas.microsoft.com/office/drawing/2014/main" id="{5FBB0372-CA32-3BA0-FFA9-914C88256B4E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78458" y="3925320"/>
            <a:ext cx="11226445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l" eaLnBrk="0" hangingPunct="0">
              <a:lnSpc>
                <a:spcPct val="100000"/>
              </a:lnSpc>
              <a:defRPr/>
            </a:pPr>
            <a:r>
              <a:rPr lang="en-US" altLang="zh-CN" sz="1400" dirty="0">
                <a:solidFill>
                  <a:srgbClr val="008AB3"/>
                </a:solidFill>
                <a:cs typeface="Arial" charset="0"/>
              </a:rPr>
              <a:t>Amount issued in USD MM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E5130F8-C5EE-988A-332F-8B7188FD4E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9774491"/>
              </p:ext>
            </p:extLst>
          </p:nvPr>
        </p:nvGraphicFramePr>
        <p:xfrm>
          <a:off x="550863" y="4140764"/>
          <a:ext cx="11125196" cy="2257425"/>
        </p:xfrm>
        <a:graphic>
          <a:graphicData uri="http://schemas.openxmlformats.org/drawingml/2006/table">
            <a:tbl>
              <a:tblPr/>
              <a:tblGrid>
                <a:gridCol w="1076292">
                  <a:extLst>
                    <a:ext uri="{9D8B030D-6E8A-4147-A177-3AD203B41FA5}">
                      <a16:colId xmlns:a16="http://schemas.microsoft.com/office/drawing/2014/main" val="2005713277"/>
                    </a:ext>
                  </a:extLst>
                </a:gridCol>
                <a:gridCol w="954940">
                  <a:extLst>
                    <a:ext uri="{9D8B030D-6E8A-4147-A177-3AD203B41FA5}">
                      <a16:colId xmlns:a16="http://schemas.microsoft.com/office/drawing/2014/main" val="281883761"/>
                    </a:ext>
                  </a:extLst>
                </a:gridCol>
                <a:gridCol w="823135">
                  <a:extLst>
                    <a:ext uri="{9D8B030D-6E8A-4147-A177-3AD203B41FA5}">
                      <a16:colId xmlns:a16="http://schemas.microsoft.com/office/drawing/2014/main" val="2873606233"/>
                    </a:ext>
                  </a:extLst>
                </a:gridCol>
                <a:gridCol w="920288">
                  <a:extLst>
                    <a:ext uri="{9D8B030D-6E8A-4147-A177-3AD203B41FA5}">
                      <a16:colId xmlns:a16="http://schemas.microsoft.com/office/drawing/2014/main" val="1280502963"/>
                    </a:ext>
                  </a:extLst>
                </a:gridCol>
                <a:gridCol w="920288">
                  <a:extLst>
                    <a:ext uri="{9D8B030D-6E8A-4147-A177-3AD203B41FA5}">
                      <a16:colId xmlns:a16="http://schemas.microsoft.com/office/drawing/2014/main" val="664414464"/>
                    </a:ext>
                  </a:extLst>
                </a:gridCol>
                <a:gridCol w="920288">
                  <a:extLst>
                    <a:ext uri="{9D8B030D-6E8A-4147-A177-3AD203B41FA5}">
                      <a16:colId xmlns:a16="http://schemas.microsoft.com/office/drawing/2014/main" val="660882617"/>
                    </a:ext>
                  </a:extLst>
                </a:gridCol>
                <a:gridCol w="920288">
                  <a:extLst>
                    <a:ext uri="{9D8B030D-6E8A-4147-A177-3AD203B41FA5}">
                      <a16:colId xmlns:a16="http://schemas.microsoft.com/office/drawing/2014/main" val="1893839636"/>
                    </a:ext>
                  </a:extLst>
                </a:gridCol>
                <a:gridCol w="822775">
                  <a:extLst>
                    <a:ext uri="{9D8B030D-6E8A-4147-A177-3AD203B41FA5}">
                      <a16:colId xmlns:a16="http://schemas.microsoft.com/office/drawing/2014/main" val="1463587568"/>
                    </a:ext>
                  </a:extLst>
                </a:gridCol>
                <a:gridCol w="973586">
                  <a:extLst>
                    <a:ext uri="{9D8B030D-6E8A-4147-A177-3AD203B41FA5}">
                      <a16:colId xmlns:a16="http://schemas.microsoft.com/office/drawing/2014/main" val="289347893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23487987"/>
                    </a:ext>
                  </a:extLst>
                </a:gridCol>
                <a:gridCol w="950026">
                  <a:extLst>
                    <a:ext uri="{9D8B030D-6E8A-4147-A177-3AD203B41FA5}">
                      <a16:colId xmlns:a16="http://schemas.microsoft.com/office/drawing/2014/main" val="3347445791"/>
                    </a:ext>
                  </a:extLst>
                </a:gridCol>
                <a:gridCol w="928890">
                  <a:extLst>
                    <a:ext uri="{9D8B030D-6E8A-4147-A177-3AD203B41FA5}">
                      <a16:colId xmlns:a16="http://schemas.microsoft.com/office/drawing/2014/main" val="3122476073"/>
                    </a:ext>
                  </a:extLst>
                </a:gridCol>
              </a:tblGrid>
              <a:tr h="3128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Tenor (Years)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Communication Services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Consumer Discretionary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Consumer Staples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Energy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Industrials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Materials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Real Estate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Utilities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Non 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0859549"/>
                  </a:ext>
                </a:extLst>
              </a:tr>
              <a:tr h="1434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0 - 5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3,541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66,171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71,059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4,888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0528044"/>
                  </a:ext>
                </a:extLst>
              </a:tr>
              <a:tr h="1434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5 - 10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267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17,842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60,021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7,674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9,332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2,100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6,226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103,462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43,441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4073402"/>
                  </a:ext>
                </a:extLst>
              </a:tr>
              <a:tr h="1434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10 - 15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533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15,325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19,129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5,171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1,000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173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5,750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47,081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27,952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0537590"/>
                  </a:ext>
                </a:extLst>
              </a:tr>
              <a:tr h="1434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15 - 20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688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688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9411925"/>
                  </a:ext>
                </a:extLst>
              </a:tr>
              <a:tr h="1434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20 - 25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6,000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2,740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2,453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11,193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8,453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6942552"/>
                  </a:ext>
                </a:extLst>
              </a:tr>
              <a:tr h="1434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25 - 30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4090909"/>
                  </a:ext>
                </a:extLst>
              </a:tr>
              <a:tr h="1434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30 - 35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10,500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8,250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3,000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2,500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24,250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16,000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0800991"/>
                  </a:ext>
                </a:extLst>
              </a:tr>
              <a:tr h="1434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40 - 45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2,360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1,200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3,560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1,200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1431264"/>
                  </a:ext>
                </a:extLst>
              </a:tr>
              <a:tr h="1434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50 - &gt;55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7421047"/>
                  </a:ext>
                </a:extLst>
              </a:tr>
              <a:tr h="1434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Perpetual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17,685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17,685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9124711"/>
                  </a:ext>
                </a:extLst>
              </a:tr>
              <a:tr h="1434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533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267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57,708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177,043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16,745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10,386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2,673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18,879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284,277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107,234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5868572"/>
                  </a:ext>
                </a:extLst>
              </a:tr>
              <a:tr h="1434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% of 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0.2%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0.1%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20.3%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62.3%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0.9%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37.7%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01153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42344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0BB71-5A84-4CAF-A0E6-0DE8DC5E9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nonrated bonds issued by corporates in GCC markets</a:t>
            </a:r>
            <a:endParaRPr lang="en-IN" dirty="0"/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57AE54F5-CBC1-4B5B-870B-AB51D840CEC0}"/>
              </a:ext>
            </a:extLst>
          </p:cNvPr>
          <p:cNvSpPr>
            <a:spLocks noChangeArrowheads="1"/>
          </p:cNvSpPr>
          <p:nvPr/>
        </p:nvSpPr>
        <p:spPr bwMode="gray">
          <a:xfrm>
            <a:off x="550863" y="1028701"/>
            <a:ext cx="11125199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3152" tIns="73152" rIns="73152" bIns="73152"/>
          <a:lstStyle/>
          <a:p>
            <a:pPr fontAlgn="base">
              <a:lnSpc>
                <a:spcPct val="86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Breakup of nonrated corporate issuances in GCC markets by security and coupon type</a:t>
            </a:r>
          </a:p>
        </p:txBody>
      </p:sp>
      <p:sp>
        <p:nvSpPr>
          <p:cNvPr id="12" name="Text Box 19">
            <a:extLst>
              <a:ext uri="{FF2B5EF4-FFF2-40B4-BE49-F238E27FC236}">
                <a16:creationId xmlns:a16="http://schemas.microsoft.com/office/drawing/2014/main" id="{95D2CAB3-87D6-4176-AD1A-B5255FB9ADE8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50862" y="1425813"/>
            <a:ext cx="5297707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eaLnBrk="0" hangingPunct="0">
              <a:defRPr/>
            </a:pPr>
            <a:r>
              <a:rPr lang="en-US" altLang="zh-CN" sz="1400" dirty="0">
                <a:solidFill>
                  <a:srgbClr val="008AB3"/>
                </a:solidFill>
                <a:cs typeface="Arial" charset="0"/>
              </a:rPr>
              <a:t>Breakdown by security in USD MM</a:t>
            </a:r>
          </a:p>
        </p:txBody>
      </p:sp>
      <p:sp>
        <p:nvSpPr>
          <p:cNvPr id="19" name="Text Box 19">
            <a:extLst>
              <a:ext uri="{FF2B5EF4-FFF2-40B4-BE49-F238E27FC236}">
                <a16:creationId xmlns:a16="http://schemas.microsoft.com/office/drawing/2014/main" id="{4AE89484-4365-41B7-9EEB-1BF29464ECD0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6315837" y="1425813"/>
            <a:ext cx="5297707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eaLnBrk="0" hangingPunct="0">
              <a:defRPr/>
            </a:pPr>
            <a:r>
              <a:rPr lang="en-US" altLang="zh-CN" sz="1400" dirty="0">
                <a:solidFill>
                  <a:srgbClr val="008AB3"/>
                </a:solidFill>
                <a:cs typeface="Arial" charset="0"/>
              </a:rPr>
              <a:t>Breakdown by coupon type in USD MM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7B926AA8-7E27-4978-892D-8C22561325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6138704"/>
              </p:ext>
            </p:extLst>
          </p:nvPr>
        </p:nvGraphicFramePr>
        <p:xfrm>
          <a:off x="550862" y="1715142"/>
          <a:ext cx="5142970" cy="4041739"/>
        </p:xfrm>
        <a:graphic>
          <a:graphicData uri="http://schemas.openxmlformats.org/drawingml/2006/table">
            <a:tbl>
              <a:tblPr/>
              <a:tblGrid>
                <a:gridCol w="1132164">
                  <a:extLst>
                    <a:ext uri="{9D8B030D-6E8A-4147-A177-3AD203B41FA5}">
                      <a16:colId xmlns:a16="http://schemas.microsoft.com/office/drawing/2014/main" val="4252773914"/>
                    </a:ext>
                  </a:extLst>
                </a:gridCol>
                <a:gridCol w="1298713">
                  <a:extLst>
                    <a:ext uri="{9D8B030D-6E8A-4147-A177-3AD203B41FA5}">
                      <a16:colId xmlns:a16="http://schemas.microsoft.com/office/drawing/2014/main" val="3559562295"/>
                    </a:ext>
                  </a:extLst>
                </a:gridCol>
                <a:gridCol w="1391478">
                  <a:extLst>
                    <a:ext uri="{9D8B030D-6E8A-4147-A177-3AD203B41FA5}">
                      <a16:colId xmlns:a16="http://schemas.microsoft.com/office/drawing/2014/main" val="2581352903"/>
                    </a:ext>
                  </a:extLst>
                </a:gridCol>
                <a:gridCol w="1320615">
                  <a:extLst>
                    <a:ext uri="{9D8B030D-6E8A-4147-A177-3AD203B41FA5}">
                      <a16:colId xmlns:a16="http://schemas.microsoft.com/office/drawing/2014/main" val="1605702723"/>
                    </a:ext>
                  </a:extLst>
                </a:gridCol>
              </a:tblGrid>
              <a:tr h="31090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Tenor (Years)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Unsecured debt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Secured debt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5856711"/>
                  </a:ext>
                </a:extLst>
              </a:tr>
              <a:tr h="31090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0 - 5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66,948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4,111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71,059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7713207"/>
                  </a:ext>
                </a:extLst>
              </a:tr>
              <a:tr h="31090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5 - 10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89,784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13,678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103,462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3267272"/>
                  </a:ext>
                </a:extLst>
              </a:tr>
              <a:tr h="31090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10 - 15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43,731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3,350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47,081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1590001"/>
                  </a:ext>
                </a:extLst>
              </a:tr>
              <a:tr h="31090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15 - 20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688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688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5548126"/>
                  </a:ext>
                </a:extLst>
              </a:tr>
              <a:tr h="31090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20 - 25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8,740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2,453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11,193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4445261"/>
                  </a:ext>
                </a:extLst>
              </a:tr>
              <a:tr h="31090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25 - 30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1606012"/>
                  </a:ext>
                </a:extLst>
              </a:tr>
              <a:tr h="31090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30 - 35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24,250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24,250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7971100"/>
                  </a:ext>
                </a:extLst>
              </a:tr>
              <a:tr h="31090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40 - 45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3,560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3,560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1113800"/>
                  </a:ext>
                </a:extLst>
              </a:tr>
              <a:tr h="31090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50 - &gt;55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7685003"/>
                  </a:ext>
                </a:extLst>
              </a:tr>
              <a:tr h="31090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Perpetual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17,685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17,685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442026"/>
                  </a:ext>
                </a:extLst>
              </a:tr>
              <a:tr h="31090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260,685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23,592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284,277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1982654"/>
                  </a:ext>
                </a:extLst>
              </a:tr>
              <a:tr h="31090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% of 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91.7%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6383569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B5CDFD6-5F54-C540-4FFE-A6558B7F79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5788246"/>
              </p:ext>
            </p:extLst>
          </p:nvPr>
        </p:nvGraphicFramePr>
        <p:xfrm>
          <a:off x="6315837" y="1715141"/>
          <a:ext cx="5142970" cy="4041739"/>
        </p:xfrm>
        <a:graphic>
          <a:graphicData uri="http://schemas.openxmlformats.org/drawingml/2006/table">
            <a:tbl>
              <a:tblPr/>
              <a:tblGrid>
                <a:gridCol w="1198146">
                  <a:extLst>
                    <a:ext uri="{9D8B030D-6E8A-4147-A177-3AD203B41FA5}">
                      <a16:colId xmlns:a16="http://schemas.microsoft.com/office/drawing/2014/main" val="4252773914"/>
                    </a:ext>
                  </a:extLst>
                </a:gridCol>
                <a:gridCol w="1007165">
                  <a:extLst>
                    <a:ext uri="{9D8B030D-6E8A-4147-A177-3AD203B41FA5}">
                      <a16:colId xmlns:a16="http://schemas.microsoft.com/office/drawing/2014/main" val="3559562295"/>
                    </a:ext>
                  </a:extLst>
                </a:gridCol>
                <a:gridCol w="993913">
                  <a:extLst>
                    <a:ext uri="{9D8B030D-6E8A-4147-A177-3AD203B41FA5}">
                      <a16:colId xmlns:a16="http://schemas.microsoft.com/office/drawing/2014/main" val="25813529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444695288"/>
                    </a:ext>
                  </a:extLst>
                </a:gridCol>
                <a:gridCol w="1029346">
                  <a:extLst>
                    <a:ext uri="{9D8B030D-6E8A-4147-A177-3AD203B41FA5}">
                      <a16:colId xmlns:a16="http://schemas.microsoft.com/office/drawing/2014/main" val="1605702723"/>
                    </a:ext>
                  </a:extLst>
                </a:gridCol>
              </a:tblGrid>
              <a:tr h="31090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Tenor (Years)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Fixed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Zero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 Light" panose="020F03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5856711"/>
                  </a:ext>
                </a:extLst>
              </a:tr>
              <a:tr h="31090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0 - 5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55,722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3,699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11,638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71,059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7713207"/>
                  </a:ext>
                </a:extLst>
              </a:tr>
              <a:tr h="31090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5 - 10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78,092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25,370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103,462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3267272"/>
                  </a:ext>
                </a:extLst>
              </a:tr>
              <a:tr h="31090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10 - 15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41,760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5,321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47,081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8231061"/>
                  </a:ext>
                </a:extLst>
              </a:tr>
              <a:tr h="31090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15 - 20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688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688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5548126"/>
                  </a:ext>
                </a:extLst>
              </a:tr>
              <a:tr h="31090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20 - 25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11,043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11,193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0138749"/>
                  </a:ext>
                </a:extLst>
              </a:tr>
              <a:tr h="31090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25 - 30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1466429"/>
                  </a:ext>
                </a:extLst>
              </a:tr>
              <a:tr h="31090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30 - 35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20,350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3,900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24,250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7971100"/>
                  </a:ext>
                </a:extLst>
              </a:tr>
              <a:tr h="31090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40 - 45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1,200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2,360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3,560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1113800"/>
                  </a:ext>
                </a:extLst>
              </a:tr>
              <a:tr h="31090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50 - &gt;55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7685003"/>
                  </a:ext>
                </a:extLst>
              </a:tr>
              <a:tr h="31090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Perpetual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4,260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13,425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17,685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442026"/>
                  </a:ext>
                </a:extLst>
              </a:tr>
              <a:tr h="31090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217,215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49,014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18,048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284,277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1982654"/>
                  </a:ext>
                </a:extLst>
              </a:tr>
              <a:tr h="31090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% of 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76.4%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17.2%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6383569"/>
                  </a:ext>
                </a:extLst>
              </a:tr>
            </a:tbl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6D3055B-ECCD-8E59-162D-D3B12EFF8890}"/>
              </a:ext>
            </a:extLst>
          </p:cNvPr>
          <p:cNvCxnSpPr>
            <a:cxnSpLocks/>
          </p:cNvCxnSpPr>
          <p:nvPr/>
        </p:nvCxnSpPr>
        <p:spPr>
          <a:xfrm>
            <a:off x="552504" y="1349915"/>
            <a:ext cx="1112355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note">
            <a:extLst>
              <a:ext uri="{FF2B5EF4-FFF2-40B4-BE49-F238E27FC236}">
                <a16:creationId xmlns:a16="http://schemas.microsoft.com/office/drawing/2014/main" id="{56071EC5-353D-CC29-D32C-F961F9A6CDA0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50863" y="6495131"/>
            <a:ext cx="10349748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 algn="l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800" dirty="0">
                <a:solidFill>
                  <a:srgbClr val="000000"/>
                </a:solidFill>
              </a:rPr>
              <a:t>Source: S&amp;P Capital IQ– All fixed income GCC issuances from January 1, 2012 to June 30, 2024</a:t>
            </a:r>
          </a:p>
        </p:txBody>
      </p:sp>
    </p:spTree>
    <p:extLst>
      <p:ext uri="{BB962C8B-B14F-4D97-AF65-F5344CB8AC3E}">
        <p14:creationId xmlns:p14="http://schemas.microsoft.com/office/powerpoint/2010/main" val="31964727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8863851C-8919-4816-F802-4644AFD47D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52775" y="2934392"/>
            <a:ext cx="6883449" cy="914400"/>
          </a:xfrm>
        </p:spPr>
        <p:txBody>
          <a:bodyPr/>
          <a:lstStyle/>
          <a:p>
            <a:r>
              <a:rPr lang="en-US" dirty="0"/>
              <a:t>Perpetual bonds</a:t>
            </a:r>
            <a:endParaRPr lang="en-IN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1474C78-7D44-72F5-E92F-3D43337104A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76445" y="2934392"/>
            <a:ext cx="3075274" cy="914400"/>
          </a:xfrm>
        </p:spPr>
        <p:txBody>
          <a:bodyPr/>
          <a:lstStyle/>
          <a:p>
            <a:r>
              <a:rPr lang="en-US" dirty="0"/>
              <a:t>Section 4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661499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0BB71-5A84-4CAF-A0E6-0DE8DC5E9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perpetual bonds (1/2)</a:t>
            </a:r>
            <a:endParaRPr lang="en-IN" dirty="0"/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57AE54F5-CBC1-4B5B-870B-AB51D840CEC0}"/>
              </a:ext>
            </a:extLst>
          </p:cNvPr>
          <p:cNvSpPr>
            <a:spLocks noChangeArrowheads="1"/>
          </p:cNvSpPr>
          <p:nvPr/>
        </p:nvSpPr>
        <p:spPr bwMode="gray">
          <a:xfrm>
            <a:off x="550863" y="1028701"/>
            <a:ext cx="11125199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3152" tIns="73152" rIns="73152" bIns="73152"/>
          <a:lstStyle/>
          <a:p>
            <a:pPr fontAlgn="base">
              <a:lnSpc>
                <a:spcPct val="86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Cumulative amount raised from perpetual bonds that are active in GCC is equal to USD 18.7 BN 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F850192F-717D-FA71-2B89-2E2DDF0A83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9603269"/>
              </p:ext>
            </p:extLst>
          </p:nvPr>
        </p:nvGraphicFramePr>
        <p:xfrm>
          <a:off x="550863" y="1505490"/>
          <a:ext cx="11123558" cy="3514693"/>
        </p:xfrm>
        <a:graphic>
          <a:graphicData uri="http://schemas.openxmlformats.org/drawingml/2006/table">
            <a:tbl>
              <a:tblPr/>
              <a:tblGrid>
                <a:gridCol w="508259">
                  <a:extLst>
                    <a:ext uri="{9D8B030D-6E8A-4147-A177-3AD203B41FA5}">
                      <a16:colId xmlns:a16="http://schemas.microsoft.com/office/drawing/2014/main" val="42647617"/>
                    </a:ext>
                  </a:extLst>
                </a:gridCol>
                <a:gridCol w="2311246">
                  <a:extLst>
                    <a:ext uri="{9D8B030D-6E8A-4147-A177-3AD203B41FA5}">
                      <a16:colId xmlns:a16="http://schemas.microsoft.com/office/drawing/2014/main" val="1707326801"/>
                    </a:ext>
                  </a:extLst>
                </a:gridCol>
                <a:gridCol w="1326827">
                  <a:extLst>
                    <a:ext uri="{9D8B030D-6E8A-4147-A177-3AD203B41FA5}">
                      <a16:colId xmlns:a16="http://schemas.microsoft.com/office/drawing/2014/main" val="664793998"/>
                    </a:ext>
                  </a:extLst>
                </a:gridCol>
                <a:gridCol w="1165226">
                  <a:extLst>
                    <a:ext uri="{9D8B030D-6E8A-4147-A177-3AD203B41FA5}">
                      <a16:colId xmlns:a16="http://schemas.microsoft.com/office/drawing/2014/main" val="1212382083"/>
                    </a:ext>
                  </a:extLst>
                </a:gridCol>
                <a:gridCol w="1165226">
                  <a:extLst>
                    <a:ext uri="{9D8B030D-6E8A-4147-A177-3AD203B41FA5}">
                      <a16:colId xmlns:a16="http://schemas.microsoft.com/office/drawing/2014/main" val="3818684660"/>
                    </a:ext>
                  </a:extLst>
                </a:gridCol>
                <a:gridCol w="1631097">
                  <a:extLst>
                    <a:ext uri="{9D8B030D-6E8A-4147-A177-3AD203B41FA5}">
                      <a16:colId xmlns:a16="http://schemas.microsoft.com/office/drawing/2014/main" val="398457199"/>
                    </a:ext>
                  </a:extLst>
                </a:gridCol>
                <a:gridCol w="827483">
                  <a:extLst>
                    <a:ext uri="{9D8B030D-6E8A-4147-A177-3AD203B41FA5}">
                      <a16:colId xmlns:a16="http://schemas.microsoft.com/office/drawing/2014/main" val="230932361"/>
                    </a:ext>
                  </a:extLst>
                </a:gridCol>
                <a:gridCol w="1184157">
                  <a:extLst>
                    <a:ext uri="{9D8B030D-6E8A-4147-A177-3AD203B41FA5}">
                      <a16:colId xmlns:a16="http://schemas.microsoft.com/office/drawing/2014/main" val="2221155613"/>
                    </a:ext>
                  </a:extLst>
                </a:gridCol>
                <a:gridCol w="1004037">
                  <a:extLst>
                    <a:ext uri="{9D8B030D-6E8A-4147-A177-3AD203B41FA5}">
                      <a16:colId xmlns:a16="http://schemas.microsoft.com/office/drawing/2014/main" val="3064652971"/>
                    </a:ext>
                  </a:extLst>
                </a:gridCol>
              </a:tblGrid>
              <a:tr h="3307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" panose="020F0502020204030204" pitchFamily="34" charset="0"/>
                        </a:rPr>
                        <a:t>SN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" panose="020F0502020204030204" pitchFamily="34" charset="0"/>
                        </a:rPr>
                        <a:t>Issuer Name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" panose="020F0502020204030204" pitchFamily="34" charset="0"/>
                        </a:rPr>
                        <a:t>Issue Year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" panose="020F0502020204030204" pitchFamily="34" charset="0"/>
                        </a:rPr>
                        <a:t>Coupon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" panose="020F0502020204030204" pitchFamily="34" charset="0"/>
                        </a:rPr>
                        <a:t>Coupon Rate Type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" panose="020F0502020204030204" pitchFamily="34" charset="0"/>
                        </a:rPr>
                        <a:t>Issuance Amount (USD MM)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" panose="020F0502020204030204" pitchFamily="34" charset="0"/>
                        </a:rPr>
                        <a:t>Sector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" panose="020F0502020204030204" pitchFamily="34" charset="0"/>
                        </a:rPr>
                        <a:t>Yield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" panose="020F0502020204030204" pitchFamily="34" charset="0"/>
                        </a:rPr>
                        <a:t>Issuer Status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1838412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Emirates NBD 2014 Tier 1 Limited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Private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1676208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 Bank of India, DIFC Branch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Private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7561821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Warba Bank K.S.C.P.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Listed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389452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 Ahli Bank of Kuwait K.S.C.P.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Listed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3518164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Emirates NBD Bank PJSC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1,000.0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Listed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3327579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National Bank of Fujairah PJSC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Listed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8189415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NBK Tier 1 Financing (2) Limited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Private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7662055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NBK Tier 1 Financing (2) Limited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Private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0630894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Commercial Bank of Dubai PSC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Listed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5996204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Emirates NBD Bank PJSC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Listed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9652293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First Abu Dhabi Bank P.J.S.C.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Listed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0588175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QIC (Cayman) Limited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Private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8603819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Ahli Bank Q.P.S.C.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Listed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2977014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Alinma Bank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Fixed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1,333.2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Listed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4060600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Baj Sukuk Tier 1 Limited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Private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1319783"/>
                  </a:ext>
                </a:extLst>
              </a:tr>
            </a:tbl>
          </a:graphicData>
        </a:graphic>
      </p:graphicFrame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420CB91-A756-117E-83F1-0727C04FD0C6}"/>
              </a:ext>
            </a:extLst>
          </p:cNvPr>
          <p:cNvCxnSpPr>
            <a:cxnSpLocks/>
          </p:cNvCxnSpPr>
          <p:nvPr/>
        </p:nvCxnSpPr>
        <p:spPr>
          <a:xfrm>
            <a:off x="552504" y="1349915"/>
            <a:ext cx="1112355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note">
            <a:extLst>
              <a:ext uri="{FF2B5EF4-FFF2-40B4-BE49-F238E27FC236}">
                <a16:creationId xmlns:a16="http://schemas.microsoft.com/office/drawing/2014/main" id="{C0184A58-7ED5-8C83-C19A-A12EA8271633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50863" y="6495131"/>
            <a:ext cx="10349748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 algn="l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800" dirty="0">
                <a:solidFill>
                  <a:srgbClr val="000000"/>
                </a:solidFill>
              </a:rPr>
              <a:t>Source: S&amp;P Capital IQ– All fixed income GCC issuances from January 1, 2012 to June 30, 2024</a:t>
            </a:r>
          </a:p>
        </p:txBody>
      </p:sp>
    </p:spTree>
    <p:extLst>
      <p:ext uri="{BB962C8B-B14F-4D97-AF65-F5344CB8AC3E}">
        <p14:creationId xmlns:p14="http://schemas.microsoft.com/office/powerpoint/2010/main" val="1336827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0BB71-5A84-4CAF-A0E6-0DE8DC5E9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perpetual bonds (2/2)</a:t>
            </a:r>
            <a:endParaRPr lang="en-IN" dirty="0"/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57AE54F5-CBC1-4B5B-870B-AB51D840CEC0}"/>
              </a:ext>
            </a:extLst>
          </p:cNvPr>
          <p:cNvSpPr>
            <a:spLocks noChangeArrowheads="1"/>
          </p:cNvSpPr>
          <p:nvPr/>
        </p:nvSpPr>
        <p:spPr bwMode="gray">
          <a:xfrm>
            <a:off x="550863" y="1028701"/>
            <a:ext cx="11125199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3152" tIns="73152" rIns="73152" bIns="73152"/>
          <a:lstStyle/>
          <a:p>
            <a:pPr fontAlgn="base">
              <a:lnSpc>
                <a:spcPct val="86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Cumulative amount raised from perpetual bonds that are active in GCC is equal to USD 18.7 BN 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F850192F-717D-FA71-2B89-2E2DDF0A83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6882415"/>
              </p:ext>
            </p:extLst>
          </p:nvPr>
        </p:nvGraphicFramePr>
        <p:xfrm>
          <a:off x="550863" y="1505490"/>
          <a:ext cx="11123558" cy="3514693"/>
        </p:xfrm>
        <a:graphic>
          <a:graphicData uri="http://schemas.openxmlformats.org/drawingml/2006/table">
            <a:tbl>
              <a:tblPr/>
              <a:tblGrid>
                <a:gridCol w="508259">
                  <a:extLst>
                    <a:ext uri="{9D8B030D-6E8A-4147-A177-3AD203B41FA5}">
                      <a16:colId xmlns:a16="http://schemas.microsoft.com/office/drawing/2014/main" val="42647617"/>
                    </a:ext>
                  </a:extLst>
                </a:gridCol>
                <a:gridCol w="2311246">
                  <a:extLst>
                    <a:ext uri="{9D8B030D-6E8A-4147-A177-3AD203B41FA5}">
                      <a16:colId xmlns:a16="http://schemas.microsoft.com/office/drawing/2014/main" val="1707326801"/>
                    </a:ext>
                  </a:extLst>
                </a:gridCol>
                <a:gridCol w="1326827">
                  <a:extLst>
                    <a:ext uri="{9D8B030D-6E8A-4147-A177-3AD203B41FA5}">
                      <a16:colId xmlns:a16="http://schemas.microsoft.com/office/drawing/2014/main" val="664793998"/>
                    </a:ext>
                  </a:extLst>
                </a:gridCol>
                <a:gridCol w="1165226">
                  <a:extLst>
                    <a:ext uri="{9D8B030D-6E8A-4147-A177-3AD203B41FA5}">
                      <a16:colId xmlns:a16="http://schemas.microsoft.com/office/drawing/2014/main" val="1212382083"/>
                    </a:ext>
                  </a:extLst>
                </a:gridCol>
                <a:gridCol w="1165226">
                  <a:extLst>
                    <a:ext uri="{9D8B030D-6E8A-4147-A177-3AD203B41FA5}">
                      <a16:colId xmlns:a16="http://schemas.microsoft.com/office/drawing/2014/main" val="3818684660"/>
                    </a:ext>
                  </a:extLst>
                </a:gridCol>
                <a:gridCol w="1631097">
                  <a:extLst>
                    <a:ext uri="{9D8B030D-6E8A-4147-A177-3AD203B41FA5}">
                      <a16:colId xmlns:a16="http://schemas.microsoft.com/office/drawing/2014/main" val="398457199"/>
                    </a:ext>
                  </a:extLst>
                </a:gridCol>
                <a:gridCol w="827483">
                  <a:extLst>
                    <a:ext uri="{9D8B030D-6E8A-4147-A177-3AD203B41FA5}">
                      <a16:colId xmlns:a16="http://schemas.microsoft.com/office/drawing/2014/main" val="230932361"/>
                    </a:ext>
                  </a:extLst>
                </a:gridCol>
                <a:gridCol w="1184157">
                  <a:extLst>
                    <a:ext uri="{9D8B030D-6E8A-4147-A177-3AD203B41FA5}">
                      <a16:colId xmlns:a16="http://schemas.microsoft.com/office/drawing/2014/main" val="2221155613"/>
                    </a:ext>
                  </a:extLst>
                </a:gridCol>
                <a:gridCol w="1004037">
                  <a:extLst>
                    <a:ext uri="{9D8B030D-6E8A-4147-A177-3AD203B41FA5}">
                      <a16:colId xmlns:a16="http://schemas.microsoft.com/office/drawing/2014/main" val="3064652971"/>
                    </a:ext>
                  </a:extLst>
                </a:gridCol>
              </a:tblGrid>
              <a:tr h="3307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" panose="020F0502020204030204" pitchFamily="34" charset="0"/>
                        </a:rPr>
                        <a:t>SN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" panose="020F0502020204030204" pitchFamily="34" charset="0"/>
                        </a:rPr>
                        <a:t>Issuer Name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" panose="020F0502020204030204" pitchFamily="34" charset="0"/>
                        </a:rPr>
                        <a:t>Issue Year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" panose="020F0502020204030204" pitchFamily="34" charset="0"/>
                        </a:rPr>
                        <a:t>Coupon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" panose="020F0502020204030204" pitchFamily="34" charset="0"/>
                        </a:rPr>
                        <a:t>Coupon Rate Type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" panose="020F0502020204030204" pitchFamily="34" charset="0"/>
                        </a:rPr>
                        <a:t>Issuance Amount (USD MM)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" panose="020F0502020204030204" pitchFamily="34" charset="0"/>
                        </a:rPr>
                        <a:t>Sector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" panose="020F0502020204030204" pitchFamily="34" charset="0"/>
                        </a:rPr>
                        <a:t>Yield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" panose="020F0502020204030204" pitchFamily="34" charset="0"/>
                        </a:rPr>
                        <a:t>Issuer Status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1838412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Dukhan Tier 1 Sukuk Limited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Private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1676208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Emirates NBD Bank PJSC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Listed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7561821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NBK Tier 1 Limited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Private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389452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NBK Tier 1 Limited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Private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3518164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Oman Arab Bank SAOG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Listed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8189415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 Rajhi Bank Tier 1 Sukuk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Fixed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2,660.4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Private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7662055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Bank Muscat SAOG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974.7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Listed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0630894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Mashreqbank PSC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Listed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5996204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National Bank of Oman SAOG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134.1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Listed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9652293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QIC (Cayman) Limited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Private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0588175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Abu Dhabi Commercial Bank PJSC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Listed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8603819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Saudi Awwal Bank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1,066.3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Listed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2977014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SNB Capital Company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Fixed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266.5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Private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4060600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Mashreq Bank PSC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Listed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1319783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0467115"/>
                  </a:ext>
                </a:extLst>
              </a:tr>
            </a:tbl>
          </a:graphicData>
        </a:graphic>
      </p:graphicFrame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420CB91-A756-117E-83F1-0727C04FD0C6}"/>
              </a:ext>
            </a:extLst>
          </p:cNvPr>
          <p:cNvCxnSpPr>
            <a:cxnSpLocks/>
          </p:cNvCxnSpPr>
          <p:nvPr/>
        </p:nvCxnSpPr>
        <p:spPr>
          <a:xfrm>
            <a:off x="552504" y="1349915"/>
            <a:ext cx="1112355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note">
            <a:extLst>
              <a:ext uri="{FF2B5EF4-FFF2-40B4-BE49-F238E27FC236}">
                <a16:creationId xmlns:a16="http://schemas.microsoft.com/office/drawing/2014/main" id="{C0184A58-7ED5-8C83-C19A-A12EA8271633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50863" y="6495131"/>
            <a:ext cx="10349748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 algn="l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800" dirty="0">
                <a:solidFill>
                  <a:srgbClr val="000000"/>
                </a:solidFill>
              </a:rPr>
              <a:t>Source: S&amp;P Capital IQ– All fixed income GCC issuances from January 1, 2012 to June 30, 2024</a:t>
            </a:r>
          </a:p>
        </p:txBody>
      </p:sp>
    </p:spTree>
    <p:extLst>
      <p:ext uri="{BB962C8B-B14F-4D97-AF65-F5344CB8AC3E}">
        <p14:creationId xmlns:p14="http://schemas.microsoft.com/office/powerpoint/2010/main" val="26262789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8863851C-8919-4816-F802-4644AFD47D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52775" y="2934392"/>
            <a:ext cx="6883449" cy="914400"/>
          </a:xfrm>
        </p:spPr>
        <p:txBody>
          <a:bodyPr/>
          <a:lstStyle/>
          <a:p>
            <a:r>
              <a:rPr lang="en-US" dirty="0"/>
              <a:t>Convertible bonds</a:t>
            </a:r>
            <a:endParaRPr lang="en-IN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1474C78-7D44-72F5-E92F-3D43337104A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76445" y="2934392"/>
            <a:ext cx="3075274" cy="914400"/>
          </a:xfrm>
        </p:spPr>
        <p:txBody>
          <a:bodyPr/>
          <a:lstStyle/>
          <a:p>
            <a:r>
              <a:rPr lang="en-US" dirty="0"/>
              <a:t>Section 5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211235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0BB71-5A84-4CAF-A0E6-0DE8DC5E9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convertible bonds (1/2)</a:t>
            </a:r>
            <a:endParaRPr lang="en-IN" dirty="0"/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57AE54F5-CBC1-4B5B-870B-AB51D840CEC0}"/>
              </a:ext>
            </a:extLst>
          </p:cNvPr>
          <p:cNvSpPr>
            <a:spLocks noChangeArrowheads="1"/>
          </p:cNvSpPr>
          <p:nvPr/>
        </p:nvSpPr>
        <p:spPr bwMode="gray">
          <a:xfrm>
            <a:off x="550863" y="1028701"/>
            <a:ext cx="11125199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3152" tIns="73152" rIns="73152" bIns="73152"/>
          <a:lstStyle/>
          <a:p>
            <a:pPr fontAlgn="base">
              <a:lnSpc>
                <a:spcPct val="86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Cumulative amount raised from convertible bonds that are active in GCC is equal to USD 13.0 BN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A6688CC-392A-E427-3B31-AC8E92C0D3DA}"/>
              </a:ext>
            </a:extLst>
          </p:cNvPr>
          <p:cNvCxnSpPr>
            <a:cxnSpLocks/>
          </p:cNvCxnSpPr>
          <p:nvPr/>
        </p:nvCxnSpPr>
        <p:spPr>
          <a:xfrm>
            <a:off x="552504" y="1349915"/>
            <a:ext cx="1112355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note">
            <a:extLst>
              <a:ext uri="{FF2B5EF4-FFF2-40B4-BE49-F238E27FC236}">
                <a16:creationId xmlns:a16="http://schemas.microsoft.com/office/drawing/2014/main" id="{B32E36AC-C7C3-31F2-08CD-5D6368DCF123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50863" y="6495131"/>
            <a:ext cx="10349748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 algn="l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800" dirty="0">
                <a:solidFill>
                  <a:srgbClr val="000000"/>
                </a:solidFill>
              </a:rPr>
              <a:t>Source: S&amp;P Capital IQ– All fixed income GCC issuances from January 1, 2012 to June 30, 2024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E951F17-434E-4D55-02A0-0FC5C42F6E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5594890"/>
              </p:ext>
            </p:extLst>
          </p:nvPr>
        </p:nvGraphicFramePr>
        <p:xfrm>
          <a:off x="550863" y="1505490"/>
          <a:ext cx="11123558" cy="3514693"/>
        </p:xfrm>
        <a:graphic>
          <a:graphicData uri="http://schemas.openxmlformats.org/drawingml/2006/table">
            <a:tbl>
              <a:tblPr/>
              <a:tblGrid>
                <a:gridCol w="508259">
                  <a:extLst>
                    <a:ext uri="{9D8B030D-6E8A-4147-A177-3AD203B41FA5}">
                      <a16:colId xmlns:a16="http://schemas.microsoft.com/office/drawing/2014/main" val="42647617"/>
                    </a:ext>
                  </a:extLst>
                </a:gridCol>
                <a:gridCol w="2311246">
                  <a:extLst>
                    <a:ext uri="{9D8B030D-6E8A-4147-A177-3AD203B41FA5}">
                      <a16:colId xmlns:a16="http://schemas.microsoft.com/office/drawing/2014/main" val="1707326801"/>
                    </a:ext>
                  </a:extLst>
                </a:gridCol>
                <a:gridCol w="1326827">
                  <a:extLst>
                    <a:ext uri="{9D8B030D-6E8A-4147-A177-3AD203B41FA5}">
                      <a16:colId xmlns:a16="http://schemas.microsoft.com/office/drawing/2014/main" val="664793998"/>
                    </a:ext>
                  </a:extLst>
                </a:gridCol>
                <a:gridCol w="1165226">
                  <a:extLst>
                    <a:ext uri="{9D8B030D-6E8A-4147-A177-3AD203B41FA5}">
                      <a16:colId xmlns:a16="http://schemas.microsoft.com/office/drawing/2014/main" val="1212382083"/>
                    </a:ext>
                  </a:extLst>
                </a:gridCol>
                <a:gridCol w="1165226">
                  <a:extLst>
                    <a:ext uri="{9D8B030D-6E8A-4147-A177-3AD203B41FA5}">
                      <a16:colId xmlns:a16="http://schemas.microsoft.com/office/drawing/2014/main" val="3818684660"/>
                    </a:ext>
                  </a:extLst>
                </a:gridCol>
                <a:gridCol w="1631097">
                  <a:extLst>
                    <a:ext uri="{9D8B030D-6E8A-4147-A177-3AD203B41FA5}">
                      <a16:colId xmlns:a16="http://schemas.microsoft.com/office/drawing/2014/main" val="398457199"/>
                    </a:ext>
                  </a:extLst>
                </a:gridCol>
                <a:gridCol w="827483">
                  <a:extLst>
                    <a:ext uri="{9D8B030D-6E8A-4147-A177-3AD203B41FA5}">
                      <a16:colId xmlns:a16="http://schemas.microsoft.com/office/drawing/2014/main" val="230932361"/>
                    </a:ext>
                  </a:extLst>
                </a:gridCol>
                <a:gridCol w="1184157">
                  <a:extLst>
                    <a:ext uri="{9D8B030D-6E8A-4147-A177-3AD203B41FA5}">
                      <a16:colId xmlns:a16="http://schemas.microsoft.com/office/drawing/2014/main" val="2221155613"/>
                    </a:ext>
                  </a:extLst>
                </a:gridCol>
                <a:gridCol w="1004037">
                  <a:extLst>
                    <a:ext uri="{9D8B030D-6E8A-4147-A177-3AD203B41FA5}">
                      <a16:colId xmlns:a16="http://schemas.microsoft.com/office/drawing/2014/main" val="3064652971"/>
                    </a:ext>
                  </a:extLst>
                </a:gridCol>
              </a:tblGrid>
              <a:tr h="3307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" panose="020F0502020204030204" pitchFamily="34" charset="0"/>
                        </a:rPr>
                        <a:t>SN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" panose="020F0502020204030204" pitchFamily="34" charset="0"/>
                        </a:rPr>
                        <a:t>Issuer Name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" panose="020F0502020204030204" pitchFamily="34" charset="0"/>
                        </a:rPr>
                        <a:t>Issue Year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" panose="020F0502020204030204" pitchFamily="34" charset="0"/>
                        </a:rPr>
                        <a:t>Coupon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" panose="020F0502020204030204" pitchFamily="34" charset="0"/>
                        </a:rPr>
                        <a:t>Coupon Rate Type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" panose="020F0502020204030204" pitchFamily="34" charset="0"/>
                        </a:rPr>
                        <a:t>Issuance Amount (USD MM)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" panose="020F0502020204030204" pitchFamily="34" charset="0"/>
                        </a:rPr>
                        <a:t>Sector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" panose="020F0502020204030204" pitchFamily="34" charset="0"/>
                        </a:rPr>
                        <a:t>Yield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" panose="020F0502020204030204" pitchFamily="34" charset="0"/>
                        </a:rPr>
                        <a:t>Issuer Status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1838412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Aabar Investments PJS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Fixed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1,089.7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Listed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1676208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Aabar Investments PJS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Fixed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1,089.7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Listed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7561821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 Bank of India, DIFC Branch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Private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389452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Warba Bank K.S.C.P.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Listed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3518164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 Ahli Bank of Kuwait K.S.C.P.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Listed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8189415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Emirates NBD Bank PJSC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1,000.0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Listed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7662055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National Bank of Fujairah PJSC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Listed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0630894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NBK Tier 1 Financing (2) Limited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Private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5996204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NBK Tier 1 Financing (2) Limited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Private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9652293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Burgan Bank K.P.S.C.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Listed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0588175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Commercial Bank of Dubai PSC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Listed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9027423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Emirates NBD Bank PJSC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Listed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8603819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First Abu Dhabi Bank P.J.S.C.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Listed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2977014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NBK Tier 2 Limited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Private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4060600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Ahli Bank Q.P.S.C.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Listed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13197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22455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0BB71-5A84-4CAF-A0E6-0DE8DC5E9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convertible bonds (2/2)</a:t>
            </a:r>
            <a:endParaRPr lang="en-IN" dirty="0"/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57AE54F5-CBC1-4B5B-870B-AB51D840CEC0}"/>
              </a:ext>
            </a:extLst>
          </p:cNvPr>
          <p:cNvSpPr>
            <a:spLocks noChangeArrowheads="1"/>
          </p:cNvSpPr>
          <p:nvPr/>
        </p:nvSpPr>
        <p:spPr bwMode="gray">
          <a:xfrm>
            <a:off x="550863" y="1028701"/>
            <a:ext cx="11125199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3152" tIns="73152" rIns="73152" bIns="73152"/>
          <a:lstStyle/>
          <a:p>
            <a:pPr fontAlgn="base">
              <a:lnSpc>
                <a:spcPct val="86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Cumulative amount raised from convertible bonds that are active in GCC is equal to USD 13.0 BN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A6688CC-392A-E427-3B31-AC8E92C0D3DA}"/>
              </a:ext>
            </a:extLst>
          </p:cNvPr>
          <p:cNvCxnSpPr>
            <a:cxnSpLocks/>
          </p:cNvCxnSpPr>
          <p:nvPr/>
        </p:nvCxnSpPr>
        <p:spPr>
          <a:xfrm>
            <a:off x="552504" y="1349915"/>
            <a:ext cx="1112355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note">
            <a:extLst>
              <a:ext uri="{FF2B5EF4-FFF2-40B4-BE49-F238E27FC236}">
                <a16:creationId xmlns:a16="http://schemas.microsoft.com/office/drawing/2014/main" id="{B32E36AC-C7C3-31F2-08CD-5D6368DCF123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50863" y="6495131"/>
            <a:ext cx="10349748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 algn="l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800" dirty="0">
                <a:solidFill>
                  <a:srgbClr val="000000"/>
                </a:solidFill>
              </a:rPr>
              <a:t>Source: S&amp;P Capital IQ– All fixed income GCC issuances from January 1, 2012 to June 30, 2024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E951F17-434E-4D55-02A0-0FC5C42F6E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8951362"/>
              </p:ext>
            </p:extLst>
          </p:nvPr>
        </p:nvGraphicFramePr>
        <p:xfrm>
          <a:off x="550863" y="1505490"/>
          <a:ext cx="11123558" cy="2028845"/>
        </p:xfrm>
        <a:graphic>
          <a:graphicData uri="http://schemas.openxmlformats.org/drawingml/2006/table">
            <a:tbl>
              <a:tblPr/>
              <a:tblGrid>
                <a:gridCol w="508259">
                  <a:extLst>
                    <a:ext uri="{9D8B030D-6E8A-4147-A177-3AD203B41FA5}">
                      <a16:colId xmlns:a16="http://schemas.microsoft.com/office/drawing/2014/main" val="42647617"/>
                    </a:ext>
                  </a:extLst>
                </a:gridCol>
                <a:gridCol w="2311246">
                  <a:extLst>
                    <a:ext uri="{9D8B030D-6E8A-4147-A177-3AD203B41FA5}">
                      <a16:colId xmlns:a16="http://schemas.microsoft.com/office/drawing/2014/main" val="1707326801"/>
                    </a:ext>
                  </a:extLst>
                </a:gridCol>
                <a:gridCol w="1326827">
                  <a:extLst>
                    <a:ext uri="{9D8B030D-6E8A-4147-A177-3AD203B41FA5}">
                      <a16:colId xmlns:a16="http://schemas.microsoft.com/office/drawing/2014/main" val="664793998"/>
                    </a:ext>
                  </a:extLst>
                </a:gridCol>
                <a:gridCol w="1165226">
                  <a:extLst>
                    <a:ext uri="{9D8B030D-6E8A-4147-A177-3AD203B41FA5}">
                      <a16:colId xmlns:a16="http://schemas.microsoft.com/office/drawing/2014/main" val="1212382083"/>
                    </a:ext>
                  </a:extLst>
                </a:gridCol>
                <a:gridCol w="1165226">
                  <a:extLst>
                    <a:ext uri="{9D8B030D-6E8A-4147-A177-3AD203B41FA5}">
                      <a16:colId xmlns:a16="http://schemas.microsoft.com/office/drawing/2014/main" val="3818684660"/>
                    </a:ext>
                  </a:extLst>
                </a:gridCol>
                <a:gridCol w="1631097">
                  <a:extLst>
                    <a:ext uri="{9D8B030D-6E8A-4147-A177-3AD203B41FA5}">
                      <a16:colId xmlns:a16="http://schemas.microsoft.com/office/drawing/2014/main" val="398457199"/>
                    </a:ext>
                  </a:extLst>
                </a:gridCol>
                <a:gridCol w="827483">
                  <a:extLst>
                    <a:ext uri="{9D8B030D-6E8A-4147-A177-3AD203B41FA5}">
                      <a16:colId xmlns:a16="http://schemas.microsoft.com/office/drawing/2014/main" val="230932361"/>
                    </a:ext>
                  </a:extLst>
                </a:gridCol>
                <a:gridCol w="1184157">
                  <a:extLst>
                    <a:ext uri="{9D8B030D-6E8A-4147-A177-3AD203B41FA5}">
                      <a16:colId xmlns:a16="http://schemas.microsoft.com/office/drawing/2014/main" val="2221155613"/>
                    </a:ext>
                  </a:extLst>
                </a:gridCol>
                <a:gridCol w="1004037">
                  <a:extLst>
                    <a:ext uri="{9D8B030D-6E8A-4147-A177-3AD203B41FA5}">
                      <a16:colId xmlns:a16="http://schemas.microsoft.com/office/drawing/2014/main" val="3064652971"/>
                    </a:ext>
                  </a:extLst>
                </a:gridCol>
              </a:tblGrid>
              <a:tr h="3307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" panose="020F0502020204030204" pitchFamily="34" charset="0"/>
                        </a:rPr>
                        <a:t>SN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" panose="020F0502020204030204" pitchFamily="34" charset="0"/>
                        </a:rPr>
                        <a:t>Issuer Name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" panose="020F0502020204030204" pitchFamily="34" charset="0"/>
                        </a:rPr>
                        <a:t>Issue Year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" panose="020F0502020204030204" pitchFamily="34" charset="0"/>
                        </a:rPr>
                        <a:t>Coupon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" panose="020F0502020204030204" pitchFamily="34" charset="0"/>
                        </a:rPr>
                        <a:t>Coupon Rate Type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" panose="020F0502020204030204" pitchFamily="34" charset="0"/>
                        </a:rPr>
                        <a:t>Issuance Amount (USD MM)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" panose="020F0502020204030204" pitchFamily="34" charset="0"/>
                        </a:rPr>
                        <a:t>Sector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" panose="020F0502020204030204" pitchFamily="34" charset="0"/>
                        </a:rPr>
                        <a:t>Yield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C77"/>
                          </a:highlight>
                          <a:latin typeface="Calibri" panose="020F0502020204030204" pitchFamily="34" charset="0"/>
                        </a:rPr>
                        <a:t>Issuer Status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1838412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Emirates NBD Bank PJSC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Listed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7662055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NBK Tier 1 Limited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Private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0630894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NBK Tier 1 Limited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Private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5996204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Oman Arab Bank SAOG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Listed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9652293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Mashreq Bank PSC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Listed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2977014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Abu Dhabi Commercial Bank PJSC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Listed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4060600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Mashreq Bank PSC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Listed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1319783"/>
                  </a:ext>
                </a:extLst>
              </a:tr>
              <a:tr h="2122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04671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103432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EXTENDEDFILLCOLOUR" val=""/>
  <p:tag name="MMCOA_SMARTSHAPE" val="Y"/>
  <p:tag name="MMCOA_FONTSIZE_L" val="28"/>
  <p:tag name="MMCOA_FONTSIZE_M" val="21"/>
  <p:tag name="MMCOA_FONTSIZE_S" val="14"/>
  <p:tag name="MMCOA_FONTSIZE_T" val="14"/>
  <p:tag name="MMCOA_POSITION_L" val="35.875;30.125;54.375;683.875"/>
  <p:tag name="MMCOA_POSITION_M" val="35.875;30.125;54.375;683.875"/>
  <p:tag name="MMCOA_POSITION_S" val="35.875;30.125;54.375;683.875"/>
  <p:tag name="MMCOA_POSITION_T" val="35.875;30.125;54.375;683.875"/>
  <p:tag name="MMCOA_HIDEONCOLOUR" val="N"/>
  <p:tag name="MMCOA_HIDEONWHITE" val="N"/>
  <p:tag name="MMCOA_HIDEONBALLROOM" val="N"/>
  <p:tag name="MMCOA_HIDEONCLASSIC" val="N"/>
  <p:tag name="MMCOA_HIDEONTEXT" val="N"/>
  <p:tag name="MMCOA_HIDEONECO" val="N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EXTENDEDFILLCOLOUR" val=""/>
  <p:tag name="MMCOA_SMARTSHAPE" val="Y"/>
  <p:tag name="MMCOA_FONTSIZE_L" val="28"/>
  <p:tag name="MMCOA_FONTSIZE_M" val="20"/>
  <p:tag name="MMCOA_FONTSIZE_S" val="14"/>
  <p:tag name="MMCOA_FONTSIZE_T" val="14"/>
  <p:tag name="MMCOA_POSITION_L" val="35.875;100.625;392.75;684"/>
  <p:tag name="MMCOA_POSITION_M" val="35.875;100.625;392.75;684"/>
  <p:tag name="MMCOA_POSITION_S" val="35.875;100.625;392.75;684"/>
  <p:tag name="MMCOA_POSITION_T" val="35.875;100.625;392.75;684"/>
  <p:tag name="MMCOA_HIDEONCOLOUR" val="N"/>
  <p:tag name="MMCOA_HIDEONWHITE" val="N"/>
  <p:tag name="MMCOA_HIDEONBALLROOM" val="N"/>
  <p:tag name="MMCOA_HIDEONCLASSIC" val="N"/>
  <p:tag name="MMCOA_HIDEONTEXT" val="N"/>
  <p:tag name="MMCOA_HIDEONECO" val="N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EXTENDEDFILLCOLOUR" val=""/>
  <p:tag name="MMCOA_SMARTSHAPE" val="Y"/>
  <p:tag name="MMCOA_FONTSIZE_L" val="7"/>
  <p:tag name="MMCOA_FONTSIZE_M" val="7"/>
  <p:tag name="MMCOA_FONTSIZE_S" val="7"/>
  <p:tag name="MMCOA_FONTSIZE_T" val="7"/>
  <p:tag name="MMCOA_POSITION_L" val="37.625;514.5;8;228.125"/>
  <p:tag name="MMCOA_POSITION_M" val="37.625;514.5;8;228.125"/>
  <p:tag name="MMCOA_POSITION_S" val="37.625;514.5;8;228.125"/>
  <p:tag name="MMCOA_POSITION_T" val="37.625;514.5;8;228.125"/>
  <p:tag name="MMCOA_HIDEONCOLOUR" val="N"/>
  <p:tag name="MMCOA_HIDEONWHITE" val="N"/>
  <p:tag name="MMCOA_HIDEONBALLROOM" val="N"/>
  <p:tag name="MMCOA_HIDEONCLASSIC" val="Y"/>
  <p:tag name="MMCOA_HIDEONTEXT" val="Y"/>
  <p:tag name="MMCOA_HIDEONECO" val="Y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SMARTSHAPE" val="Y"/>
  <p:tag name="MMCOA_FONTSIZE_L" val="7"/>
  <p:tag name="MMCOA_FONTSIZE_M" val="7"/>
  <p:tag name="MMCOA_FONTSIZE_S" val="7"/>
  <p:tag name="MMCOA_FONTSIZE_T" val="7"/>
  <p:tag name="MMCOA_POSITION_L" val="335.625;514.5;8.375;85"/>
  <p:tag name="MMCOA_POSITION_M" val="335.625;514.5;8.375;85"/>
  <p:tag name="MMCOA_POSITION_S" val="335.625;514.5;8.375;85"/>
  <p:tag name="MMCOA_POSITION_T" val="335.625;514.5;8.375;85"/>
  <p:tag name="MMCOA_HIDEONCOLOUR" val="N"/>
  <p:tag name="MMCOA_HIDEONWHITE" val="N"/>
  <p:tag name="MMCOA_HIDEONBALLROOM" val="Y"/>
  <p:tag name="MMCOA_HIDEONCLASSIC" val="Y"/>
  <p:tag name="MMCOA_HIDEONTEXT" val="Y"/>
  <p:tag name="MMCOA_HIDEONECO" val="Y"/>
</p:tagLst>
</file>

<file path=ppt/theme/theme1.xml><?xml version="1.0" encoding="utf-8"?>
<a:theme xmlns:a="http://schemas.openxmlformats.org/drawingml/2006/main" name="blank">
  <a:themeElements>
    <a:clrScheme name="Oliver Wyman">
      <a:dk1>
        <a:srgbClr val="000000"/>
      </a:dk1>
      <a:lt1>
        <a:srgbClr val="FFFFFF"/>
      </a:lt1>
      <a:dk2>
        <a:srgbClr val="002C77"/>
      </a:dk2>
      <a:lt2>
        <a:srgbClr val="FFFFFF"/>
      </a:lt2>
      <a:accent1>
        <a:srgbClr val="008AB3"/>
      </a:accent1>
      <a:accent2>
        <a:srgbClr val="9DE0ED"/>
      </a:accent2>
      <a:accent3>
        <a:srgbClr val="606060"/>
      </a:accent3>
      <a:accent4>
        <a:srgbClr val="BFBFBF"/>
      </a:accent4>
      <a:accent5>
        <a:srgbClr val="E29815"/>
      </a:accent5>
      <a:accent6>
        <a:srgbClr val="FFCF89"/>
      </a:accent6>
      <a:hlink>
        <a:srgbClr val="5B5B5B"/>
      </a:hlink>
      <a:folHlink>
        <a:srgbClr val="BFBFB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liver Wyman">
      <a:fillStyleLst>
        <a:solidFill>
          <a:schemeClr val="phClr"/>
        </a:solidFill>
        <a:solidFill>
          <a:schemeClr val="phClr">
            <a:tint val="0"/>
          </a:schemeClr>
        </a:solidFill>
        <a:solidFill>
          <a:schemeClr val="phClr"/>
        </a:solidFill>
      </a:fillStyleLst>
      <a:lnStyleLst>
        <a:ln w="9525" cap="flat" cmpd="sng" algn="ctr">
          <a:solidFill>
            <a:schemeClr val="phClr">
              <a:satMod val="105000"/>
            </a:schemeClr>
          </a:solidFill>
          <a:prstDash val="solid"/>
        </a:ln>
        <a:ln w="9525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 rotWithShape="1">
          <a:gsLst>
            <a:gs pos="0">
              <a:schemeClr val="phClr">
                <a:tint val="100000"/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hade val="100000"/>
                <a:satMod val="220000"/>
              </a:schemeClr>
            </a:gs>
          </a:gsLst>
          <a:lin ang="16200000" scaled="0"/>
        </a:gradFill>
      </a:bgFillStyleLst>
    </a:fmtScheme>
  </a:themeElements>
  <a:objectDefaults>
    <a:spDef>
      <a:spPr>
        <a:solidFill>
          <a:schemeClr val="bg1"/>
        </a:solidFill>
        <a:ln w="9525">
          <a:solidFill>
            <a:schemeClr val="accent3"/>
          </a:solidFill>
        </a:ln>
      </a:spPr>
      <a:bodyPr rtlCol="0" anchor="ctr"/>
      <a:lstStyle>
        <a:defPPr algn="ctr">
          <a:lnSpc>
            <a:spcPct val="100000"/>
          </a:lnSpc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3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00000"/>
          </a:lnSpc>
          <a:defRPr dirty="0" err="1" smtClean="0"/>
        </a:defPPr>
      </a:lstStyle>
    </a:txDef>
  </a:objectDefaults>
  <a:extraClrSchemeLst/>
  <a:custClrLst>
    <a:custClr name="OW Emerald">
      <a:srgbClr val="41A441"/>
    </a:custClr>
    <a:custClr name="Light Emerald">
      <a:srgbClr val="BDDDA3"/>
    </a:custClr>
    <a:custClr name="OW Iolite">
      <a:srgbClr val="646EAC"/>
    </a:custClr>
    <a:custClr name="Light Iolite">
      <a:srgbClr val="C5CAE7"/>
    </a:custClr>
    <a:custClr name="OW Citrine">
      <a:srgbClr val="DD712C"/>
    </a:custClr>
    <a:custClr name="Light Citrine">
      <a:srgbClr val="FDCFAC"/>
    </a:custClr>
    <a:custClr name="OW Turquoise">
      <a:srgbClr val="079B84"/>
    </a:custClr>
    <a:custClr name="Light Turquoise">
      <a:srgbClr val="A8DAC9"/>
    </a:custClr>
    <a:custClr name="OW Ruby">
      <a:srgbClr val="CB225B"/>
    </a:custClr>
    <a:custClr name="Light Ruby">
      <a:srgbClr val="F8B8BC"/>
    </a:custClr>
  </a:custClr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17529</TotalTime>
  <Words>4657</Words>
  <Application>Microsoft Macintosh PowerPoint</Application>
  <PresentationFormat>Widescreen</PresentationFormat>
  <Paragraphs>2480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blank</vt:lpstr>
      <vt:lpstr>PowerPoint Presentation</vt:lpstr>
      <vt:lpstr>PowerPoint Presentation</vt:lpstr>
      <vt:lpstr>Overview of bonds issuances in GCC (corporates and sovereign)</vt:lpstr>
      <vt:lpstr>Overview of bonds issuances in GCC (corporates and sovereign)</vt:lpstr>
      <vt:lpstr>Overview of bonds issuances in GCC (corporates and sovereign)</vt:lpstr>
      <vt:lpstr>PowerPoint Presentation</vt:lpstr>
      <vt:lpstr>Overview of sovereign bonds issuances in GCC</vt:lpstr>
      <vt:lpstr>PowerPoint Presentation</vt:lpstr>
      <vt:lpstr>Overview of corporate bonds in GCC</vt:lpstr>
      <vt:lpstr>Overview of corporate bonds in GCC</vt:lpstr>
      <vt:lpstr>Overview of corporate bonds in GCC</vt:lpstr>
      <vt:lpstr>Overview of corporate bonds in GCC</vt:lpstr>
      <vt:lpstr>Overview of corporate bonds in GCC</vt:lpstr>
      <vt:lpstr>Overview of corporate bonds in GCC</vt:lpstr>
      <vt:lpstr>Overview of nonrated bonds issued by corporates in GCC markets</vt:lpstr>
      <vt:lpstr>Overview of nonrated bonds issued by corporates in GCC markets</vt:lpstr>
      <vt:lpstr>Overview of nonrated bonds issued by corporates in GCC markets</vt:lpstr>
      <vt:lpstr>PowerPoint Presentation</vt:lpstr>
      <vt:lpstr>Overview of perpetual bonds (1/2)</vt:lpstr>
      <vt:lpstr>Overview of perpetual bonds (2/2)</vt:lpstr>
      <vt:lpstr>PowerPoint Presentation</vt:lpstr>
      <vt:lpstr>Summary of convertible bonds (1/2)</vt:lpstr>
      <vt:lpstr>Summary of convertible bonds (2/2)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Abhinav</dc:creator>
  <cp:lastModifiedBy>Mohammed Aldakkan</cp:lastModifiedBy>
  <cp:revision>622</cp:revision>
  <cp:lastPrinted>2021-02-24T11:26:17Z</cp:lastPrinted>
  <dcterms:created xsi:type="dcterms:W3CDTF">2021-02-24T07:17:49Z</dcterms:created>
  <dcterms:modified xsi:type="dcterms:W3CDTF">2024-07-14T02:41:18Z</dcterms:modified>
</cp:coreProperties>
</file>