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2.xml" ContentType="application/vnd.openxmlformats-officedocument.drawingml.chartshape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43"/>
  </p:notesMasterIdLst>
  <p:sldIdLst>
    <p:sldId id="257" r:id="rId2"/>
    <p:sldId id="725" r:id="rId3"/>
    <p:sldId id="819" r:id="rId4"/>
    <p:sldId id="258" r:id="rId5"/>
    <p:sldId id="261" r:id="rId6"/>
    <p:sldId id="820" r:id="rId7"/>
    <p:sldId id="260" r:id="rId8"/>
    <p:sldId id="817" r:id="rId9"/>
    <p:sldId id="818" r:id="rId10"/>
    <p:sldId id="602" r:id="rId11"/>
    <p:sldId id="595" r:id="rId12"/>
    <p:sldId id="821" r:id="rId13"/>
    <p:sldId id="822" r:id="rId14"/>
    <p:sldId id="823" r:id="rId15"/>
    <p:sldId id="824" r:id="rId16"/>
    <p:sldId id="827" r:id="rId17"/>
    <p:sldId id="828" r:id="rId18"/>
    <p:sldId id="829" r:id="rId19"/>
    <p:sldId id="830" r:id="rId20"/>
    <p:sldId id="825" r:id="rId21"/>
    <p:sldId id="826" r:id="rId22"/>
    <p:sldId id="845" r:id="rId23"/>
    <p:sldId id="803" r:id="rId24"/>
    <p:sldId id="811" r:id="rId25"/>
    <p:sldId id="813" r:id="rId26"/>
    <p:sldId id="832" r:id="rId27"/>
    <p:sldId id="833" r:id="rId28"/>
    <p:sldId id="834" r:id="rId29"/>
    <p:sldId id="835" r:id="rId30"/>
    <p:sldId id="836" r:id="rId31"/>
    <p:sldId id="837" r:id="rId32"/>
    <p:sldId id="838" r:id="rId33"/>
    <p:sldId id="844" r:id="rId34"/>
    <p:sldId id="840" r:id="rId35"/>
    <p:sldId id="841" r:id="rId36"/>
    <p:sldId id="842" r:id="rId37"/>
    <p:sldId id="843" r:id="rId38"/>
    <p:sldId id="786" r:id="rId39"/>
    <p:sldId id="760" r:id="rId40"/>
    <p:sldId id="762" r:id="rId41"/>
    <p:sldId id="765" r:id="rId42"/>
  </p:sldIdLst>
  <p:sldSz cx="12192000" cy="6858000"/>
  <p:notesSz cx="7102475" cy="9388475"/>
  <p:custDataLst>
    <p:tags r:id="rId4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600" userDrawn="1">
          <p15:clr>
            <a:srgbClr val="A4A3A4"/>
          </p15:clr>
        </p15:guide>
        <p15:guide id="2" pos="2706" userDrawn="1">
          <p15:clr>
            <a:srgbClr val="A4A3A4"/>
          </p15:clr>
        </p15:guide>
        <p15:guide id="3" pos="347" userDrawn="1">
          <p15:clr>
            <a:srgbClr val="A4A3A4"/>
          </p15:clr>
        </p15:guide>
        <p15:guide id="4" pos="7355" userDrawn="1">
          <p15:clr>
            <a:srgbClr val="A4A3A4"/>
          </p15:clr>
        </p15:guide>
        <p15:guide id="5" pos="6108" userDrawn="1">
          <p15:clr>
            <a:srgbClr val="A4A3A4"/>
          </p15:clr>
        </p15:guide>
        <p15:guide id="6" orient="horz" pos="3984" userDrawn="1">
          <p15:clr>
            <a:srgbClr val="A4A3A4"/>
          </p15:clr>
        </p15:guide>
        <p15:guide id="7" orient="horz" pos="3048" userDrawn="1">
          <p15:clr>
            <a:srgbClr val="A4A3A4"/>
          </p15:clr>
        </p15:guide>
        <p15:guide id="8" orient="horz" pos="720" userDrawn="1">
          <p15:clr>
            <a:srgbClr val="A4A3A4"/>
          </p15:clr>
        </p15:guide>
        <p15:guide id="9" orient="horz" pos="232" userDrawn="1">
          <p15:clr>
            <a:srgbClr val="A4A3A4"/>
          </p15:clr>
        </p15:guide>
        <p15:guide id="10" orient="horz" pos="52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BHINAV SHARMA" initials="AS" lastIdx="15" clrIdx="0"/>
  <p:cmAuthor id="2" name="Ankur Ghosh" initials="AG" lastIdx="56"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8C8"/>
    <a:srgbClr val="002C77"/>
    <a:srgbClr val="016D9F"/>
    <a:srgbClr val="A6E2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247" autoAdjust="0"/>
    <p:restoredTop sz="96405"/>
  </p:normalViewPr>
  <p:slideViewPr>
    <p:cSldViewPr snapToGrid="0">
      <p:cViewPr varScale="1">
        <p:scale>
          <a:sx n="105" d="100"/>
          <a:sy n="105" d="100"/>
        </p:scale>
        <p:origin x="224" y="248"/>
      </p:cViewPr>
      <p:guideLst>
        <p:guide orient="horz" pos="3600"/>
        <p:guide pos="2706"/>
        <p:guide pos="347"/>
        <p:guide pos="7355"/>
        <p:guide pos="6108"/>
        <p:guide orient="horz" pos="3984"/>
        <p:guide orient="horz" pos="3048"/>
        <p:guide orient="horz" pos="720"/>
        <p:guide orient="horz" pos="232"/>
        <p:guide orient="horz" pos="52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2.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1.xml"/><Relationship Id="rId1" Type="http://schemas.microsoft.com/office/2011/relationships/chartStyle" Target="style3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en-US" sz="1600" dirty="0">
                <a:effectLst/>
              </a:rPr>
              <a:t>Top 15 geographies in the world with the largest asset size </a:t>
            </a:r>
            <a:r>
              <a:rPr lang="mr-IN" sz="1600" dirty="0">
                <a:effectLst/>
              </a:rPr>
              <a:t>–</a:t>
            </a:r>
            <a:r>
              <a:rPr lang="en-US" sz="1600" dirty="0">
                <a:effectLst/>
              </a:rPr>
              <a:t> FY</a:t>
            </a:r>
            <a:r>
              <a:rPr lang="en-US" sz="1600" baseline="0" dirty="0">
                <a:effectLst/>
              </a:rPr>
              <a:t> 20</a:t>
            </a:r>
            <a:r>
              <a:rPr lang="en-US" sz="1600" dirty="0">
                <a:effectLst/>
              </a:rPr>
              <a:t>23 (SAR in BN)*</a:t>
            </a: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en-SA"/>
        </a:p>
      </c:txPr>
    </c:title>
    <c:autoTitleDeleted val="0"/>
    <c:plotArea>
      <c:layout>
        <c:manualLayout>
          <c:layoutTarget val="inner"/>
          <c:xMode val="edge"/>
          <c:yMode val="edge"/>
          <c:x val="1.31233238288655E-2"/>
          <c:y val="9.8320501869565952E-2"/>
          <c:w val="0.97375335234226901"/>
          <c:h val="0.61489666861911307"/>
        </c:manualLayout>
      </c:layout>
      <c:barChart>
        <c:barDir val="col"/>
        <c:grouping val="clustered"/>
        <c:varyColors val="0"/>
        <c:ser>
          <c:idx val="0"/>
          <c:order val="0"/>
          <c:tx>
            <c:strRef>
              <c:f>Sheet1!$B$1</c:f>
              <c:strCache>
                <c:ptCount val="1"/>
                <c:pt idx="0">
                  <c:v>Total Assets </c:v>
                </c:pt>
              </c:strCache>
            </c:strRef>
          </c:tx>
          <c:spPr>
            <a:solidFill>
              <a:srgbClr val="00A8C8"/>
            </a:solidFill>
            <a:ln>
              <a:noFill/>
            </a:ln>
            <a:effectLst/>
          </c:spPr>
          <c:invertIfNegative val="0"/>
          <c:dPt>
            <c:idx val="6"/>
            <c:invertIfNegative val="0"/>
            <c:bubble3D val="0"/>
            <c:spPr>
              <a:solidFill>
                <a:srgbClr val="002C77"/>
              </a:solidFill>
              <a:ln>
                <a:noFill/>
              </a:ln>
              <a:effectLst/>
            </c:spPr>
            <c:extLst>
              <c:ext xmlns:c16="http://schemas.microsoft.com/office/drawing/2014/chart" uri="{C3380CC4-5D6E-409C-BE32-E72D297353CC}">
                <c16:uniqueId val="{00000008-A794-B94C-B88F-30F9F482F7A1}"/>
              </c:ext>
            </c:extLst>
          </c:dPt>
          <c:dPt>
            <c:idx val="7"/>
            <c:invertIfNegative val="0"/>
            <c:bubble3D val="0"/>
            <c:spPr>
              <a:solidFill>
                <a:srgbClr val="00A8C8"/>
              </a:solidFill>
              <a:ln>
                <a:noFill/>
              </a:ln>
              <a:effectLst/>
            </c:spPr>
            <c:extLst>
              <c:ext xmlns:c16="http://schemas.microsoft.com/office/drawing/2014/chart" uri="{C3380CC4-5D6E-409C-BE32-E72D297353CC}">
                <c16:uniqueId val="{00000006-AD0A-EA4A-A48A-6C6C7A8976E1}"/>
              </c:ext>
            </c:extLst>
          </c:dPt>
          <c:dPt>
            <c:idx val="8"/>
            <c:invertIfNegative val="0"/>
            <c:bubble3D val="0"/>
            <c:spPr>
              <a:solidFill>
                <a:srgbClr val="00A8C8"/>
              </a:solidFill>
              <a:ln>
                <a:noFill/>
              </a:ln>
              <a:effectLst/>
            </c:spPr>
            <c:extLst>
              <c:ext xmlns:c16="http://schemas.microsoft.com/office/drawing/2014/chart" uri="{C3380CC4-5D6E-409C-BE32-E72D297353CC}">
                <c16:uniqueId val="{00000006-7FBE-3D41-BB52-C15A7EA962E3}"/>
              </c:ext>
            </c:extLst>
          </c:dPt>
          <c:dPt>
            <c:idx val="10"/>
            <c:invertIfNegative val="0"/>
            <c:bubble3D val="0"/>
            <c:extLst>
              <c:ext xmlns:c16="http://schemas.microsoft.com/office/drawing/2014/chart" uri="{C3380CC4-5D6E-409C-BE32-E72D297353CC}">
                <c16:uniqueId val="{00000005-921C-4737-91D5-B603EBE104DE}"/>
              </c:ext>
            </c:extLst>
          </c:dPt>
          <c:dPt>
            <c:idx val="11"/>
            <c:invertIfNegative val="0"/>
            <c:bubble3D val="0"/>
            <c:extLst>
              <c:ext xmlns:c16="http://schemas.microsoft.com/office/drawing/2014/chart" uri="{C3380CC4-5D6E-409C-BE32-E72D297353CC}">
                <c16:uniqueId val="{00000002-B539-4C01-95DE-0C25A10BD446}"/>
              </c:ext>
            </c:extLst>
          </c:dPt>
          <c:dPt>
            <c:idx val="15"/>
            <c:invertIfNegative val="0"/>
            <c:bubble3D val="0"/>
            <c:spPr>
              <a:solidFill>
                <a:srgbClr val="002C77"/>
              </a:solidFill>
              <a:ln>
                <a:noFill/>
              </a:ln>
              <a:effectLst/>
            </c:spPr>
            <c:extLst>
              <c:ext xmlns:c16="http://schemas.microsoft.com/office/drawing/2014/chart" uri="{C3380CC4-5D6E-409C-BE32-E72D297353CC}">
                <c16:uniqueId val="{00000003-B539-4C01-95DE-0C25A10BD446}"/>
              </c:ext>
            </c:extLst>
          </c:dPt>
          <c:dLbls>
            <c:dLbl>
              <c:idx val="5"/>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A-94D5-C14A-A293-7ADC49169885}"/>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SA"/>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Sheet1!$A$2:$A$17</c:f>
              <c:strCache>
                <c:ptCount val="16"/>
                <c:pt idx="0">
                  <c:v>USA</c:v>
                </c:pt>
                <c:pt idx="1">
                  <c:v>Japan</c:v>
                </c:pt>
                <c:pt idx="2">
                  <c:v>United Kingdom</c:v>
                </c:pt>
                <c:pt idx="3">
                  <c:v>France</c:v>
                </c:pt>
                <c:pt idx="4">
                  <c:v>Canada</c:v>
                </c:pt>
                <c:pt idx="5">
                  <c:v>Spain</c:v>
                </c:pt>
                <c:pt idx="6">
                  <c:v>GCC</c:v>
                </c:pt>
                <c:pt idx="7">
                  <c:v>Australia</c:v>
                </c:pt>
                <c:pt idx="8">
                  <c:v>India</c:v>
                </c:pt>
                <c:pt idx="9">
                  <c:v>Italy</c:v>
                </c:pt>
                <c:pt idx="10">
                  <c:v>South Korea</c:v>
                </c:pt>
                <c:pt idx="11">
                  <c:v>Brazil</c:v>
                </c:pt>
                <c:pt idx="12">
                  <c:v>Taiwan</c:v>
                </c:pt>
                <c:pt idx="13">
                  <c:v>Netherlands</c:v>
                </c:pt>
                <c:pt idx="14">
                  <c:v>Singapore</c:v>
                </c:pt>
                <c:pt idx="15">
                  <c:v>Saudi Arabia</c:v>
                </c:pt>
              </c:strCache>
            </c:strRef>
          </c:cat>
          <c:val>
            <c:numRef>
              <c:f>Sheet1!$B$2:$B$17</c:f>
              <c:numCache>
                <c:formatCode>_(* #,##0_);_(* \(#,##0\);_(* "-"??_);_(@_)</c:formatCode>
                <c:ptCount val="16"/>
                <c:pt idx="0">
                  <c:v>69066.357643322859</c:v>
                </c:pt>
                <c:pt idx="1">
                  <c:v>50252.798136721925</c:v>
                </c:pt>
                <c:pt idx="2">
                  <c:v>29691.368862923628</c:v>
                </c:pt>
                <c:pt idx="3">
                  <c:v>27680.587397168383</c:v>
                </c:pt>
                <c:pt idx="4">
                  <c:v>22332.103053156505</c:v>
                </c:pt>
                <c:pt idx="5">
                  <c:v>15025.406418376702</c:v>
                </c:pt>
                <c:pt idx="6">
                  <c:v>12087.414345289717</c:v>
                </c:pt>
                <c:pt idx="7">
                  <c:v>11430.148299209239</c:v>
                </c:pt>
                <c:pt idx="8">
                  <c:v>10920.851487194555</c:v>
                </c:pt>
                <c:pt idx="9">
                  <c:v>10312.736736790092</c:v>
                </c:pt>
                <c:pt idx="10">
                  <c:v>9393.3711816676969</c:v>
                </c:pt>
                <c:pt idx="11">
                  <c:v>6477.6700111401633</c:v>
                </c:pt>
                <c:pt idx="12">
                  <c:v>5692.2940408118575</c:v>
                </c:pt>
                <c:pt idx="13">
                  <c:v>5609.95280380236</c:v>
                </c:pt>
                <c:pt idx="14">
                  <c:v>5239.2911048987098</c:v>
                </c:pt>
                <c:pt idx="15">
                  <c:v>3702.0862109999989</c:v>
                </c:pt>
              </c:numCache>
            </c:numRef>
          </c:val>
          <c:extLst>
            <c:ext xmlns:c16="http://schemas.microsoft.com/office/drawing/2014/chart" uri="{C3380CC4-5D6E-409C-BE32-E72D297353CC}">
              <c16:uniqueId val="{00000000-422C-438F-9A14-F0CB49B45DDB}"/>
            </c:ext>
          </c:extLst>
        </c:ser>
        <c:dLbls>
          <c:showLegendKey val="0"/>
          <c:showVal val="0"/>
          <c:showCatName val="0"/>
          <c:showSerName val="0"/>
          <c:showPercent val="0"/>
          <c:showBubbleSize val="0"/>
        </c:dLbls>
        <c:gapWidth val="100"/>
        <c:overlap val="-27"/>
        <c:axId val="-2045051376"/>
        <c:axId val="-2022799632"/>
      </c:barChart>
      <c:catAx>
        <c:axId val="-2045051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SA"/>
          </a:p>
        </c:txPr>
        <c:crossAx val="-2022799632"/>
        <c:crosses val="autoZero"/>
        <c:auto val="1"/>
        <c:lblAlgn val="ctr"/>
        <c:lblOffset val="100"/>
        <c:noMultiLvlLbl val="0"/>
      </c:catAx>
      <c:valAx>
        <c:axId val="-2022799632"/>
        <c:scaling>
          <c:orientation val="minMax"/>
        </c:scaling>
        <c:delete val="1"/>
        <c:axPos val="l"/>
        <c:numFmt formatCode="_(* #,##0_);_(* \(#,##0\);_(* &quot;-&quot;??_);_(@_)" sourceLinked="1"/>
        <c:majorTickMark val="none"/>
        <c:minorTickMark val="none"/>
        <c:tickLblPos val="nextTo"/>
        <c:crossAx val="-2045051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SA"/>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dirty="0">
                <a:effectLst/>
              </a:rPr>
              <a:t>NPL overview</a:t>
            </a:r>
            <a:r>
              <a:rPr lang="en-US" sz="1400" baseline="0" dirty="0">
                <a:effectLst/>
              </a:rPr>
              <a:t> of t</a:t>
            </a:r>
            <a:r>
              <a:rPr lang="en-US" sz="1400" dirty="0">
                <a:effectLst/>
              </a:rPr>
              <a:t>op 15 geographies in the world by asset size (Total NPLs</a:t>
            </a:r>
            <a:r>
              <a:rPr lang="en-US" sz="1400" baseline="0" dirty="0">
                <a:effectLst/>
              </a:rPr>
              <a:t> as of FY 2023 – </a:t>
            </a:r>
            <a:r>
              <a:rPr lang="en-US" sz="1400" dirty="0">
                <a:effectLst/>
              </a:rPr>
              <a:t>SAR in BN)</a:t>
            </a:r>
          </a:p>
        </c:rich>
      </c:tx>
      <c:layout>
        <c:manualLayout>
          <c:xMode val="edge"/>
          <c:yMode val="edge"/>
          <c:x val="0.1908157275779038"/>
          <c:y val="2.8177722536643371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SA"/>
        </a:p>
      </c:txPr>
    </c:title>
    <c:autoTitleDeleted val="0"/>
    <c:plotArea>
      <c:layout>
        <c:manualLayout>
          <c:layoutTarget val="inner"/>
          <c:xMode val="edge"/>
          <c:yMode val="edge"/>
          <c:x val="1.0834502805200621E-2"/>
          <c:y val="4.016578665641965E-2"/>
          <c:w val="0.97375335234226901"/>
          <c:h val="0.7438983057101306"/>
        </c:manualLayout>
      </c:layout>
      <c:barChart>
        <c:barDir val="col"/>
        <c:grouping val="clustered"/>
        <c:varyColors val="0"/>
        <c:ser>
          <c:idx val="0"/>
          <c:order val="0"/>
          <c:tx>
            <c:strRef>
              <c:f>Sheet1!$B$1</c:f>
              <c:strCache>
                <c:ptCount val="1"/>
                <c:pt idx="0">
                  <c:v>Total NPLs</c:v>
                </c:pt>
              </c:strCache>
            </c:strRef>
          </c:tx>
          <c:spPr>
            <a:solidFill>
              <a:srgbClr val="00A8C8"/>
            </a:solidFill>
            <a:ln>
              <a:noFill/>
            </a:ln>
            <a:effectLst/>
          </c:spPr>
          <c:invertIfNegative val="0"/>
          <c:dPt>
            <c:idx val="2"/>
            <c:invertIfNegative val="0"/>
            <c:bubble3D val="0"/>
            <c:spPr>
              <a:solidFill>
                <a:srgbClr val="00A8C8"/>
              </a:solidFill>
              <a:ln>
                <a:noFill/>
              </a:ln>
              <a:effectLst/>
            </c:spPr>
            <c:extLst>
              <c:ext xmlns:c16="http://schemas.microsoft.com/office/drawing/2014/chart" uri="{C3380CC4-5D6E-409C-BE32-E72D297353CC}">
                <c16:uniqueId val="{00000010-D34D-8F41-9D55-02B3D57EC777}"/>
              </c:ext>
            </c:extLst>
          </c:dPt>
          <c:dPt>
            <c:idx val="3"/>
            <c:invertIfNegative val="0"/>
            <c:bubble3D val="0"/>
            <c:spPr>
              <a:solidFill>
                <a:srgbClr val="00A8C8"/>
              </a:solidFill>
              <a:ln>
                <a:noFill/>
              </a:ln>
              <a:effectLst/>
            </c:spPr>
            <c:extLst>
              <c:ext xmlns:c16="http://schemas.microsoft.com/office/drawing/2014/chart" uri="{C3380CC4-5D6E-409C-BE32-E72D297353CC}">
                <c16:uniqueId val="{0000000E-C70B-415F-805D-07AF5E96C46D}"/>
              </c:ext>
            </c:extLst>
          </c:dPt>
          <c:dPt>
            <c:idx val="4"/>
            <c:invertIfNegative val="0"/>
            <c:bubble3D val="0"/>
            <c:spPr>
              <a:solidFill>
                <a:srgbClr val="002C77"/>
              </a:solidFill>
              <a:ln>
                <a:noFill/>
              </a:ln>
              <a:effectLst/>
            </c:spPr>
            <c:extLst>
              <c:ext xmlns:c16="http://schemas.microsoft.com/office/drawing/2014/chart" uri="{C3380CC4-5D6E-409C-BE32-E72D297353CC}">
                <c16:uniqueId val="{0000000C-1F78-E041-910B-78CA6437C974}"/>
              </c:ext>
            </c:extLst>
          </c:dPt>
          <c:dPt>
            <c:idx val="5"/>
            <c:invertIfNegative val="0"/>
            <c:bubble3D val="0"/>
            <c:spPr>
              <a:solidFill>
                <a:srgbClr val="00A8C8"/>
              </a:solidFill>
              <a:ln>
                <a:noFill/>
              </a:ln>
              <a:effectLst/>
            </c:spPr>
            <c:extLst>
              <c:ext xmlns:c16="http://schemas.microsoft.com/office/drawing/2014/chart" uri="{C3380CC4-5D6E-409C-BE32-E72D297353CC}">
                <c16:uniqueId val="{00000008-87C4-9F4F-86F3-25DC855E19FF}"/>
              </c:ext>
            </c:extLst>
          </c:dPt>
          <c:dPt>
            <c:idx val="6"/>
            <c:invertIfNegative val="0"/>
            <c:bubble3D val="0"/>
            <c:extLst>
              <c:ext xmlns:c16="http://schemas.microsoft.com/office/drawing/2014/chart" uri="{C3380CC4-5D6E-409C-BE32-E72D297353CC}">
                <c16:uniqueId val="{00000007-0AC0-4C3F-BFCF-FD2F44BC0AA3}"/>
              </c:ext>
            </c:extLst>
          </c:dPt>
          <c:dPt>
            <c:idx val="7"/>
            <c:invertIfNegative val="0"/>
            <c:bubble3D val="0"/>
            <c:spPr>
              <a:solidFill>
                <a:srgbClr val="00A8C8"/>
              </a:solidFill>
              <a:ln>
                <a:noFill/>
              </a:ln>
              <a:effectLst/>
            </c:spPr>
            <c:extLst>
              <c:ext xmlns:c16="http://schemas.microsoft.com/office/drawing/2014/chart" uri="{C3380CC4-5D6E-409C-BE32-E72D297353CC}">
                <c16:uniqueId val="{00000006-CC59-4E01-9783-BB0426947B97}"/>
              </c:ext>
            </c:extLst>
          </c:dPt>
          <c:dPt>
            <c:idx val="8"/>
            <c:invertIfNegative val="0"/>
            <c:bubble3D val="0"/>
            <c:extLst>
              <c:ext xmlns:c16="http://schemas.microsoft.com/office/drawing/2014/chart" uri="{C3380CC4-5D6E-409C-BE32-E72D297353CC}">
                <c16:uniqueId val="{00000001-CC59-4E01-9783-BB0426947B97}"/>
              </c:ext>
            </c:extLst>
          </c:dPt>
          <c:dPt>
            <c:idx val="12"/>
            <c:invertIfNegative val="0"/>
            <c:bubble3D val="0"/>
            <c:spPr>
              <a:solidFill>
                <a:srgbClr val="00A8C8"/>
              </a:solidFill>
              <a:ln>
                <a:noFill/>
              </a:ln>
              <a:effectLst/>
            </c:spPr>
            <c:extLst>
              <c:ext xmlns:c16="http://schemas.microsoft.com/office/drawing/2014/chart" uri="{C3380CC4-5D6E-409C-BE32-E72D297353CC}">
                <c16:uniqueId val="{00000009-87C4-9F4F-86F3-25DC855E19FF}"/>
              </c:ext>
            </c:extLst>
          </c:dPt>
          <c:dPt>
            <c:idx val="13"/>
            <c:invertIfNegative val="0"/>
            <c:bubble3D val="0"/>
            <c:spPr>
              <a:solidFill>
                <a:srgbClr val="00A8C8"/>
              </a:solidFill>
              <a:ln>
                <a:noFill/>
              </a:ln>
              <a:effectLst/>
            </c:spPr>
            <c:extLst>
              <c:ext xmlns:c16="http://schemas.microsoft.com/office/drawing/2014/chart" uri="{C3380CC4-5D6E-409C-BE32-E72D297353CC}">
                <c16:uniqueId val="{00000009-910C-ED4B-902E-634B74DF4DEA}"/>
              </c:ext>
            </c:extLst>
          </c:dPt>
          <c:dPt>
            <c:idx val="15"/>
            <c:invertIfNegative val="0"/>
            <c:bubble3D val="0"/>
            <c:spPr>
              <a:solidFill>
                <a:srgbClr val="002C77"/>
              </a:solidFill>
              <a:ln>
                <a:noFill/>
              </a:ln>
              <a:effectLst/>
            </c:spPr>
            <c:extLst>
              <c:ext xmlns:c16="http://schemas.microsoft.com/office/drawing/2014/chart" uri="{C3380CC4-5D6E-409C-BE32-E72D297353CC}">
                <c16:uniqueId val="{00000003-CC59-4E01-9783-BB0426947B97}"/>
              </c:ext>
            </c:extLst>
          </c:dPt>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SA"/>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Sheet1!$A$2:$A$17</c:f>
              <c:strCache>
                <c:ptCount val="16"/>
                <c:pt idx="0">
                  <c:v>Spain</c:v>
                </c:pt>
                <c:pt idx="1">
                  <c:v>Japan</c:v>
                </c:pt>
                <c:pt idx="2">
                  <c:v>India</c:v>
                </c:pt>
                <c:pt idx="3">
                  <c:v>France</c:v>
                </c:pt>
                <c:pt idx="4">
                  <c:v>GCC</c:v>
                </c:pt>
                <c:pt idx="5">
                  <c:v>United Kingdom</c:v>
                </c:pt>
                <c:pt idx="6">
                  <c:v>Brazil</c:v>
                </c:pt>
                <c:pt idx="7">
                  <c:v>USA</c:v>
                </c:pt>
                <c:pt idx="8">
                  <c:v>Italy</c:v>
                </c:pt>
                <c:pt idx="9">
                  <c:v>Netherlands</c:v>
                </c:pt>
                <c:pt idx="10">
                  <c:v>Canada</c:v>
                </c:pt>
                <c:pt idx="11">
                  <c:v>Australia</c:v>
                </c:pt>
                <c:pt idx="12">
                  <c:v>South Korea</c:v>
                </c:pt>
                <c:pt idx="13">
                  <c:v>Singapore</c:v>
                </c:pt>
                <c:pt idx="14">
                  <c:v>Taiwan</c:v>
                </c:pt>
                <c:pt idx="15">
                  <c:v>Saudi Arabia</c:v>
                </c:pt>
              </c:strCache>
            </c:strRef>
          </c:cat>
          <c:val>
            <c:numRef>
              <c:f>Sheet1!$B$2:$B$17</c:f>
              <c:numCache>
                <c:formatCode>#,##0</c:formatCode>
                <c:ptCount val="16"/>
                <c:pt idx="0">
                  <c:v>285.90759813418799</c:v>
                </c:pt>
                <c:pt idx="1">
                  <c:v>269.01629236463214</c:v>
                </c:pt>
                <c:pt idx="2">
                  <c:v>255.95211882626077</c:v>
                </c:pt>
                <c:pt idx="3">
                  <c:v>232.25887753575751</c:v>
                </c:pt>
                <c:pt idx="4">
                  <c:v>216.52051459194757</c:v>
                </c:pt>
                <c:pt idx="5">
                  <c:v>204.99808205963998</c:v>
                </c:pt>
                <c:pt idx="6">
                  <c:v>187.09185300013752</c:v>
                </c:pt>
                <c:pt idx="7">
                  <c:v>181.733586409369</c:v>
                </c:pt>
                <c:pt idx="8">
                  <c:v>128.14733868024919</c:v>
                </c:pt>
                <c:pt idx="9">
                  <c:v>67.808917873328198</c:v>
                </c:pt>
                <c:pt idx="10">
                  <c:v>58.320316503369668</c:v>
                </c:pt>
                <c:pt idx="11">
                  <c:v>46.430022171978834</c:v>
                </c:pt>
                <c:pt idx="12">
                  <c:v>43.209950312625281</c:v>
                </c:pt>
                <c:pt idx="13">
                  <c:v>35.147450338651737</c:v>
                </c:pt>
                <c:pt idx="14">
                  <c:v>4.2681922869638997</c:v>
                </c:pt>
                <c:pt idx="15">
                  <c:v>30.290336</c:v>
                </c:pt>
              </c:numCache>
            </c:numRef>
          </c:val>
          <c:extLst>
            <c:ext xmlns:c16="http://schemas.microsoft.com/office/drawing/2014/chart" uri="{C3380CC4-5D6E-409C-BE32-E72D297353CC}">
              <c16:uniqueId val="{00000004-CC59-4E01-9783-BB0426947B97}"/>
            </c:ext>
          </c:extLst>
        </c:ser>
        <c:dLbls>
          <c:showLegendKey val="0"/>
          <c:showVal val="0"/>
          <c:showCatName val="0"/>
          <c:showSerName val="0"/>
          <c:showPercent val="0"/>
          <c:showBubbleSize val="0"/>
        </c:dLbls>
        <c:gapWidth val="100"/>
        <c:overlap val="-27"/>
        <c:axId val="-2020750720"/>
        <c:axId val="-2020747872"/>
      </c:barChart>
      <c:catAx>
        <c:axId val="-2020750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crossAx val="-2020747872"/>
        <c:crosses val="autoZero"/>
        <c:auto val="1"/>
        <c:lblAlgn val="ctr"/>
        <c:lblOffset val="100"/>
        <c:noMultiLvlLbl val="0"/>
      </c:catAx>
      <c:valAx>
        <c:axId val="-2020747872"/>
        <c:scaling>
          <c:orientation val="minMax"/>
        </c:scaling>
        <c:delete val="1"/>
        <c:axPos val="l"/>
        <c:numFmt formatCode="#,##0" sourceLinked="1"/>
        <c:majorTickMark val="none"/>
        <c:minorTickMark val="none"/>
        <c:tickLblPos val="nextTo"/>
        <c:crossAx val="-202075072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SA"/>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a:defRPr sz="1400" b="0" i="0" u="none" strike="noStrike" kern="1200" spc="0" baseline="0">
                <a:solidFill>
                  <a:schemeClr val="tx1">
                    <a:lumMod val="65000"/>
                    <a:lumOff val="35000"/>
                  </a:schemeClr>
                </a:solidFill>
                <a:latin typeface="+mn-lt"/>
                <a:ea typeface="+mn-ea"/>
                <a:cs typeface="+mn-cs"/>
              </a:defRPr>
            </a:pPr>
            <a:r>
              <a:rPr lang="en-US" sz="1400" dirty="0">
                <a:effectLst/>
              </a:rPr>
              <a:t>NPL/total asset</a:t>
            </a:r>
            <a:r>
              <a:rPr lang="en-US" sz="1400" baseline="0" dirty="0">
                <a:effectLst/>
              </a:rPr>
              <a:t> ratio</a:t>
            </a:r>
            <a:r>
              <a:rPr lang="en-US" sz="1400" dirty="0">
                <a:effectLst/>
              </a:rPr>
              <a:t> of top 15 geographies in</a:t>
            </a:r>
            <a:r>
              <a:rPr lang="en-US" sz="1400" baseline="0" dirty="0">
                <a:effectLst/>
              </a:rPr>
              <a:t> the world by asset size (FY 2023)</a:t>
            </a:r>
            <a:endParaRPr lang="en-US" sz="1400" dirty="0">
              <a:effectLst/>
            </a:endParaRPr>
          </a:p>
        </c:rich>
      </c:tx>
      <c:layout>
        <c:manualLayout>
          <c:xMode val="edge"/>
          <c:yMode val="edge"/>
          <c:x val="0.24725456571649326"/>
          <c:y val="5.6027213125520482E-2"/>
        </c:manualLayout>
      </c:layout>
      <c:overlay val="0"/>
      <c:spPr>
        <a:noFill/>
        <a:ln>
          <a:noFill/>
        </a:ln>
        <a:effectLst/>
      </c:spPr>
      <c:txPr>
        <a:bodyPr rot="0" spcFirstLastPara="1" vertOverflow="ellipsis" vert="horz" wrap="square" anchor="ctr" anchorCtr="1"/>
        <a:lstStyle/>
        <a:p>
          <a:pPr algn="ctr">
            <a:defRPr sz="1400" b="0" i="0" u="none" strike="noStrike" kern="1200" spc="0" baseline="0">
              <a:solidFill>
                <a:schemeClr val="tx1">
                  <a:lumMod val="65000"/>
                  <a:lumOff val="35000"/>
                </a:schemeClr>
              </a:solidFill>
              <a:latin typeface="+mn-lt"/>
              <a:ea typeface="+mn-ea"/>
              <a:cs typeface="+mn-cs"/>
            </a:defRPr>
          </a:pPr>
          <a:endParaRPr lang="en-SA"/>
        </a:p>
      </c:txPr>
    </c:title>
    <c:autoTitleDeleted val="0"/>
    <c:plotArea>
      <c:layout>
        <c:manualLayout>
          <c:layoutTarget val="inner"/>
          <c:xMode val="edge"/>
          <c:yMode val="edge"/>
          <c:x val="1.31233238288655E-2"/>
          <c:y val="0"/>
          <c:w val="0.97375335234226901"/>
          <c:h val="0.77947204856933527"/>
        </c:manualLayout>
      </c:layout>
      <c:barChart>
        <c:barDir val="col"/>
        <c:grouping val="clustered"/>
        <c:varyColors val="0"/>
        <c:ser>
          <c:idx val="0"/>
          <c:order val="0"/>
          <c:tx>
            <c:strRef>
              <c:f>Sheet1!$B$1</c:f>
              <c:strCache>
                <c:ptCount val="1"/>
                <c:pt idx="0">
                  <c:v>npl to assets</c:v>
                </c:pt>
              </c:strCache>
            </c:strRef>
          </c:tx>
          <c:spPr>
            <a:solidFill>
              <a:srgbClr val="00A8C8"/>
            </a:solidFill>
            <a:ln>
              <a:noFill/>
            </a:ln>
            <a:effectLst/>
          </c:spPr>
          <c:invertIfNegative val="0"/>
          <c:dPt>
            <c:idx val="1"/>
            <c:invertIfNegative val="0"/>
            <c:bubble3D val="0"/>
            <c:spPr>
              <a:solidFill>
                <a:srgbClr val="00A8C8"/>
              </a:solidFill>
              <a:ln>
                <a:noFill/>
              </a:ln>
              <a:effectLst/>
            </c:spPr>
            <c:extLst>
              <c:ext xmlns:c16="http://schemas.microsoft.com/office/drawing/2014/chart" uri="{C3380CC4-5D6E-409C-BE32-E72D297353CC}">
                <c16:uniqueId val="{00000008-3BA0-AB43-B88C-C24EAEE91E54}"/>
              </c:ext>
            </c:extLst>
          </c:dPt>
          <c:dPt>
            <c:idx val="2"/>
            <c:invertIfNegative val="0"/>
            <c:bubble3D val="0"/>
            <c:extLst>
              <c:ext xmlns:c16="http://schemas.microsoft.com/office/drawing/2014/chart" uri="{C3380CC4-5D6E-409C-BE32-E72D297353CC}">
                <c16:uniqueId val="{00000007-DF0A-46B5-AA68-B2847770310C}"/>
              </c:ext>
            </c:extLst>
          </c:dPt>
          <c:dPt>
            <c:idx val="3"/>
            <c:invertIfNegative val="0"/>
            <c:bubble3D val="0"/>
            <c:spPr>
              <a:solidFill>
                <a:srgbClr val="002C77"/>
              </a:solidFill>
              <a:ln>
                <a:noFill/>
              </a:ln>
              <a:effectLst/>
            </c:spPr>
            <c:extLst>
              <c:ext xmlns:c16="http://schemas.microsoft.com/office/drawing/2014/chart" uri="{C3380CC4-5D6E-409C-BE32-E72D297353CC}">
                <c16:uniqueId val="{00000006-F885-3444-B760-6886C212C40C}"/>
              </c:ext>
            </c:extLst>
          </c:dPt>
          <c:dPt>
            <c:idx val="6"/>
            <c:invertIfNegative val="0"/>
            <c:bubble3D val="0"/>
            <c:spPr>
              <a:solidFill>
                <a:srgbClr val="00A8C8"/>
              </a:solidFill>
              <a:ln>
                <a:noFill/>
              </a:ln>
              <a:effectLst/>
            </c:spPr>
            <c:extLst>
              <c:ext xmlns:c16="http://schemas.microsoft.com/office/drawing/2014/chart" uri="{C3380CC4-5D6E-409C-BE32-E72D297353CC}">
                <c16:uniqueId val="{00000007-F885-3444-B760-6886C212C40C}"/>
              </c:ext>
            </c:extLst>
          </c:dPt>
          <c:dPt>
            <c:idx val="8"/>
            <c:invertIfNegative val="0"/>
            <c:bubble3D val="0"/>
            <c:extLst>
              <c:ext xmlns:c16="http://schemas.microsoft.com/office/drawing/2014/chart" uri="{C3380CC4-5D6E-409C-BE32-E72D297353CC}">
                <c16:uniqueId val="{00000001-A4D4-408F-97AC-E58925B56BA1}"/>
              </c:ext>
            </c:extLst>
          </c:dPt>
          <c:dPt>
            <c:idx val="15"/>
            <c:invertIfNegative val="0"/>
            <c:bubble3D val="0"/>
            <c:spPr>
              <a:solidFill>
                <a:srgbClr val="002C77"/>
              </a:solidFill>
              <a:ln>
                <a:noFill/>
              </a:ln>
              <a:effectLst/>
            </c:spPr>
            <c:extLst>
              <c:ext xmlns:c16="http://schemas.microsoft.com/office/drawing/2014/chart" uri="{C3380CC4-5D6E-409C-BE32-E72D297353CC}">
                <c16:uniqueId val="{00000005-A4D4-408F-97AC-E58925B56BA1}"/>
              </c:ext>
            </c:extLst>
          </c:dPt>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SA"/>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Sheet1!$A$2:$A$17</c:f>
              <c:strCache>
                <c:ptCount val="16"/>
                <c:pt idx="0">
                  <c:v>Brazil</c:v>
                </c:pt>
                <c:pt idx="1">
                  <c:v>India</c:v>
                </c:pt>
                <c:pt idx="2">
                  <c:v>Spain</c:v>
                </c:pt>
                <c:pt idx="3">
                  <c:v>GCC</c:v>
                </c:pt>
                <c:pt idx="4">
                  <c:v>Italy</c:v>
                </c:pt>
                <c:pt idx="5">
                  <c:v>Netherlands</c:v>
                </c:pt>
                <c:pt idx="6">
                  <c:v>France</c:v>
                </c:pt>
                <c:pt idx="7">
                  <c:v>United Kingdom</c:v>
                </c:pt>
                <c:pt idx="8">
                  <c:v>Singapore</c:v>
                </c:pt>
                <c:pt idx="9">
                  <c:v>Japan</c:v>
                </c:pt>
                <c:pt idx="10">
                  <c:v>South Korea</c:v>
                </c:pt>
                <c:pt idx="11">
                  <c:v>Australia</c:v>
                </c:pt>
                <c:pt idx="12">
                  <c:v>USA</c:v>
                </c:pt>
                <c:pt idx="13">
                  <c:v>Canada</c:v>
                </c:pt>
                <c:pt idx="14">
                  <c:v>Taiwan</c:v>
                </c:pt>
                <c:pt idx="15">
                  <c:v>Saudi Arabia</c:v>
                </c:pt>
              </c:strCache>
            </c:strRef>
          </c:cat>
          <c:val>
            <c:numRef>
              <c:f>Sheet1!$B$2:$B$17</c:f>
              <c:numCache>
                <c:formatCode>0.0%</c:formatCode>
                <c:ptCount val="16"/>
                <c:pt idx="0">
                  <c:v>2.8882584737780839E-2</c:v>
                </c:pt>
                <c:pt idx="1">
                  <c:v>2.3437011218986187E-2</c:v>
                </c:pt>
                <c:pt idx="2">
                  <c:v>1.9028277184203884E-2</c:v>
                </c:pt>
                <c:pt idx="3">
                  <c:v>1.7912889258762141E-2</c:v>
                </c:pt>
                <c:pt idx="4">
                  <c:v>1.2426123341546282E-2</c:v>
                </c:pt>
                <c:pt idx="5">
                  <c:v>1.2087252824545709E-2</c:v>
                </c:pt>
                <c:pt idx="6">
                  <c:v>8.3906773437733007E-3</c:v>
                </c:pt>
                <c:pt idx="7">
                  <c:v>6.9042987881783495E-3</c:v>
                </c:pt>
                <c:pt idx="8">
                  <c:v>6.7084362435576549E-3</c:v>
                </c:pt>
                <c:pt idx="9">
                  <c:v>5.3532599644048502E-3</c:v>
                </c:pt>
                <c:pt idx="10">
                  <c:v>4.6000471478178928E-3</c:v>
                </c:pt>
                <c:pt idx="11">
                  <c:v>4.0620664716302024E-3</c:v>
                </c:pt>
                <c:pt idx="12">
                  <c:v>2.6312895686187742E-3</c:v>
                </c:pt>
                <c:pt idx="13">
                  <c:v>2.6115013155971647E-3</c:v>
                </c:pt>
                <c:pt idx="14">
                  <c:v>7.498193621696945E-4</c:v>
                </c:pt>
                <c:pt idx="15">
                  <c:v>8.1819639720972469E-3</c:v>
                </c:pt>
              </c:numCache>
            </c:numRef>
          </c:val>
          <c:extLst>
            <c:ext xmlns:c16="http://schemas.microsoft.com/office/drawing/2014/chart" uri="{C3380CC4-5D6E-409C-BE32-E72D297353CC}">
              <c16:uniqueId val="{00000006-A4D4-408F-97AC-E58925B56BA1}"/>
            </c:ext>
          </c:extLst>
        </c:ser>
        <c:dLbls>
          <c:showLegendKey val="0"/>
          <c:showVal val="0"/>
          <c:showCatName val="0"/>
          <c:showSerName val="0"/>
          <c:showPercent val="0"/>
          <c:showBubbleSize val="0"/>
        </c:dLbls>
        <c:gapWidth val="100"/>
        <c:overlap val="-27"/>
        <c:axId val="-2090592144"/>
        <c:axId val="-2089829680"/>
      </c:barChart>
      <c:catAx>
        <c:axId val="-2090592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crossAx val="-2089829680"/>
        <c:crosses val="autoZero"/>
        <c:auto val="1"/>
        <c:lblAlgn val="ctr"/>
        <c:lblOffset val="100"/>
        <c:noMultiLvlLbl val="0"/>
      </c:catAx>
      <c:valAx>
        <c:axId val="-2089829680"/>
        <c:scaling>
          <c:orientation val="minMax"/>
        </c:scaling>
        <c:delete val="1"/>
        <c:axPos val="l"/>
        <c:numFmt formatCode="0.0%" sourceLinked="1"/>
        <c:majorTickMark val="none"/>
        <c:minorTickMark val="none"/>
        <c:tickLblPos val="nextTo"/>
        <c:crossAx val="-2090592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SA"/>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dirty="0">
                <a:effectLst/>
              </a:rPr>
              <a:t>GCC countries by total NPLs </a:t>
            </a:r>
            <a:r>
              <a:rPr lang="mr-IN" sz="1400" dirty="0">
                <a:effectLst/>
              </a:rPr>
              <a:t>–</a:t>
            </a:r>
            <a:r>
              <a:rPr lang="en-US" sz="1400" dirty="0">
                <a:effectLst/>
              </a:rPr>
              <a:t> </a:t>
            </a:r>
            <a:r>
              <a:rPr lang="en-US" sz="1400" b="0" i="0" u="none" strike="noStrike" kern="1200" spc="0" baseline="0" dirty="0">
                <a:solidFill>
                  <a:srgbClr val="000000">
                    <a:lumMod val="65000"/>
                    <a:lumOff val="35000"/>
                  </a:srgbClr>
                </a:solidFill>
                <a:effectLst/>
              </a:rPr>
              <a:t>FY 2023</a:t>
            </a:r>
            <a:r>
              <a:rPr lang="en-US" sz="1400" dirty="0">
                <a:effectLst/>
              </a:rPr>
              <a:t> (SAR in BN)</a:t>
            </a:r>
          </a:p>
        </c:rich>
      </c:tx>
      <c:layout>
        <c:manualLayout>
          <c:xMode val="edge"/>
          <c:yMode val="edge"/>
          <c:x val="0.3402368496746126"/>
          <c:y val="2.4890616025018252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SA"/>
        </a:p>
      </c:txPr>
    </c:title>
    <c:autoTitleDeleted val="0"/>
    <c:plotArea>
      <c:layout>
        <c:manualLayout>
          <c:layoutTarget val="inner"/>
          <c:xMode val="edge"/>
          <c:yMode val="edge"/>
          <c:x val="1.31233238288655E-2"/>
          <c:y val="8.2459779808326444E-2"/>
          <c:w val="0.97375335234226901"/>
          <c:h val="0.63473798303641527"/>
        </c:manualLayout>
      </c:layout>
      <c:barChart>
        <c:barDir val="col"/>
        <c:grouping val="clustered"/>
        <c:varyColors val="0"/>
        <c:ser>
          <c:idx val="0"/>
          <c:order val="0"/>
          <c:tx>
            <c:strRef>
              <c:f>Sheet1!$B$1</c:f>
              <c:strCache>
                <c:ptCount val="1"/>
                <c:pt idx="0">
                  <c:v>Total NPLs </c:v>
                </c:pt>
              </c:strCache>
            </c:strRef>
          </c:tx>
          <c:spPr>
            <a:solidFill>
              <a:srgbClr val="00A8C8"/>
            </a:solidFill>
            <a:ln>
              <a:noFill/>
            </a:ln>
            <a:effectLst/>
          </c:spPr>
          <c:invertIfNegative val="0"/>
          <c:dPt>
            <c:idx val="2"/>
            <c:invertIfNegative val="0"/>
            <c:bubble3D val="0"/>
            <c:spPr>
              <a:solidFill>
                <a:srgbClr val="002C77"/>
              </a:solidFill>
              <a:ln>
                <a:noFill/>
              </a:ln>
              <a:effectLst/>
            </c:spPr>
            <c:extLst>
              <c:ext xmlns:c16="http://schemas.microsoft.com/office/drawing/2014/chart" uri="{C3380CC4-5D6E-409C-BE32-E72D297353CC}">
                <c16:uniqueId val="{00000001-4BB7-4EB6-AC1E-7BEEAF8925CA}"/>
              </c:ext>
            </c:extLst>
          </c:dPt>
          <c:dPt>
            <c:idx val="11"/>
            <c:invertIfNegative val="0"/>
            <c:bubble3D val="0"/>
            <c:spPr>
              <a:solidFill>
                <a:srgbClr val="002C77"/>
              </a:solidFill>
              <a:ln>
                <a:noFill/>
              </a:ln>
              <a:effectLst/>
            </c:spPr>
            <c:extLst>
              <c:ext xmlns:c16="http://schemas.microsoft.com/office/drawing/2014/chart" uri="{C3380CC4-5D6E-409C-BE32-E72D297353CC}">
                <c16:uniqueId val="{00000002-B539-4C01-95DE-0C25A10BD446}"/>
              </c:ext>
            </c:extLst>
          </c:dPt>
          <c:dPt>
            <c:idx val="15"/>
            <c:invertIfNegative val="0"/>
            <c:bubble3D val="0"/>
            <c:spPr>
              <a:solidFill>
                <a:srgbClr val="002C77"/>
              </a:solidFill>
              <a:ln>
                <a:noFill/>
              </a:ln>
              <a:effectLst/>
            </c:spPr>
            <c:extLst>
              <c:ext xmlns:c16="http://schemas.microsoft.com/office/drawing/2014/chart" uri="{C3380CC4-5D6E-409C-BE32-E72D297353CC}">
                <c16:uniqueId val="{00000003-B539-4C01-95DE-0C25A10BD446}"/>
              </c:ext>
            </c:extLst>
          </c:dPt>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SA"/>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United Arab Emirates</c:v>
                </c:pt>
                <c:pt idx="1">
                  <c:v>Qatar</c:v>
                </c:pt>
                <c:pt idx="2">
                  <c:v>Saudi Arabia</c:v>
                </c:pt>
                <c:pt idx="3">
                  <c:v>Kuwait</c:v>
                </c:pt>
                <c:pt idx="4">
                  <c:v>Oman</c:v>
                </c:pt>
                <c:pt idx="5">
                  <c:v>Bahrain</c:v>
                </c:pt>
              </c:strCache>
            </c:strRef>
          </c:cat>
          <c:val>
            <c:numRef>
              <c:f>Sheet1!$B$2:$B$7</c:f>
              <c:numCache>
                <c:formatCode>#,##0</c:formatCode>
                <c:ptCount val="6"/>
                <c:pt idx="0">
                  <c:v>101.2533783214091</c:v>
                </c:pt>
                <c:pt idx="1">
                  <c:v>52.229256936299926</c:v>
                </c:pt>
                <c:pt idx="2">
                  <c:v>30.290336</c:v>
                </c:pt>
                <c:pt idx="3">
                  <c:v>12.17826006377717</c:v>
                </c:pt>
                <c:pt idx="4">
                  <c:v>10.940231424935064</c:v>
                </c:pt>
                <c:pt idx="5">
                  <c:v>9.6290518455263108</c:v>
                </c:pt>
              </c:numCache>
            </c:numRef>
          </c:val>
          <c:extLst>
            <c:ext xmlns:c16="http://schemas.microsoft.com/office/drawing/2014/chart" uri="{C3380CC4-5D6E-409C-BE32-E72D297353CC}">
              <c16:uniqueId val="{00000000-422C-438F-9A14-F0CB49B45DDB}"/>
            </c:ext>
          </c:extLst>
        </c:ser>
        <c:dLbls>
          <c:showLegendKey val="0"/>
          <c:showVal val="0"/>
          <c:showCatName val="0"/>
          <c:showSerName val="0"/>
          <c:showPercent val="0"/>
          <c:showBubbleSize val="0"/>
        </c:dLbls>
        <c:gapWidth val="100"/>
        <c:overlap val="-27"/>
        <c:axId val="-2045174896"/>
        <c:axId val="-2045366752"/>
      </c:barChart>
      <c:catAx>
        <c:axId val="-2045174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SA"/>
          </a:p>
        </c:txPr>
        <c:crossAx val="-2045366752"/>
        <c:crosses val="autoZero"/>
        <c:auto val="1"/>
        <c:lblAlgn val="ctr"/>
        <c:lblOffset val="100"/>
        <c:noMultiLvlLbl val="0"/>
      </c:catAx>
      <c:valAx>
        <c:axId val="-2045366752"/>
        <c:scaling>
          <c:orientation val="minMax"/>
        </c:scaling>
        <c:delete val="1"/>
        <c:axPos val="l"/>
        <c:numFmt formatCode="#,##0" sourceLinked="1"/>
        <c:majorTickMark val="none"/>
        <c:minorTickMark val="none"/>
        <c:tickLblPos val="nextTo"/>
        <c:crossAx val="-20451748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SA"/>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dirty="0">
                <a:effectLst/>
              </a:rPr>
              <a:t>GCC countries by total assets </a:t>
            </a:r>
            <a:r>
              <a:rPr lang="mr-IN" sz="1400" dirty="0">
                <a:effectLst/>
              </a:rPr>
              <a:t>–</a:t>
            </a:r>
            <a:r>
              <a:rPr lang="en-US" sz="1400" dirty="0">
                <a:effectLst/>
              </a:rPr>
              <a:t> FY</a:t>
            </a:r>
            <a:r>
              <a:rPr lang="en-US" sz="1400" baseline="0" dirty="0">
                <a:effectLst/>
              </a:rPr>
              <a:t> 20</a:t>
            </a:r>
            <a:r>
              <a:rPr lang="en-US" sz="1400" dirty="0">
                <a:effectLst/>
              </a:rPr>
              <a:t>23 (SAR in BN)</a:t>
            </a:r>
          </a:p>
        </c:rich>
      </c:tx>
      <c:layout>
        <c:manualLayout>
          <c:xMode val="edge"/>
          <c:yMode val="edge"/>
          <c:x val="0.32960261663531643"/>
          <c:y val="0"/>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SA"/>
        </a:p>
      </c:txPr>
    </c:title>
    <c:autoTitleDeleted val="0"/>
    <c:plotArea>
      <c:layout>
        <c:manualLayout>
          <c:layoutTarget val="inner"/>
          <c:xMode val="edge"/>
          <c:yMode val="edge"/>
          <c:x val="1.312330183395846E-2"/>
          <c:y val="0.11500830487716865"/>
          <c:w val="0.97375335234226901"/>
          <c:h val="0.60218960080699202"/>
        </c:manualLayout>
      </c:layout>
      <c:barChart>
        <c:barDir val="col"/>
        <c:grouping val="clustered"/>
        <c:varyColors val="0"/>
        <c:ser>
          <c:idx val="0"/>
          <c:order val="0"/>
          <c:tx>
            <c:strRef>
              <c:f>Sheet1!$B$1</c:f>
              <c:strCache>
                <c:ptCount val="1"/>
                <c:pt idx="0">
                  <c:v>Column1</c:v>
                </c:pt>
              </c:strCache>
            </c:strRef>
          </c:tx>
          <c:spPr>
            <a:solidFill>
              <a:srgbClr val="00A8C8"/>
            </a:solidFill>
            <a:ln>
              <a:noFill/>
            </a:ln>
            <a:effectLst/>
          </c:spPr>
          <c:invertIfNegative val="0"/>
          <c:dPt>
            <c:idx val="0"/>
            <c:invertIfNegative val="0"/>
            <c:bubble3D val="0"/>
            <c:extLst>
              <c:ext xmlns:c16="http://schemas.microsoft.com/office/drawing/2014/chart" uri="{C3380CC4-5D6E-409C-BE32-E72D297353CC}">
                <c16:uniqueId val="{00000007-1834-4948-B661-F3928DBEAB7C}"/>
              </c:ext>
            </c:extLst>
          </c:dPt>
          <c:dPt>
            <c:idx val="1"/>
            <c:invertIfNegative val="0"/>
            <c:bubble3D val="0"/>
            <c:spPr>
              <a:solidFill>
                <a:srgbClr val="002C77"/>
              </a:solidFill>
              <a:ln>
                <a:noFill/>
              </a:ln>
              <a:effectLst/>
            </c:spPr>
            <c:extLst>
              <c:ext xmlns:c16="http://schemas.microsoft.com/office/drawing/2014/chart" uri="{C3380CC4-5D6E-409C-BE32-E72D297353CC}">
                <c16:uniqueId val="{00000000-7210-4BBB-B5D5-A7572CF02E95}"/>
              </c:ext>
            </c:extLst>
          </c:dPt>
          <c:dPt>
            <c:idx val="11"/>
            <c:invertIfNegative val="0"/>
            <c:bubble3D val="0"/>
            <c:extLst>
              <c:ext xmlns:c16="http://schemas.microsoft.com/office/drawing/2014/chart" uri="{C3380CC4-5D6E-409C-BE32-E72D297353CC}">
                <c16:uniqueId val="{00000002-B539-4C01-95DE-0C25A10BD446}"/>
              </c:ext>
            </c:extLst>
          </c:dPt>
          <c:dPt>
            <c:idx val="15"/>
            <c:invertIfNegative val="0"/>
            <c:bubble3D val="0"/>
            <c:extLst>
              <c:ext xmlns:c16="http://schemas.microsoft.com/office/drawing/2014/chart" uri="{C3380CC4-5D6E-409C-BE32-E72D297353CC}">
                <c16:uniqueId val="{00000003-B539-4C01-95DE-0C25A10BD446}"/>
              </c:ext>
            </c:extLst>
          </c:dPt>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SA"/>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United Arab Emirates</c:v>
                </c:pt>
                <c:pt idx="1">
                  <c:v>Saudi Arabia</c:v>
                </c:pt>
                <c:pt idx="2">
                  <c:v>Qatar</c:v>
                </c:pt>
                <c:pt idx="3">
                  <c:v>Kuwait</c:v>
                </c:pt>
                <c:pt idx="4">
                  <c:v>Bahrain</c:v>
                </c:pt>
                <c:pt idx="5">
                  <c:v>Oman</c:v>
                </c:pt>
              </c:strCache>
            </c:strRef>
          </c:cat>
          <c:val>
            <c:numRef>
              <c:f>Sheet1!$B$2:$B$7</c:f>
              <c:numCache>
                <c:formatCode>#,##0</c:formatCode>
                <c:ptCount val="6"/>
                <c:pt idx="0">
                  <c:v>3962.8771694581778</c:v>
                </c:pt>
                <c:pt idx="1">
                  <c:v>3702.0862109999989</c:v>
                </c:pt>
                <c:pt idx="2">
                  <c:v>2155.6215446910596</c:v>
                </c:pt>
                <c:pt idx="3">
                  <c:v>1434.8271837309642</c:v>
                </c:pt>
                <c:pt idx="4">
                  <c:v>453.92447306094306</c:v>
                </c:pt>
                <c:pt idx="5">
                  <c:v>378.07776334857152</c:v>
                </c:pt>
              </c:numCache>
            </c:numRef>
          </c:val>
          <c:extLst>
            <c:ext xmlns:c16="http://schemas.microsoft.com/office/drawing/2014/chart" uri="{C3380CC4-5D6E-409C-BE32-E72D297353CC}">
              <c16:uniqueId val="{00000000-422C-438F-9A14-F0CB49B45DDB}"/>
            </c:ext>
          </c:extLst>
        </c:ser>
        <c:dLbls>
          <c:showLegendKey val="0"/>
          <c:showVal val="0"/>
          <c:showCatName val="0"/>
          <c:showSerName val="0"/>
          <c:showPercent val="0"/>
          <c:showBubbleSize val="0"/>
        </c:dLbls>
        <c:gapWidth val="100"/>
        <c:overlap val="-27"/>
        <c:axId val="-2036553872"/>
        <c:axId val="-2050381120"/>
      </c:barChart>
      <c:catAx>
        <c:axId val="-2036553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SA"/>
          </a:p>
        </c:txPr>
        <c:crossAx val="-2050381120"/>
        <c:crosses val="autoZero"/>
        <c:auto val="1"/>
        <c:lblAlgn val="ctr"/>
        <c:lblOffset val="100"/>
        <c:noMultiLvlLbl val="0"/>
      </c:catAx>
      <c:valAx>
        <c:axId val="-2050381120"/>
        <c:scaling>
          <c:orientation val="minMax"/>
        </c:scaling>
        <c:delete val="1"/>
        <c:axPos val="l"/>
        <c:numFmt formatCode="#,##0" sourceLinked="1"/>
        <c:majorTickMark val="none"/>
        <c:minorTickMark val="none"/>
        <c:tickLblPos val="nextTo"/>
        <c:crossAx val="-20365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SA"/>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dirty="0">
                <a:effectLst/>
              </a:rPr>
              <a:t>GCC countries by NPL/total assets ratio – FY 2023</a:t>
            </a:r>
          </a:p>
        </c:rich>
      </c:tx>
      <c:layout>
        <c:manualLayout>
          <c:xMode val="edge"/>
          <c:yMode val="edge"/>
          <c:x val="0.3402368496746126"/>
          <c:y val="2.4890616025018252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SA"/>
        </a:p>
      </c:txPr>
    </c:title>
    <c:autoTitleDeleted val="0"/>
    <c:plotArea>
      <c:layout>
        <c:manualLayout>
          <c:layoutTarget val="inner"/>
          <c:xMode val="edge"/>
          <c:yMode val="edge"/>
          <c:x val="1.31233238288655E-2"/>
          <c:y val="8.2459779808326444E-2"/>
          <c:w val="0.97375335234226901"/>
          <c:h val="0.63473798303641527"/>
        </c:manualLayout>
      </c:layout>
      <c:barChart>
        <c:barDir val="col"/>
        <c:grouping val="clustered"/>
        <c:varyColors val="0"/>
        <c:ser>
          <c:idx val="0"/>
          <c:order val="0"/>
          <c:tx>
            <c:strRef>
              <c:f>Sheet1!$B$1</c:f>
              <c:strCache>
                <c:ptCount val="1"/>
                <c:pt idx="0">
                  <c:v>NPL/ Total Assets</c:v>
                </c:pt>
              </c:strCache>
            </c:strRef>
          </c:tx>
          <c:spPr>
            <a:solidFill>
              <a:srgbClr val="00A8C8"/>
            </a:solidFill>
            <a:ln>
              <a:noFill/>
            </a:ln>
            <a:effectLst/>
          </c:spPr>
          <c:invertIfNegative val="0"/>
          <c:dPt>
            <c:idx val="2"/>
            <c:invertIfNegative val="0"/>
            <c:bubble3D val="0"/>
            <c:spPr>
              <a:solidFill>
                <a:srgbClr val="00A8C8"/>
              </a:solidFill>
              <a:ln>
                <a:noFill/>
              </a:ln>
              <a:effectLst/>
            </c:spPr>
            <c:extLst>
              <c:ext xmlns:c16="http://schemas.microsoft.com/office/drawing/2014/chart" uri="{C3380CC4-5D6E-409C-BE32-E72D297353CC}">
                <c16:uniqueId val="{00000001-7E5B-2E45-A930-D17B307B182A}"/>
              </c:ext>
            </c:extLst>
          </c:dPt>
          <c:dPt>
            <c:idx val="5"/>
            <c:invertIfNegative val="0"/>
            <c:bubble3D val="0"/>
            <c:spPr>
              <a:solidFill>
                <a:srgbClr val="002C77"/>
              </a:solidFill>
              <a:ln>
                <a:noFill/>
              </a:ln>
              <a:effectLst/>
            </c:spPr>
            <c:extLst>
              <c:ext xmlns:c16="http://schemas.microsoft.com/office/drawing/2014/chart" uri="{C3380CC4-5D6E-409C-BE32-E72D297353CC}">
                <c16:uniqueId val="{00000007-7E5B-2E45-A930-D17B307B182A}"/>
              </c:ext>
            </c:extLst>
          </c:dPt>
          <c:dPt>
            <c:idx val="11"/>
            <c:invertIfNegative val="0"/>
            <c:bubble3D val="0"/>
            <c:spPr>
              <a:solidFill>
                <a:srgbClr val="002C77"/>
              </a:solidFill>
              <a:ln>
                <a:noFill/>
              </a:ln>
              <a:effectLst/>
            </c:spPr>
            <c:extLst>
              <c:ext xmlns:c16="http://schemas.microsoft.com/office/drawing/2014/chart" uri="{C3380CC4-5D6E-409C-BE32-E72D297353CC}">
                <c16:uniqueId val="{00000003-7E5B-2E45-A930-D17B307B182A}"/>
              </c:ext>
            </c:extLst>
          </c:dPt>
          <c:dPt>
            <c:idx val="15"/>
            <c:invertIfNegative val="0"/>
            <c:bubble3D val="0"/>
            <c:spPr>
              <a:solidFill>
                <a:srgbClr val="002C77"/>
              </a:solidFill>
              <a:ln>
                <a:noFill/>
              </a:ln>
              <a:effectLst/>
            </c:spPr>
            <c:extLst>
              <c:ext xmlns:c16="http://schemas.microsoft.com/office/drawing/2014/chart" uri="{C3380CC4-5D6E-409C-BE32-E72D297353CC}">
                <c16:uniqueId val="{00000005-7E5B-2E45-A930-D17B307B182A}"/>
              </c:ext>
            </c:extLst>
          </c:dPt>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SA"/>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Oman</c:v>
                </c:pt>
                <c:pt idx="1">
                  <c:v>United Arab Emirates</c:v>
                </c:pt>
                <c:pt idx="2">
                  <c:v>Qatar</c:v>
                </c:pt>
                <c:pt idx="3">
                  <c:v>Bahrain</c:v>
                </c:pt>
                <c:pt idx="4">
                  <c:v>Kuwait</c:v>
                </c:pt>
                <c:pt idx="5">
                  <c:v>Saudi Arabia</c:v>
                </c:pt>
              </c:strCache>
            </c:strRef>
          </c:cat>
          <c:val>
            <c:numRef>
              <c:f>Sheet1!$B$2:$B$7</c:f>
              <c:numCache>
                <c:formatCode>0.0%</c:formatCode>
                <c:ptCount val="6"/>
                <c:pt idx="0">
                  <c:v>2.8936458277893054E-2</c:v>
                </c:pt>
                <c:pt idx="1">
                  <c:v>2.555047103194796E-2</c:v>
                </c:pt>
                <c:pt idx="2">
                  <c:v>2.4229325905993086E-2</c:v>
                </c:pt>
                <c:pt idx="3">
                  <c:v>2.1212894252197616E-2</c:v>
                </c:pt>
                <c:pt idx="4">
                  <c:v>8.4876145377383947E-3</c:v>
                </c:pt>
                <c:pt idx="5">
                  <c:v>8.1819639720972469E-3</c:v>
                </c:pt>
              </c:numCache>
            </c:numRef>
          </c:val>
          <c:extLst>
            <c:ext xmlns:c16="http://schemas.microsoft.com/office/drawing/2014/chart" uri="{C3380CC4-5D6E-409C-BE32-E72D297353CC}">
              <c16:uniqueId val="{00000006-7E5B-2E45-A930-D17B307B182A}"/>
            </c:ext>
          </c:extLst>
        </c:ser>
        <c:dLbls>
          <c:showLegendKey val="0"/>
          <c:showVal val="0"/>
          <c:showCatName val="0"/>
          <c:showSerName val="0"/>
          <c:showPercent val="0"/>
          <c:showBubbleSize val="0"/>
        </c:dLbls>
        <c:gapWidth val="100"/>
        <c:overlap val="-27"/>
        <c:axId val="-2045174896"/>
        <c:axId val="-2045366752"/>
      </c:barChart>
      <c:catAx>
        <c:axId val="-2045174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SA"/>
          </a:p>
        </c:txPr>
        <c:crossAx val="-2045366752"/>
        <c:crosses val="autoZero"/>
        <c:auto val="1"/>
        <c:lblAlgn val="ctr"/>
        <c:lblOffset val="100"/>
        <c:noMultiLvlLbl val="0"/>
      </c:catAx>
      <c:valAx>
        <c:axId val="-2045366752"/>
        <c:scaling>
          <c:orientation val="minMax"/>
        </c:scaling>
        <c:delete val="1"/>
        <c:axPos val="l"/>
        <c:numFmt formatCode="0.0%" sourceLinked="1"/>
        <c:majorTickMark val="none"/>
        <c:minorTickMark val="none"/>
        <c:tickLblPos val="nextTo"/>
        <c:crossAx val="-20451748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SA"/>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0" i="0" baseline="0" dirty="0">
                <a:effectLst/>
              </a:rPr>
              <a:t>Profitability of GCC countries vs. NPL – FY 2023</a:t>
            </a:r>
            <a:endParaRPr lang="en-US" sz="1400" dirty="0">
              <a:effectLst/>
            </a:endParaRPr>
          </a:p>
        </c:rich>
      </c:tx>
      <c:layout>
        <c:manualLayout>
          <c:xMode val="edge"/>
          <c:yMode val="edge"/>
          <c:x val="0.31850708578086323"/>
          <c:y val="0"/>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SA"/>
        </a:p>
      </c:txPr>
    </c:title>
    <c:autoTitleDeleted val="0"/>
    <c:plotArea>
      <c:layout>
        <c:manualLayout>
          <c:layoutTarget val="inner"/>
          <c:xMode val="edge"/>
          <c:yMode val="edge"/>
          <c:x val="1.31233238288655E-2"/>
          <c:y val="0.32142436622352222"/>
          <c:w val="0.97375335234226901"/>
          <c:h val="0.44064247617471436"/>
        </c:manualLayout>
      </c:layout>
      <c:barChart>
        <c:barDir val="col"/>
        <c:grouping val="clustered"/>
        <c:varyColors val="0"/>
        <c:ser>
          <c:idx val="0"/>
          <c:order val="0"/>
          <c:tx>
            <c:strRef>
              <c:f>Sheet1!$B$1</c:f>
              <c:strCache>
                <c:ptCount val="1"/>
                <c:pt idx="0">
                  <c:v>Return on Equity</c:v>
                </c:pt>
              </c:strCache>
            </c:strRef>
          </c:tx>
          <c:spPr>
            <a:solidFill>
              <a:srgbClr val="00A8C8"/>
            </a:solidFill>
            <a:ln>
              <a:noFill/>
            </a:ln>
            <a:effectLst/>
          </c:spPr>
          <c:invertIfNegative val="0"/>
          <c:dPt>
            <c:idx val="1"/>
            <c:invertIfNegative val="0"/>
            <c:bubble3D val="0"/>
            <c:extLst>
              <c:ext xmlns:c16="http://schemas.microsoft.com/office/drawing/2014/chart" uri="{C3380CC4-5D6E-409C-BE32-E72D297353CC}">
                <c16:uniqueId val="{00000001-5A97-46FB-B620-E79EAF73C9CF}"/>
              </c:ext>
            </c:extLst>
          </c:dPt>
          <c:dPt>
            <c:idx val="5"/>
            <c:invertIfNegative val="0"/>
            <c:bubble3D val="0"/>
            <c:extLst>
              <c:ext xmlns:c16="http://schemas.microsoft.com/office/drawing/2014/chart" uri="{C3380CC4-5D6E-409C-BE32-E72D297353CC}">
                <c16:uniqueId val="{00000003-5A97-46FB-B620-E79EAF73C9CF}"/>
              </c:ext>
            </c:extLst>
          </c:dPt>
          <c:dPt>
            <c:idx val="11"/>
            <c:invertIfNegative val="0"/>
            <c:bubble3D val="0"/>
            <c:extLst>
              <c:ext xmlns:c16="http://schemas.microsoft.com/office/drawing/2014/chart" uri="{C3380CC4-5D6E-409C-BE32-E72D297353CC}">
                <c16:uniqueId val="{00000005-5A97-46FB-B620-E79EAF73C9CF}"/>
              </c:ext>
            </c:extLst>
          </c:dPt>
          <c:dPt>
            <c:idx val="15"/>
            <c:invertIfNegative val="0"/>
            <c:bubble3D val="0"/>
            <c:extLst>
              <c:ext xmlns:c16="http://schemas.microsoft.com/office/drawing/2014/chart" uri="{C3380CC4-5D6E-409C-BE32-E72D297353CC}">
                <c16:uniqueId val="{00000007-5A97-46FB-B620-E79EAF73C9CF}"/>
              </c:ext>
            </c:extLst>
          </c:dPt>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en-SA"/>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United Arab Emirates</c:v>
                </c:pt>
                <c:pt idx="1">
                  <c:v>Saudi Arabia</c:v>
                </c:pt>
                <c:pt idx="2">
                  <c:v>Qatar</c:v>
                </c:pt>
                <c:pt idx="3">
                  <c:v>Kuwait</c:v>
                </c:pt>
                <c:pt idx="4">
                  <c:v>Bahrain</c:v>
                </c:pt>
                <c:pt idx="5">
                  <c:v>Oman</c:v>
                </c:pt>
              </c:strCache>
            </c:strRef>
          </c:cat>
          <c:val>
            <c:numRef>
              <c:f>Sheet1!$B$2:$B$7</c:f>
              <c:numCache>
                <c:formatCode>0.0%</c:formatCode>
                <c:ptCount val="6"/>
                <c:pt idx="0">
                  <c:v>0.15459247462150308</c:v>
                </c:pt>
                <c:pt idx="1">
                  <c:v>0.12400049251653812</c:v>
                </c:pt>
                <c:pt idx="2">
                  <c:v>0.12046657123604171</c:v>
                </c:pt>
                <c:pt idx="3">
                  <c:v>0.10320156485022892</c:v>
                </c:pt>
                <c:pt idx="4">
                  <c:v>9.9295127696480814E-2</c:v>
                </c:pt>
                <c:pt idx="5">
                  <c:v>7.7513934151844224E-2</c:v>
                </c:pt>
              </c:numCache>
            </c:numRef>
          </c:val>
          <c:extLst>
            <c:ext xmlns:c16="http://schemas.microsoft.com/office/drawing/2014/chart" uri="{C3380CC4-5D6E-409C-BE32-E72D297353CC}">
              <c16:uniqueId val="{00000008-5A97-46FB-B620-E79EAF73C9CF}"/>
            </c:ext>
          </c:extLst>
        </c:ser>
        <c:ser>
          <c:idx val="1"/>
          <c:order val="1"/>
          <c:tx>
            <c:strRef>
              <c:f>Sheet1!$C$1</c:f>
              <c:strCache>
                <c:ptCount val="1"/>
                <c:pt idx="0">
                  <c:v>Return on Assets</c:v>
                </c:pt>
              </c:strCache>
            </c:strRef>
          </c:tx>
          <c:spPr>
            <a:solidFill>
              <a:schemeClr val="accent1">
                <a:lumMod val="40000"/>
                <a:lumOff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SA"/>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United Arab Emirates</c:v>
                </c:pt>
                <c:pt idx="1">
                  <c:v>Saudi Arabia</c:v>
                </c:pt>
                <c:pt idx="2">
                  <c:v>Qatar</c:v>
                </c:pt>
                <c:pt idx="3">
                  <c:v>Kuwait</c:v>
                </c:pt>
                <c:pt idx="4">
                  <c:v>Bahrain</c:v>
                </c:pt>
                <c:pt idx="5">
                  <c:v>Oman</c:v>
                </c:pt>
              </c:strCache>
            </c:strRef>
          </c:cat>
          <c:val>
            <c:numRef>
              <c:f>Sheet1!$C$2:$C$7</c:f>
              <c:numCache>
                <c:formatCode>0.0%</c:formatCode>
                <c:ptCount val="6"/>
                <c:pt idx="0">
                  <c:v>1.9219057131452749E-2</c:v>
                </c:pt>
                <c:pt idx="1">
                  <c:v>1.8926182699855021E-2</c:v>
                </c:pt>
                <c:pt idx="2">
                  <c:v>1.3675272805721403E-2</c:v>
                </c:pt>
                <c:pt idx="3">
                  <c:v>1.4056670280320283E-2</c:v>
                </c:pt>
                <c:pt idx="4">
                  <c:v>9.8270055867486945E-3</c:v>
                </c:pt>
                <c:pt idx="5">
                  <c:v>1.1694190162822705E-2</c:v>
                </c:pt>
              </c:numCache>
            </c:numRef>
          </c:val>
          <c:extLst>
            <c:ext xmlns:c16="http://schemas.microsoft.com/office/drawing/2014/chart" uri="{C3380CC4-5D6E-409C-BE32-E72D297353CC}">
              <c16:uniqueId val="{0000000A-5A97-46FB-B620-E79EAF73C9CF}"/>
            </c:ext>
          </c:extLst>
        </c:ser>
        <c:dLbls>
          <c:showLegendKey val="0"/>
          <c:showVal val="0"/>
          <c:showCatName val="0"/>
          <c:showSerName val="0"/>
          <c:showPercent val="0"/>
          <c:showBubbleSize val="0"/>
        </c:dLbls>
        <c:gapWidth val="100"/>
        <c:axId val="-2045174896"/>
        <c:axId val="-2045366752"/>
      </c:barChart>
      <c:catAx>
        <c:axId val="-2045174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SA"/>
          </a:p>
        </c:txPr>
        <c:crossAx val="-2045366752"/>
        <c:crosses val="autoZero"/>
        <c:auto val="1"/>
        <c:lblAlgn val="ctr"/>
        <c:lblOffset val="100"/>
        <c:noMultiLvlLbl val="0"/>
      </c:catAx>
      <c:valAx>
        <c:axId val="-2045366752"/>
        <c:scaling>
          <c:orientation val="minMax"/>
          <c:max val="0.11000000000000001"/>
          <c:min val="0"/>
        </c:scaling>
        <c:delete val="0"/>
        <c:axPos val="l"/>
        <c:numFmt formatCode="0.0%" sourceLinked="1"/>
        <c:majorTickMark val="out"/>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SA"/>
          </a:p>
        </c:txPr>
        <c:crossAx val="-2045174896"/>
        <c:crosses val="autoZero"/>
        <c:crossBetween val="between"/>
      </c:valAx>
      <c:spPr>
        <a:noFill/>
        <a:ln>
          <a:noFill/>
        </a:ln>
        <a:effectLst/>
      </c:spPr>
    </c:plotArea>
    <c:legend>
      <c:legendPos val="b"/>
      <c:layout>
        <c:manualLayout>
          <c:xMode val="edge"/>
          <c:yMode val="edge"/>
          <c:x val="0.23714458641911437"/>
          <c:y val="0.90573396738627621"/>
          <c:w val="0.29467616150225806"/>
          <c:h val="9.4265855302513593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SA"/>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SA"/>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dirty="0"/>
              <a:t>Stage-wise</a:t>
            </a:r>
            <a:r>
              <a:rPr lang="en-US" sz="1400" baseline="0" dirty="0"/>
              <a:t> provision coverage ratio</a:t>
            </a:r>
            <a:endParaRPr lang="en-US" sz="1400" baseline="30000" dirty="0"/>
          </a:p>
        </c:rich>
      </c:tx>
      <c:layout>
        <c:manualLayout>
          <c:xMode val="edge"/>
          <c:yMode val="edge"/>
          <c:x val="0.25887139107611501"/>
          <c:y val="9.9206349206349201E-3"/>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SA"/>
        </a:p>
      </c:txPr>
    </c:title>
    <c:autoTitleDeleted val="0"/>
    <c:plotArea>
      <c:layout>
        <c:manualLayout>
          <c:layoutTarget val="inner"/>
          <c:xMode val="edge"/>
          <c:yMode val="edge"/>
          <c:x val="2.5462962962963E-2"/>
          <c:y val="0.123417945357571"/>
          <c:w val="0.94907407407407396"/>
          <c:h val="0.58114147154825002"/>
        </c:manualLayout>
      </c:layout>
      <c:barChart>
        <c:barDir val="col"/>
        <c:grouping val="clustered"/>
        <c:varyColors val="0"/>
        <c:ser>
          <c:idx val="0"/>
          <c:order val="0"/>
          <c:tx>
            <c:strRef>
              <c:f>Sheet1!$B$1</c:f>
              <c:strCache>
                <c:ptCount val="1"/>
                <c:pt idx="0">
                  <c:v>Stage 1 provisions as a % on Stage 1 loans</c:v>
                </c:pt>
              </c:strCache>
            </c:strRef>
          </c:tx>
          <c:spPr>
            <a:solidFill>
              <a:schemeClr val="accent1"/>
            </a:solidFill>
            <a:ln>
              <a:noFill/>
            </a:ln>
            <a:effectLst/>
          </c:spPr>
          <c:invertIfNegative val="0"/>
          <c:dLbls>
            <c:dLbl>
              <c:idx val="0"/>
              <c:layout>
                <c:manualLayout>
                  <c:x val="-1.0385608511330901E-2"/>
                  <c:y val="4.969986163354970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015-4FAE-981D-BA38CE4C9EE0}"/>
                </c:ext>
              </c:extLst>
            </c:dLbl>
            <c:dLbl>
              <c:idx val="1"/>
              <c:layout>
                <c:manualLayout>
                  <c:x val="-5.7821068414740696E-3"/>
                  <c:y val="5.401934269181159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015-4FAE-981D-BA38CE4C9EE0}"/>
                </c:ext>
              </c:extLst>
            </c:dLbl>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SA"/>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FY2019</c:v>
                </c:pt>
                <c:pt idx="1">
                  <c:v>FY2020</c:v>
                </c:pt>
                <c:pt idx="2">
                  <c:v>FY2021</c:v>
                </c:pt>
                <c:pt idx="3">
                  <c:v>FY2022</c:v>
                </c:pt>
                <c:pt idx="4">
                  <c:v>FY2023</c:v>
                </c:pt>
              </c:strCache>
            </c:strRef>
          </c:cat>
          <c:val>
            <c:numRef>
              <c:f>Sheet1!$B$2:$B$6</c:f>
              <c:numCache>
                <c:formatCode>0.0%</c:formatCode>
                <c:ptCount val="5"/>
                <c:pt idx="0">
                  <c:v>5.9739425550377825E-3</c:v>
                </c:pt>
                <c:pt idx="1">
                  <c:v>4.875605111373347E-3</c:v>
                </c:pt>
                <c:pt idx="2">
                  <c:v>3.9115367822098743E-3</c:v>
                </c:pt>
                <c:pt idx="3">
                  <c:v>2.8546893483546768E-3</c:v>
                </c:pt>
                <c:pt idx="4">
                  <c:v>3.0386240968768522E-3</c:v>
                </c:pt>
              </c:numCache>
            </c:numRef>
          </c:val>
          <c:extLst>
            <c:ext xmlns:c16="http://schemas.microsoft.com/office/drawing/2014/chart" uri="{C3380CC4-5D6E-409C-BE32-E72D297353CC}">
              <c16:uniqueId val="{00000000-2015-4FAE-981D-BA38CE4C9EE0}"/>
            </c:ext>
          </c:extLst>
        </c:ser>
        <c:ser>
          <c:idx val="1"/>
          <c:order val="1"/>
          <c:tx>
            <c:strRef>
              <c:f>Sheet1!$C$1</c:f>
              <c:strCache>
                <c:ptCount val="1"/>
                <c:pt idx="0">
                  <c:v>Stage 2 provisions as a % on Stage 2 loans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SA"/>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FY2019</c:v>
                </c:pt>
                <c:pt idx="1">
                  <c:v>FY2020</c:v>
                </c:pt>
                <c:pt idx="2">
                  <c:v>FY2021</c:v>
                </c:pt>
                <c:pt idx="3">
                  <c:v>FY2022</c:v>
                </c:pt>
                <c:pt idx="4">
                  <c:v>FY2023</c:v>
                </c:pt>
              </c:strCache>
            </c:strRef>
          </c:cat>
          <c:val>
            <c:numRef>
              <c:f>Sheet1!$C$2:$C$6</c:f>
              <c:numCache>
                <c:formatCode>0.0%</c:formatCode>
                <c:ptCount val="5"/>
                <c:pt idx="0">
                  <c:v>8.1748394320782014E-2</c:v>
                </c:pt>
                <c:pt idx="1">
                  <c:v>0.11053611577929855</c:v>
                </c:pt>
                <c:pt idx="2">
                  <c:v>0.13043261527455002</c:v>
                </c:pt>
                <c:pt idx="3">
                  <c:v>0.14768786437871664</c:v>
                </c:pt>
                <c:pt idx="4">
                  <c:v>6.9206675840291609E-2</c:v>
                </c:pt>
              </c:numCache>
            </c:numRef>
          </c:val>
          <c:extLst>
            <c:ext xmlns:c16="http://schemas.microsoft.com/office/drawing/2014/chart" uri="{C3380CC4-5D6E-409C-BE32-E72D297353CC}">
              <c16:uniqueId val="{00000001-2015-4FAE-981D-BA38CE4C9EE0}"/>
            </c:ext>
          </c:extLst>
        </c:ser>
        <c:ser>
          <c:idx val="2"/>
          <c:order val="2"/>
          <c:tx>
            <c:strRef>
              <c:f>Sheet1!$D$1</c:f>
              <c:strCache>
                <c:ptCount val="1"/>
                <c:pt idx="0">
                  <c:v>Stage 3 provisions as a % on Stage 3 loans</c:v>
                </c:pt>
              </c:strCache>
            </c:strRef>
          </c:tx>
          <c:spPr>
            <a:solidFill>
              <a:srgbClr val="002C77"/>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SA"/>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FY2019</c:v>
                </c:pt>
                <c:pt idx="1">
                  <c:v>FY2020</c:v>
                </c:pt>
                <c:pt idx="2">
                  <c:v>FY2021</c:v>
                </c:pt>
                <c:pt idx="3">
                  <c:v>FY2022</c:v>
                </c:pt>
                <c:pt idx="4">
                  <c:v>FY2023</c:v>
                </c:pt>
              </c:strCache>
            </c:strRef>
          </c:cat>
          <c:val>
            <c:numRef>
              <c:f>Sheet1!$D$2:$D$6</c:f>
              <c:numCache>
                <c:formatCode>0.0%</c:formatCode>
                <c:ptCount val="5"/>
                <c:pt idx="0">
                  <c:v>0.59438916845655498</c:v>
                </c:pt>
                <c:pt idx="1">
                  <c:v>0.68693975424827147</c:v>
                </c:pt>
                <c:pt idx="2">
                  <c:v>0.60430334546486086</c:v>
                </c:pt>
                <c:pt idx="3">
                  <c:v>0.64976224726938503</c:v>
                </c:pt>
                <c:pt idx="4">
                  <c:v>0.65216958629044464</c:v>
                </c:pt>
              </c:numCache>
            </c:numRef>
          </c:val>
          <c:extLst>
            <c:ext xmlns:c16="http://schemas.microsoft.com/office/drawing/2014/chart" uri="{C3380CC4-5D6E-409C-BE32-E72D297353CC}">
              <c16:uniqueId val="{00000002-2015-4FAE-981D-BA38CE4C9EE0}"/>
            </c:ext>
          </c:extLst>
        </c:ser>
        <c:dLbls>
          <c:showLegendKey val="0"/>
          <c:showVal val="0"/>
          <c:showCatName val="0"/>
          <c:showSerName val="0"/>
          <c:showPercent val="0"/>
          <c:showBubbleSize val="0"/>
        </c:dLbls>
        <c:gapWidth val="150"/>
        <c:axId val="-2073614816"/>
        <c:axId val="-2075077120"/>
      </c:barChart>
      <c:catAx>
        <c:axId val="-2073614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crossAx val="-2075077120"/>
        <c:crosses val="autoZero"/>
        <c:auto val="1"/>
        <c:lblAlgn val="ctr"/>
        <c:lblOffset val="100"/>
        <c:noMultiLvlLbl val="0"/>
      </c:catAx>
      <c:valAx>
        <c:axId val="-2075077120"/>
        <c:scaling>
          <c:orientation val="minMax"/>
          <c:min val="0"/>
        </c:scaling>
        <c:delete val="0"/>
        <c:axPos val="l"/>
        <c:numFmt formatCode="0.0%" sourceLinked="1"/>
        <c:majorTickMark val="out"/>
        <c:minorTickMark val="none"/>
        <c:tickLblPos val="none"/>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crossAx val="-2073614816"/>
        <c:crosses val="autoZero"/>
        <c:crossBetween val="between"/>
      </c:valAx>
      <c:spPr>
        <a:noFill/>
        <a:ln>
          <a:noFill/>
        </a:ln>
        <a:effectLst/>
      </c:spPr>
    </c:plotArea>
    <c:legend>
      <c:legendPos val="b"/>
      <c:layout>
        <c:manualLayout>
          <c:xMode val="edge"/>
          <c:yMode val="edge"/>
          <c:x val="8.2441102817759904E-2"/>
          <c:y val="0.82439024584085996"/>
          <c:w val="0.87678401548226503"/>
          <c:h val="0.14466724895549599"/>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pPr>
      <a:endParaRPr lang="en-SA"/>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dirty="0"/>
              <a:t>Breakdown of gross loans as per 3 stages of ECL</a:t>
            </a:r>
          </a:p>
        </c:rich>
      </c:tx>
      <c:layout>
        <c:manualLayout>
          <c:xMode val="edge"/>
          <c:yMode val="edge"/>
          <c:x val="0.16814814814814799"/>
          <c:y val="0"/>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SA"/>
        </a:p>
      </c:txPr>
    </c:title>
    <c:autoTitleDeleted val="0"/>
    <c:plotArea>
      <c:layout>
        <c:manualLayout>
          <c:layoutTarget val="inner"/>
          <c:xMode val="edge"/>
          <c:yMode val="edge"/>
          <c:x val="2.5462962962963E-2"/>
          <c:y val="0.17901785714285701"/>
          <c:w val="0.94907407407407396"/>
          <c:h val="0.59997825063368204"/>
        </c:manualLayout>
      </c:layout>
      <c:barChart>
        <c:barDir val="col"/>
        <c:grouping val="stacked"/>
        <c:varyColors val="0"/>
        <c:ser>
          <c:idx val="0"/>
          <c:order val="0"/>
          <c:tx>
            <c:strRef>
              <c:f>Sheet1!$B$1</c:f>
              <c:strCache>
                <c:ptCount val="1"/>
                <c:pt idx="0">
                  <c:v>Stage 1 loans %</c:v>
                </c:pt>
              </c:strCache>
            </c:strRef>
          </c:tx>
          <c:spPr>
            <a:solidFill>
              <a:srgbClr val="002C77"/>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bg1"/>
                    </a:solidFill>
                    <a:latin typeface="+mn-lt"/>
                    <a:ea typeface="+mn-ea"/>
                    <a:cs typeface="+mn-cs"/>
                  </a:defRPr>
                </a:pPr>
                <a:endParaRPr lang="en-SA"/>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FY2019</c:v>
                </c:pt>
                <c:pt idx="1">
                  <c:v>FY2020</c:v>
                </c:pt>
                <c:pt idx="2">
                  <c:v>FY2021</c:v>
                </c:pt>
                <c:pt idx="3">
                  <c:v>FY2022</c:v>
                </c:pt>
                <c:pt idx="4">
                  <c:v>FY2023</c:v>
                </c:pt>
              </c:strCache>
            </c:strRef>
          </c:cat>
          <c:val>
            <c:numRef>
              <c:f>Sheet1!$B$2:$B$6</c:f>
              <c:numCache>
                <c:formatCode>0.0%</c:formatCode>
                <c:ptCount val="5"/>
                <c:pt idx="0">
                  <c:v>0.88065143997162276</c:v>
                </c:pt>
                <c:pt idx="1">
                  <c:v>0.87852731943200779</c:v>
                </c:pt>
                <c:pt idx="2">
                  <c:v>0.88228739471270046</c:v>
                </c:pt>
                <c:pt idx="3">
                  <c:v>0.89961950177726857</c:v>
                </c:pt>
                <c:pt idx="4">
                  <c:v>0.92173617529702889</c:v>
                </c:pt>
              </c:numCache>
            </c:numRef>
          </c:val>
          <c:extLst>
            <c:ext xmlns:c16="http://schemas.microsoft.com/office/drawing/2014/chart" uri="{C3380CC4-5D6E-409C-BE32-E72D297353CC}">
              <c16:uniqueId val="{00000000-5161-4B01-BC58-6551EB3BF97E}"/>
            </c:ext>
          </c:extLst>
        </c:ser>
        <c:ser>
          <c:idx val="1"/>
          <c:order val="1"/>
          <c:tx>
            <c:strRef>
              <c:f>Sheet1!$C$1</c:f>
              <c:strCache>
                <c:ptCount val="1"/>
                <c:pt idx="0">
                  <c:v>Stage 2 loans %</c:v>
                </c:pt>
              </c:strCache>
            </c:strRef>
          </c:tx>
          <c:spPr>
            <a:solidFill>
              <a:srgbClr val="00A8C8"/>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bg1"/>
                    </a:solidFill>
                    <a:latin typeface="+mn-lt"/>
                    <a:ea typeface="+mn-ea"/>
                    <a:cs typeface="+mn-cs"/>
                  </a:defRPr>
                </a:pPr>
                <a:endParaRPr lang="en-SA"/>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FY2019</c:v>
                </c:pt>
                <c:pt idx="1">
                  <c:v>FY2020</c:v>
                </c:pt>
                <c:pt idx="2">
                  <c:v>FY2021</c:v>
                </c:pt>
                <c:pt idx="3">
                  <c:v>FY2022</c:v>
                </c:pt>
                <c:pt idx="4">
                  <c:v>FY2023</c:v>
                </c:pt>
              </c:strCache>
            </c:strRef>
          </c:cat>
          <c:val>
            <c:numRef>
              <c:f>Sheet1!$C$2:$C$6</c:f>
              <c:numCache>
                <c:formatCode>0.0%</c:formatCode>
                <c:ptCount val="5"/>
                <c:pt idx="0">
                  <c:v>9.2755567605340511E-2</c:v>
                </c:pt>
                <c:pt idx="1">
                  <c:v>9.2003232788456735E-2</c:v>
                </c:pt>
                <c:pt idx="2">
                  <c:v>9.1922923786000407E-2</c:v>
                </c:pt>
                <c:pt idx="3">
                  <c:v>7.4297210094913316E-2</c:v>
                </c:pt>
                <c:pt idx="4">
                  <c:v>6.7444236736768068E-2</c:v>
                </c:pt>
              </c:numCache>
            </c:numRef>
          </c:val>
          <c:extLst>
            <c:ext xmlns:c16="http://schemas.microsoft.com/office/drawing/2014/chart" uri="{C3380CC4-5D6E-409C-BE32-E72D297353CC}">
              <c16:uniqueId val="{00000001-5161-4B01-BC58-6551EB3BF97E}"/>
            </c:ext>
          </c:extLst>
        </c:ser>
        <c:ser>
          <c:idx val="2"/>
          <c:order val="2"/>
          <c:tx>
            <c:strRef>
              <c:f>Sheet1!$D$1</c:f>
              <c:strCache>
                <c:ptCount val="1"/>
                <c:pt idx="0">
                  <c:v>Stage 3 loans %</c:v>
                </c:pt>
              </c:strCache>
            </c:strRef>
          </c:tx>
          <c:spPr>
            <a:solidFill>
              <a:srgbClr val="A6E2E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SA"/>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FY2019</c:v>
                </c:pt>
                <c:pt idx="1">
                  <c:v>FY2020</c:v>
                </c:pt>
                <c:pt idx="2">
                  <c:v>FY2021</c:v>
                </c:pt>
                <c:pt idx="3">
                  <c:v>FY2022</c:v>
                </c:pt>
                <c:pt idx="4">
                  <c:v>FY2023</c:v>
                </c:pt>
              </c:strCache>
            </c:strRef>
          </c:cat>
          <c:val>
            <c:numRef>
              <c:f>Sheet1!$D$2:$D$6</c:f>
              <c:numCache>
                <c:formatCode>0.0%</c:formatCode>
                <c:ptCount val="5"/>
                <c:pt idx="0">
                  <c:v>2.6592992423036702E-2</c:v>
                </c:pt>
                <c:pt idx="1">
                  <c:v>2.9469447779535449E-2</c:v>
                </c:pt>
                <c:pt idx="2">
                  <c:v>2.5789681501299185E-2</c:v>
                </c:pt>
                <c:pt idx="3">
                  <c:v>2.6083288127818058E-2</c:v>
                </c:pt>
                <c:pt idx="4">
                  <c:v>1.0819587966203002E-2</c:v>
                </c:pt>
              </c:numCache>
            </c:numRef>
          </c:val>
          <c:extLst>
            <c:ext xmlns:c16="http://schemas.microsoft.com/office/drawing/2014/chart" uri="{C3380CC4-5D6E-409C-BE32-E72D297353CC}">
              <c16:uniqueId val="{00000002-5161-4B01-BC58-6551EB3BF97E}"/>
            </c:ext>
          </c:extLst>
        </c:ser>
        <c:dLbls>
          <c:showLegendKey val="0"/>
          <c:showVal val="0"/>
          <c:showCatName val="0"/>
          <c:showSerName val="0"/>
          <c:showPercent val="0"/>
          <c:showBubbleSize val="0"/>
        </c:dLbls>
        <c:gapWidth val="100"/>
        <c:overlap val="100"/>
        <c:axId val="-2084237328"/>
        <c:axId val="-2143259056"/>
      </c:barChart>
      <c:catAx>
        <c:axId val="-2084237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crossAx val="-2143259056"/>
        <c:crosses val="autoZero"/>
        <c:auto val="1"/>
        <c:lblAlgn val="ctr"/>
        <c:lblOffset val="100"/>
        <c:noMultiLvlLbl val="0"/>
      </c:catAx>
      <c:valAx>
        <c:axId val="-2143259056"/>
        <c:scaling>
          <c:orientation val="minMax"/>
          <c:min val="0.5"/>
        </c:scaling>
        <c:delete val="0"/>
        <c:axPos val="l"/>
        <c:numFmt formatCode="0.0%" sourceLinked="1"/>
        <c:majorTickMark val="out"/>
        <c:minorTickMark val="none"/>
        <c:tickLblPos val="none"/>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crossAx val="-2084237328"/>
        <c:crosses val="autoZero"/>
        <c:crossBetween val="between"/>
      </c:valAx>
      <c:spPr>
        <a:noFill/>
        <a:ln>
          <a:noFill/>
        </a:ln>
        <a:effectLst/>
      </c:spPr>
    </c:plotArea>
    <c:legend>
      <c:legendPos val="b"/>
      <c:layout>
        <c:manualLayout>
          <c:xMode val="edge"/>
          <c:yMode val="edge"/>
          <c:x val="4.5370370370370401E-2"/>
          <c:y val="0.89542205661792296"/>
          <c:w val="0.63907981584430196"/>
          <c:h val="8.9696991001124798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pPr>
      <a:endParaRPr lang="en-SA"/>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dirty="0"/>
              <a:t>NPLs as % of stage 3 loans</a:t>
            </a:r>
          </a:p>
        </c:rich>
      </c:tx>
      <c:layout>
        <c:manualLayout>
          <c:xMode val="edge"/>
          <c:yMode val="edge"/>
          <c:x val="0.21698889833978968"/>
          <c:y val="4.9603596673181496E-3"/>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SA"/>
        </a:p>
      </c:txPr>
    </c:title>
    <c:autoTitleDeleted val="0"/>
    <c:plotArea>
      <c:layout>
        <c:manualLayout>
          <c:layoutTarget val="inner"/>
          <c:xMode val="edge"/>
          <c:yMode val="edge"/>
          <c:x val="3.6289362073538299E-2"/>
          <c:y val="0.12523714304815972"/>
          <c:w val="0.927421275852923"/>
          <c:h val="0.7501274169055101"/>
        </c:manualLayout>
      </c:layout>
      <c:lineChart>
        <c:grouping val="standard"/>
        <c:varyColors val="0"/>
        <c:ser>
          <c:idx val="0"/>
          <c:order val="0"/>
          <c:tx>
            <c:strRef>
              <c:f>Sheet1!$B$1</c:f>
              <c:strCache>
                <c:ptCount val="1"/>
                <c:pt idx="0">
                  <c:v>Column2</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SA"/>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FY2019</c:v>
                </c:pt>
                <c:pt idx="1">
                  <c:v>FY2020</c:v>
                </c:pt>
                <c:pt idx="2">
                  <c:v>FY2021</c:v>
                </c:pt>
                <c:pt idx="3">
                  <c:v>FY2022</c:v>
                </c:pt>
                <c:pt idx="4">
                  <c:v>FY2023</c:v>
                </c:pt>
              </c:strCache>
            </c:strRef>
          </c:cat>
          <c:val>
            <c:numRef>
              <c:f>Sheet1!$B$2:$B$6</c:f>
              <c:numCache>
                <c:formatCode>0.0%</c:formatCode>
                <c:ptCount val="5"/>
                <c:pt idx="0">
                  <c:v>0.9928751161018482</c:v>
                </c:pt>
                <c:pt idx="1">
                  <c:v>0.94496100576672104</c:v>
                </c:pt>
                <c:pt idx="2">
                  <c:v>0.98071910692706998</c:v>
                </c:pt>
                <c:pt idx="3">
                  <c:v>0.97474271699640991</c:v>
                </c:pt>
                <c:pt idx="4">
                  <c:v>0.97524048689393383</c:v>
                </c:pt>
              </c:numCache>
            </c:numRef>
          </c:val>
          <c:smooth val="0"/>
          <c:extLst>
            <c:ext xmlns:c16="http://schemas.microsoft.com/office/drawing/2014/chart" uri="{C3380CC4-5D6E-409C-BE32-E72D297353CC}">
              <c16:uniqueId val="{00000000-80A5-49A7-A50B-514AE1237861}"/>
            </c:ext>
          </c:extLst>
        </c:ser>
        <c:dLbls>
          <c:showLegendKey val="0"/>
          <c:showVal val="0"/>
          <c:showCatName val="0"/>
          <c:showSerName val="0"/>
          <c:showPercent val="0"/>
          <c:showBubbleSize val="0"/>
        </c:dLbls>
        <c:smooth val="0"/>
        <c:axId val="-2070699456"/>
        <c:axId val="-2070696144"/>
      </c:lineChart>
      <c:catAx>
        <c:axId val="-207069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crossAx val="-2070696144"/>
        <c:crosses val="autoZero"/>
        <c:auto val="1"/>
        <c:lblAlgn val="ctr"/>
        <c:lblOffset val="100"/>
        <c:noMultiLvlLbl val="0"/>
      </c:catAx>
      <c:valAx>
        <c:axId val="-2070696144"/>
        <c:scaling>
          <c:orientation val="minMax"/>
          <c:max val="1.05"/>
          <c:min val="0.92"/>
        </c:scaling>
        <c:delete val="0"/>
        <c:axPos val="l"/>
        <c:numFmt formatCode="0.0%" sourceLinked="1"/>
        <c:majorTickMark val="out"/>
        <c:minorTickMark val="none"/>
        <c:tickLblPos val="none"/>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crossAx val="-207069945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pPr>
      <a:endParaRPr lang="en-SA"/>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dirty="0"/>
              <a:t>NPL coverage</a:t>
            </a:r>
            <a:r>
              <a:rPr lang="en-US" sz="1400" baseline="0" dirty="0"/>
              <a:t> ratio</a:t>
            </a:r>
            <a:endParaRPr lang="en-US" sz="1400" dirty="0"/>
          </a:p>
        </c:rich>
      </c:tx>
      <c:layout>
        <c:manualLayout>
          <c:xMode val="edge"/>
          <c:yMode val="edge"/>
          <c:x val="0.32356323464812053"/>
          <c:y val="3.8541985932479027E-3"/>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SA"/>
        </a:p>
      </c:txPr>
    </c:title>
    <c:autoTitleDeleted val="0"/>
    <c:plotArea>
      <c:layout>
        <c:manualLayout>
          <c:layoutTarget val="inner"/>
          <c:xMode val="edge"/>
          <c:yMode val="edge"/>
          <c:x val="2.2969051628081601E-2"/>
          <c:y val="0.16920053380520278"/>
          <c:w val="0.95406189674383701"/>
          <c:h val="0.59533736610371701"/>
        </c:manualLayout>
      </c:layout>
      <c:barChart>
        <c:barDir val="col"/>
        <c:grouping val="clustered"/>
        <c:varyColors val="0"/>
        <c:ser>
          <c:idx val="0"/>
          <c:order val="0"/>
          <c:tx>
            <c:strRef>
              <c:f>Sheet1!$B$1</c:f>
              <c:strCache>
                <c:ptCount val="1"/>
                <c:pt idx="0">
                  <c:v>NPLs</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SA"/>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FY2019</c:v>
                </c:pt>
                <c:pt idx="1">
                  <c:v>FY2020</c:v>
                </c:pt>
                <c:pt idx="2">
                  <c:v>FY2021</c:v>
                </c:pt>
                <c:pt idx="3">
                  <c:v>FY2022</c:v>
                </c:pt>
                <c:pt idx="4">
                  <c:v>FY2023</c:v>
                </c:pt>
              </c:strCache>
            </c:strRef>
          </c:cat>
          <c:val>
            <c:numRef>
              <c:f>Sheet1!$B$2:$B$6</c:f>
              <c:numCache>
                <c:formatCode>_(* #,##0_);_(* \(#,##0\);_(* "-"??_);_(@_)</c:formatCode>
                <c:ptCount val="5"/>
                <c:pt idx="0">
                  <c:v>3417.4969999999998</c:v>
                </c:pt>
                <c:pt idx="1">
                  <c:v>3766.59</c:v>
                </c:pt>
                <c:pt idx="2">
                  <c:v>3858.2489999999998</c:v>
                </c:pt>
                <c:pt idx="3">
                  <c:v>4169.924</c:v>
                </c:pt>
                <c:pt idx="4">
                  <c:v>1920.7809999999999</c:v>
                </c:pt>
              </c:numCache>
            </c:numRef>
          </c:val>
          <c:extLst>
            <c:ext xmlns:c16="http://schemas.microsoft.com/office/drawing/2014/chart" uri="{C3380CC4-5D6E-409C-BE32-E72D297353CC}">
              <c16:uniqueId val="{00000000-7610-4937-AD5F-C281D03ACC6C}"/>
            </c:ext>
          </c:extLst>
        </c:ser>
        <c:ser>
          <c:idx val="1"/>
          <c:order val="1"/>
          <c:tx>
            <c:strRef>
              <c:f>Sheet1!$C$1</c:f>
              <c:strCache>
                <c:ptCount val="1"/>
                <c:pt idx="0">
                  <c:v>Provisions</c:v>
                </c:pt>
              </c:strCache>
            </c:strRef>
          </c:tx>
          <c:spPr>
            <a:solidFill>
              <a:schemeClr val="accent2"/>
            </a:solidFill>
            <a:ln>
              <a:solidFill>
                <a:srgbClr val="A6E2E5"/>
              </a:solidFill>
            </a:ln>
            <a:effectLst/>
          </c:spPr>
          <c:invertIfNegative val="0"/>
          <c:dLbls>
            <c:dLbl>
              <c:idx val="0"/>
              <c:layout>
                <c:manualLayout>
                  <c:x val="-8.9071281104521286E-3"/>
                  <c:y val="0.28194995185507715"/>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AA3-704A-BDFF-DDFF948E2EC6}"/>
                </c:ext>
              </c:extLst>
            </c:dLbl>
            <c:dLbl>
              <c:idx val="1"/>
              <c:layout>
                <c:manualLayout>
                  <c:x val="1.7814256220904257E-2"/>
                  <c:y val="0.24794331315211615"/>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AA3-704A-BDFF-DDFF948E2EC6}"/>
                </c:ext>
              </c:extLst>
            </c:dLbl>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mn-lt"/>
                    <a:ea typeface="+mn-ea"/>
                    <a:cs typeface="+mn-cs"/>
                  </a:defRPr>
                </a:pPr>
                <a:endParaRPr lang="en-SA"/>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FY2019</c:v>
                </c:pt>
                <c:pt idx="1">
                  <c:v>FY2020</c:v>
                </c:pt>
                <c:pt idx="2">
                  <c:v>FY2021</c:v>
                </c:pt>
                <c:pt idx="3">
                  <c:v>FY2022</c:v>
                </c:pt>
                <c:pt idx="4">
                  <c:v>FY2023</c:v>
                </c:pt>
              </c:strCache>
            </c:strRef>
          </c:cat>
          <c:val>
            <c:numRef>
              <c:f>Sheet1!$C$2:$C$6</c:f>
              <c:numCache>
                <c:formatCode>_(* #,##0_);_(* \(#,##0\);_(* "-"??_);_(@_)</c:formatCode>
                <c:ptCount val="5"/>
                <c:pt idx="0">
                  <c:v>3708.288</c:v>
                </c:pt>
                <c:pt idx="1">
                  <c:v>4693.01</c:v>
                </c:pt>
                <c:pt idx="2">
                  <c:v>4732.8239999999996</c:v>
                </c:pt>
                <c:pt idx="3">
                  <c:v>5000.5420000000004</c:v>
                </c:pt>
                <c:pt idx="4">
                  <c:v>2643.99</c:v>
                </c:pt>
              </c:numCache>
            </c:numRef>
          </c:val>
          <c:extLst>
            <c:ext xmlns:c16="http://schemas.microsoft.com/office/drawing/2014/chart" uri="{C3380CC4-5D6E-409C-BE32-E72D297353CC}">
              <c16:uniqueId val="{00000001-7610-4937-AD5F-C281D03ACC6C}"/>
            </c:ext>
          </c:extLst>
        </c:ser>
        <c:dLbls>
          <c:showLegendKey val="0"/>
          <c:showVal val="0"/>
          <c:showCatName val="0"/>
          <c:showSerName val="0"/>
          <c:showPercent val="0"/>
          <c:showBubbleSize val="0"/>
        </c:dLbls>
        <c:gapWidth val="75"/>
        <c:axId val="-2078631936"/>
        <c:axId val="-2082671856"/>
      </c:barChart>
      <c:lineChart>
        <c:grouping val="standard"/>
        <c:varyColors val="0"/>
        <c:ser>
          <c:idx val="2"/>
          <c:order val="2"/>
          <c:tx>
            <c:strRef>
              <c:f>Sheet1!$D$1</c:f>
              <c:strCache>
                <c:ptCount val="1"/>
                <c:pt idx="0">
                  <c:v>NPL coverage ratio</c:v>
                </c:pt>
              </c:strCache>
            </c:strRef>
          </c:tx>
          <c:spPr>
            <a:ln w="28575" cap="rnd">
              <a:solidFill>
                <a:schemeClr val="accent3"/>
              </a:solidFill>
              <a:round/>
            </a:ln>
            <a:effectLst/>
          </c:spPr>
          <c:marker>
            <c:symbol val="none"/>
          </c:marker>
          <c:dLbls>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SA"/>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FY2019</c:v>
                </c:pt>
                <c:pt idx="1">
                  <c:v>FY2020</c:v>
                </c:pt>
                <c:pt idx="2">
                  <c:v>FY2021</c:v>
                </c:pt>
                <c:pt idx="3">
                  <c:v>FY2022</c:v>
                </c:pt>
                <c:pt idx="4">
                  <c:v>FY2023</c:v>
                </c:pt>
              </c:strCache>
            </c:strRef>
          </c:cat>
          <c:val>
            <c:numRef>
              <c:f>Sheet1!$D$2:$D$6</c:f>
              <c:numCache>
                <c:formatCode>0.0%</c:formatCode>
                <c:ptCount val="5"/>
                <c:pt idx="0">
                  <c:v>1.0850888823018718</c:v>
                </c:pt>
                <c:pt idx="1">
                  <c:v>1.2459572185982546</c:v>
                </c:pt>
                <c:pt idx="2">
                  <c:v>1.2266766608375976</c:v>
                </c:pt>
                <c:pt idx="3">
                  <c:v>1.1991925991936545</c:v>
                </c:pt>
                <c:pt idx="4">
                  <c:v>1.3765181975456857</c:v>
                </c:pt>
              </c:numCache>
            </c:numRef>
          </c:val>
          <c:smooth val="0"/>
          <c:extLst>
            <c:ext xmlns:c16="http://schemas.microsoft.com/office/drawing/2014/chart" uri="{C3380CC4-5D6E-409C-BE32-E72D297353CC}">
              <c16:uniqueId val="{00000002-7610-4937-AD5F-C281D03ACC6C}"/>
            </c:ext>
          </c:extLst>
        </c:ser>
        <c:dLbls>
          <c:showLegendKey val="0"/>
          <c:showVal val="0"/>
          <c:showCatName val="0"/>
          <c:showSerName val="0"/>
          <c:showPercent val="0"/>
          <c:showBubbleSize val="0"/>
        </c:dLbls>
        <c:marker val="1"/>
        <c:smooth val="0"/>
        <c:axId val="-2078432592"/>
        <c:axId val="-2078502320"/>
      </c:lineChart>
      <c:catAx>
        <c:axId val="-2078631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crossAx val="-2082671856"/>
        <c:crosses val="autoZero"/>
        <c:auto val="1"/>
        <c:lblAlgn val="ctr"/>
        <c:lblOffset val="100"/>
        <c:noMultiLvlLbl val="0"/>
      </c:catAx>
      <c:valAx>
        <c:axId val="-2082671856"/>
        <c:scaling>
          <c:orientation val="minMax"/>
        </c:scaling>
        <c:delete val="0"/>
        <c:axPos val="l"/>
        <c:numFmt formatCode="_(* #,##0_);_(* \(#,##0\);_(* &quot;-&quot;??_);_(@_)" sourceLinked="1"/>
        <c:majorTickMark val="none"/>
        <c:minorTickMark val="none"/>
        <c:tickLblPos val="none"/>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crossAx val="-2078631936"/>
        <c:crosses val="autoZero"/>
        <c:crossBetween val="between"/>
      </c:valAx>
      <c:valAx>
        <c:axId val="-2078502320"/>
        <c:scaling>
          <c:orientation val="minMax"/>
        </c:scaling>
        <c:delete val="0"/>
        <c:axPos val="r"/>
        <c:numFmt formatCode="0.0%" sourceLinked="1"/>
        <c:majorTickMark val="out"/>
        <c:minorTickMark val="none"/>
        <c:tickLblPos val="none"/>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crossAx val="-2078432592"/>
        <c:crosses val="max"/>
        <c:crossBetween val="between"/>
      </c:valAx>
      <c:catAx>
        <c:axId val="-2078432592"/>
        <c:scaling>
          <c:orientation val="minMax"/>
        </c:scaling>
        <c:delete val="1"/>
        <c:axPos val="b"/>
        <c:numFmt formatCode="General" sourceLinked="1"/>
        <c:majorTickMark val="out"/>
        <c:minorTickMark val="none"/>
        <c:tickLblPos val="nextTo"/>
        <c:crossAx val="-2078502320"/>
        <c:crosses val="autoZero"/>
        <c:auto val="1"/>
        <c:lblAlgn val="ctr"/>
        <c:lblOffset val="100"/>
        <c:noMultiLvlLbl val="0"/>
      </c:catAx>
      <c:spPr>
        <a:noFill/>
        <a:ln>
          <a:noFill/>
        </a:ln>
        <a:effectLst/>
      </c:spPr>
    </c:plotArea>
    <c:legend>
      <c:legendPos val="b"/>
      <c:layout>
        <c:manualLayout>
          <c:xMode val="edge"/>
          <c:yMode val="edge"/>
          <c:x val="0.12660255248835001"/>
          <c:y val="0.89478749812239144"/>
          <c:w val="0.74679466124040994"/>
          <c:h val="9.9699061673255304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pPr>
      <a:endParaRPr lang="en-SA"/>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dirty="0"/>
              <a:t>Size</a:t>
            </a:r>
            <a:r>
              <a:rPr lang="en-US" sz="1400" baseline="0" dirty="0"/>
              <a:t> of NPLs </a:t>
            </a:r>
            <a:r>
              <a:rPr lang="en-US" sz="1400" baseline="0" dirty="0" err="1"/>
              <a:t>w.r.t.</a:t>
            </a:r>
            <a:r>
              <a:rPr lang="en-US" sz="1400" baseline="0" dirty="0"/>
              <a:t> balance sheet</a:t>
            </a:r>
            <a:endParaRPr lang="en-US" sz="1400" dirty="0"/>
          </a:p>
        </c:rich>
      </c:tx>
      <c:layout>
        <c:manualLayout>
          <c:xMode val="edge"/>
          <c:yMode val="edge"/>
          <c:x val="0.11943635007885875"/>
          <c:y val="4.9602746662054274E-3"/>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SA"/>
        </a:p>
      </c:txPr>
    </c:title>
    <c:autoTitleDeleted val="0"/>
    <c:plotArea>
      <c:layout>
        <c:manualLayout>
          <c:layoutTarget val="inner"/>
          <c:xMode val="edge"/>
          <c:yMode val="edge"/>
          <c:x val="2.5462962962963E-2"/>
          <c:y val="0.139335426302514"/>
          <c:w val="0.94907407407407396"/>
          <c:h val="0.64174293974420404"/>
        </c:manualLayout>
      </c:layout>
      <c:lineChart>
        <c:grouping val="standard"/>
        <c:varyColors val="0"/>
        <c:ser>
          <c:idx val="0"/>
          <c:order val="0"/>
          <c:tx>
            <c:strRef>
              <c:f>Sheet1!$B$1</c:f>
              <c:strCache>
                <c:ptCount val="1"/>
                <c:pt idx="0">
                  <c:v>NPL ratio</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SA"/>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FY2019</c:v>
                </c:pt>
                <c:pt idx="1">
                  <c:v>FY2020</c:v>
                </c:pt>
                <c:pt idx="2">
                  <c:v>FY2021</c:v>
                </c:pt>
                <c:pt idx="3">
                  <c:v>FY2022</c:v>
                </c:pt>
                <c:pt idx="4">
                  <c:v>FY2023</c:v>
                </c:pt>
              </c:strCache>
            </c:strRef>
          </c:cat>
          <c:val>
            <c:numRef>
              <c:f>Sheet1!$B$2:$B$6</c:f>
              <c:numCache>
                <c:formatCode>0.0%</c:formatCode>
                <c:ptCount val="5"/>
                <c:pt idx="0">
                  <c:v>2.6403520439518137E-2</c:v>
                </c:pt>
                <c:pt idx="1">
                  <c:v>2.7847479013139682E-2</c:v>
                </c:pt>
                <c:pt idx="2">
                  <c:v>2.5292433409887714E-2</c:v>
                </c:pt>
                <c:pt idx="3">
                  <c:v>2.5424495137909578E-2</c:v>
                </c:pt>
                <c:pt idx="4">
                  <c:v>1.0551700236151563E-2</c:v>
                </c:pt>
              </c:numCache>
            </c:numRef>
          </c:val>
          <c:smooth val="0"/>
          <c:extLst>
            <c:ext xmlns:c16="http://schemas.microsoft.com/office/drawing/2014/chart" uri="{C3380CC4-5D6E-409C-BE32-E72D297353CC}">
              <c16:uniqueId val="{00000000-E4B1-4045-A8E9-F5EF8C0BCB74}"/>
            </c:ext>
          </c:extLst>
        </c:ser>
        <c:dLbls>
          <c:showLegendKey val="0"/>
          <c:showVal val="0"/>
          <c:showCatName val="0"/>
          <c:showSerName val="0"/>
          <c:showPercent val="0"/>
          <c:showBubbleSize val="0"/>
        </c:dLbls>
        <c:marker val="1"/>
        <c:smooth val="0"/>
        <c:axId val="-2077194032"/>
        <c:axId val="-2077190656"/>
      </c:lineChart>
      <c:lineChart>
        <c:grouping val="standard"/>
        <c:varyColors val="0"/>
        <c:ser>
          <c:idx val="1"/>
          <c:order val="1"/>
          <c:tx>
            <c:strRef>
              <c:f>Sheet1!$C$1</c:f>
              <c:strCache>
                <c:ptCount val="1"/>
                <c:pt idx="0">
                  <c:v>NPLs / Equity</c:v>
                </c:pt>
              </c:strCache>
            </c:strRef>
          </c:tx>
          <c:spPr>
            <a:ln w="28575" cap="rnd">
              <a:solidFill>
                <a:schemeClr val="accent2"/>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SA"/>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FY2019</c:v>
                </c:pt>
                <c:pt idx="1">
                  <c:v>FY2020</c:v>
                </c:pt>
                <c:pt idx="2">
                  <c:v>FY2021</c:v>
                </c:pt>
                <c:pt idx="3">
                  <c:v>FY2022</c:v>
                </c:pt>
                <c:pt idx="4">
                  <c:v>FY2023</c:v>
                </c:pt>
              </c:strCache>
            </c:strRef>
          </c:cat>
          <c:val>
            <c:numRef>
              <c:f>Sheet1!$C$2:$C$6</c:f>
              <c:numCache>
                <c:formatCode>0.0%</c:formatCode>
                <c:ptCount val="5"/>
                <c:pt idx="0">
                  <c:v>0.1037279950008981</c:v>
                </c:pt>
                <c:pt idx="1">
                  <c:v>9.7489268089598957E-2</c:v>
                </c:pt>
                <c:pt idx="2">
                  <c:v>9.7220205681295038E-2</c:v>
                </c:pt>
                <c:pt idx="3">
                  <c:v>0.10762392624142397</c:v>
                </c:pt>
                <c:pt idx="4">
                  <c:v>4.6710213201110934E-2</c:v>
                </c:pt>
              </c:numCache>
            </c:numRef>
          </c:val>
          <c:smooth val="0"/>
          <c:extLst>
            <c:ext xmlns:c16="http://schemas.microsoft.com/office/drawing/2014/chart" uri="{C3380CC4-5D6E-409C-BE32-E72D297353CC}">
              <c16:uniqueId val="{00000001-E4B1-4045-A8E9-F5EF8C0BCB74}"/>
            </c:ext>
          </c:extLst>
        </c:ser>
        <c:dLbls>
          <c:showLegendKey val="0"/>
          <c:showVal val="0"/>
          <c:showCatName val="0"/>
          <c:showSerName val="0"/>
          <c:showPercent val="0"/>
          <c:showBubbleSize val="0"/>
        </c:dLbls>
        <c:marker val="1"/>
        <c:smooth val="0"/>
        <c:axId val="-2077184208"/>
        <c:axId val="-2077187312"/>
      </c:lineChart>
      <c:catAx>
        <c:axId val="-2077194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crossAx val="-2077190656"/>
        <c:crosses val="autoZero"/>
        <c:auto val="1"/>
        <c:lblAlgn val="ctr"/>
        <c:lblOffset val="100"/>
        <c:noMultiLvlLbl val="0"/>
      </c:catAx>
      <c:valAx>
        <c:axId val="-2077190656"/>
        <c:scaling>
          <c:orientation val="minMax"/>
          <c:max val="0.05"/>
          <c:min val="1.4999999999999999E-2"/>
        </c:scaling>
        <c:delete val="0"/>
        <c:axPos val="l"/>
        <c:numFmt formatCode="0.0%" sourceLinked="1"/>
        <c:majorTickMark val="out"/>
        <c:minorTickMark val="none"/>
        <c:tickLblPos val="none"/>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crossAx val="-2077194032"/>
        <c:crosses val="autoZero"/>
        <c:crossBetween val="between"/>
      </c:valAx>
      <c:valAx>
        <c:axId val="-2077187312"/>
        <c:scaling>
          <c:orientation val="minMax"/>
          <c:min val="0.04"/>
        </c:scaling>
        <c:delete val="0"/>
        <c:axPos val="r"/>
        <c:numFmt formatCode="0.0%" sourceLinked="1"/>
        <c:majorTickMark val="out"/>
        <c:minorTickMark val="none"/>
        <c:tickLblPos val="none"/>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crossAx val="-2077184208"/>
        <c:crosses val="max"/>
        <c:crossBetween val="between"/>
      </c:valAx>
      <c:catAx>
        <c:axId val="-2077184208"/>
        <c:scaling>
          <c:orientation val="minMax"/>
        </c:scaling>
        <c:delete val="1"/>
        <c:axPos val="b"/>
        <c:numFmt formatCode="General" sourceLinked="1"/>
        <c:majorTickMark val="out"/>
        <c:minorTickMark val="none"/>
        <c:tickLblPos val="nextTo"/>
        <c:crossAx val="-2077187312"/>
        <c:crosses val="autoZero"/>
        <c:auto val="1"/>
        <c:lblAlgn val="ctr"/>
        <c:lblOffset val="100"/>
        <c:noMultiLvlLbl val="0"/>
      </c:catAx>
      <c:spPr>
        <a:noFill/>
        <a:ln>
          <a:noFill/>
        </a:ln>
        <a:effectLst/>
      </c:spPr>
    </c:plotArea>
    <c:legend>
      <c:legendPos val="b"/>
      <c:layout>
        <c:manualLayout>
          <c:xMode val="edge"/>
          <c:yMode val="edge"/>
          <c:x val="7.1369982740338206E-2"/>
          <c:y val="0.90038229626163602"/>
          <c:w val="0.89999987455338804"/>
          <c:h val="9.6178821168361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pPr>
      <a:endParaRPr lang="en-SA"/>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
          <c:y val="0.1476562409168159"/>
          <c:w val="0.8828125"/>
          <c:h val="0.76991241572881297"/>
        </c:manualLayout>
      </c:layout>
      <c:barChart>
        <c:barDir val="col"/>
        <c:grouping val="percentStacked"/>
        <c:varyColors val="0"/>
        <c:ser>
          <c:idx val="0"/>
          <c:order val="0"/>
          <c:tx>
            <c:strRef>
              <c:f>Sheet1!$B$1</c:f>
              <c:strCache>
                <c:ptCount val="1"/>
                <c:pt idx="0">
                  <c:v>Profit after tax</c:v>
                </c:pt>
              </c:strCache>
            </c:strRef>
          </c:tx>
          <c:spPr>
            <a:solidFill>
              <a:srgbClr val="00A8C8"/>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SA"/>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FY2018</c:v>
                </c:pt>
                <c:pt idx="1">
                  <c:v>FY2019 </c:v>
                </c:pt>
                <c:pt idx="2">
                  <c:v>FY2020</c:v>
                </c:pt>
                <c:pt idx="3">
                  <c:v>FY2021</c:v>
                </c:pt>
                <c:pt idx="4">
                  <c:v>FY2022</c:v>
                </c:pt>
                <c:pt idx="5">
                  <c:v>FY2023</c:v>
                </c:pt>
              </c:strCache>
            </c:strRef>
          </c:cat>
          <c:val>
            <c:numRef>
              <c:f>Sheet1!$B$2:$B$7</c:f>
              <c:numCache>
                <c:formatCode>0%</c:formatCode>
                <c:ptCount val="6"/>
                <c:pt idx="0">
                  <c:v>0.48642847014787066</c:v>
                </c:pt>
                <c:pt idx="1">
                  <c:v>0.4532524317756873</c:v>
                </c:pt>
                <c:pt idx="2">
                  <c:v>0.21945906321925721</c:v>
                </c:pt>
                <c:pt idx="3">
                  <c:v>0.48399450274876588</c:v>
                </c:pt>
                <c:pt idx="4">
                  <c:v>0.44592832352638523</c:v>
                </c:pt>
                <c:pt idx="5">
                  <c:v>0.45288885857283906</c:v>
                </c:pt>
              </c:numCache>
            </c:numRef>
          </c:val>
          <c:extLst>
            <c:ext xmlns:c16="http://schemas.microsoft.com/office/drawing/2014/chart" uri="{C3380CC4-5D6E-409C-BE32-E72D297353CC}">
              <c16:uniqueId val="{00000000-BA42-4A29-BC31-3BEC63570F2F}"/>
            </c:ext>
          </c:extLst>
        </c:ser>
        <c:ser>
          <c:idx val="1"/>
          <c:order val="1"/>
          <c:tx>
            <c:strRef>
              <c:f>Sheet1!$C$1</c:f>
              <c:strCache>
                <c:ptCount val="1"/>
                <c:pt idx="0">
                  <c:v>Taxes&amp;Others</c:v>
                </c:pt>
              </c:strCache>
            </c:strRef>
          </c:tx>
          <c:spPr>
            <a:solidFill>
              <a:schemeClr val="accent1">
                <a:lumMod val="20000"/>
                <a:lumOff val="80000"/>
              </a:schemeClr>
            </a:solidFill>
            <a:ln>
              <a:noFill/>
            </a:ln>
            <a:effectLst/>
          </c:spPr>
          <c:invertIfNegative val="0"/>
          <c:dLbls>
            <c:dLbl>
              <c:idx val="0"/>
              <c:tx>
                <c:rich>
                  <a:bodyPr/>
                  <a:lstStyle/>
                  <a:p>
                    <a:fld id="{7F3DB7A5-27FB-4A86-8431-577C3920D849}" type="VALUE">
                      <a:rPr lang="en-US" smtClean="0"/>
                      <a:pPr/>
                      <a:t>[VALUE]</a:t>
                    </a:fld>
                    <a:endParaRPr lang="en-SA"/>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BA42-4A29-BC31-3BEC63570F2F}"/>
                </c:ext>
              </c:extLst>
            </c:dLbl>
            <c:dLbl>
              <c:idx val="1"/>
              <c:tx>
                <c:rich>
                  <a:bodyPr/>
                  <a:lstStyle/>
                  <a:p>
                    <a:r>
                      <a:rPr lang="en-US" dirty="0"/>
                      <a:t>(</a:t>
                    </a:r>
                    <a:fld id="{C64DDBC6-146D-4512-AAAE-A35E7DCFB6D8}" type="VALUE">
                      <a:rPr lang="en-US" smtClean="0"/>
                      <a:pPr/>
                      <a:t>[VALUE]</a:t>
                    </a:fld>
                    <a:r>
                      <a:rPr lang="en-US" dirty="0"/>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BA42-4A29-BC31-3BEC63570F2F}"/>
                </c:ext>
              </c:extLst>
            </c:dLbl>
            <c:dLbl>
              <c:idx val="2"/>
              <c:tx>
                <c:rich>
                  <a:bodyPr/>
                  <a:lstStyle/>
                  <a:p>
                    <a:r>
                      <a:rPr lang="en-US"/>
                      <a:t>(</a:t>
                    </a:r>
                    <a:fld id="{CE283734-C624-4473-9A7A-D02B51303659}"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BA42-4A29-BC31-3BEC63570F2F}"/>
                </c:ext>
              </c:extLst>
            </c:dLbl>
            <c:dLbl>
              <c:idx val="3"/>
              <c:tx>
                <c:rich>
                  <a:bodyPr/>
                  <a:lstStyle/>
                  <a:p>
                    <a:r>
                      <a:rPr lang="en-US"/>
                      <a:t>(</a:t>
                    </a:r>
                    <a:fld id="{D51CF0B2-581B-4A49-A779-665D98BA32B7}"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BA42-4A29-BC31-3BEC63570F2F}"/>
                </c:ext>
              </c:extLst>
            </c:dLbl>
            <c:dLbl>
              <c:idx val="4"/>
              <c:tx>
                <c:rich>
                  <a:bodyPr/>
                  <a:lstStyle/>
                  <a:p>
                    <a:r>
                      <a:rPr lang="en-US"/>
                      <a:t>(</a:t>
                    </a:r>
                    <a:fld id="{FF3D22DC-E7D1-4F3F-A4F3-C51D6EF149B8}"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BA42-4A29-BC31-3BEC63570F2F}"/>
                </c:ext>
              </c:extLst>
            </c:dLbl>
            <c:dLbl>
              <c:idx val="5"/>
              <c:tx>
                <c:rich>
                  <a:bodyPr/>
                  <a:lstStyle/>
                  <a:p>
                    <a:r>
                      <a:rPr lang="en-US"/>
                      <a:t>(</a:t>
                    </a:r>
                    <a:fld id="{18C849C5-DFAC-BC47-A47E-F3AD1ED97330}"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2058-154D-8A9A-87D79CB22C5B}"/>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SA"/>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FY2018</c:v>
                </c:pt>
                <c:pt idx="1">
                  <c:v>FY2019 </c:v>
                </c:pt>
                <c:pt idx="2">
                  <c:v>FY2020</c:v>
                </c:pt>
                <c:pt idx="3">
                  <c:v>FY2021</c:v>
                </c:pt>
                <c:pt idx="4">
                  <c:v>FY2022</c:v>
                </c:pt>
                <c:pt idx="5">
                  <c:v>FY2023</c:v>
                </c:pt>
              </c:strCache>
            </c:strRef>
          </c:cat>
          <c:val>
            <c:numRef>
              <c:f>Sheet1!$C$2:$C$7</c:f>
              <c:numCache>
                <c:formatCode>0%</c:formatCode>
                <c:ptCount val="6"/>
                <c:pt idx="0">
                  <c:v>3.7198594307917012E-4</c:v>
                </c:pt>
                <c:pt idx="1">
                  <c:v>7.3355886825123173E-2</c:v>
                </c:pt>
                <c:pt idx="2">
                  <c:v>6.5899610396284003E-2</c:v>
                </c:pt>
                <c:pt idx="3">
                  <c:v>5.4363639577627486E-2</c:v>
                </c:pt>
                <c:pt idx="4">
                  <c:v>5.3481139165115293E-2</c:v>
                </c:pt>
                <c:pt idx="5">
                  <c:v>5.2027060506473981E-2</c:v>
                </c:pt>
              </c:numCache>
            </c:numRef>
          </c:val>
          <c:extLst>
            <c:ext xmlns:c16="http://schemas.microsoft.com/office/drawing/2014/chart" uri="{C3380CC4-5D6E-409C-BE32-E72D297353CC}">
              <c16:uniqueId val="{00000006-BA42-4A29-BC31-3BEC63570F2F}"/>
            </c:ext>
          </c:extLst>
        </c:ser>
        <c:ser>
          <c:idx val="2"/>
          <c:order val="2"/>
          <c:tx>
            <c:strRef>
              <c:f>Sheet1!$D$1</c:f>
              <c:strCache>
                <c:ptCount val="1"/>
                <c:pt idx="0">
                  <c:v>Other impairments</c:v>
                </c:pt>
              </c:strCache>
            </c:strRef>
          </c:tx>
          <c:spPr>
            <a:solidFill>
              <a:schemeClr val="bg1">
                <a:lumMod val="50000"/>
              </a:schemeClr>
            </a:solidFill>
            <a:ln>
              <a:noFill/>
            </a:ln>
            <a:effectLst/>
          </c:spPr>
          <c:invertIfNegative val="0"/>
          <c:dLbls>
            <c:dLbl>
              <c:idx val="0"/>
              <c:layout>
                <c:manualLayout>
                  <c:x val="5.5601337218130126E-2"/>
                  <c:y val="-2.1441028449037038E-2"/>
                </c:manualLayout>
              </c:layout>
              <c:tx>
                <c:rich>
                  <a:bodyPr/>
                  <a:lstStyle/>
                  <a:p>
                    <a:r>
                      <a:rPr lang="en-US"/>
                      <a:t>(</a:t>
                    </a:r>
                    <a:fld id="{1F1D8C76-B9CF-4E49-A6A6-161E10E0A6C8}"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BA42-4A29-BC31-3BEC63570F2F}"/>
                </c:ext>
              </c:extLst>
            </c:dLbl>
            <c:dLbl>
              <c:idx val="1"/>
              <c:layout>
                <c:manualLayout>
                  <c:x val="5.9392337483002641E-2"/>
                  <c:y val="-6.5513496776774592E-17"/>
                </c:manualLayout>
              </c:layout>
              <c:tx>
                <c:rich>
                  <a:bodyPr/>
                  <a:lstStyle/>
                  <a:p>
                    <a:fld id="{C62754A9-4270-4D08-9630-9CC651B69930}" type="VALUE">
                      <a:rPr lang="en-US" smtClean="0"/>
                      <a:pPr/>
                      <a:t>[VALUE]</a:t>
                    </a:fld>
                    <a:endParaRPr lang="en-SA"/>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8-BA42-4A29-BC31-3BEC63570F2F}"/>
                </c:ext>
              </c:extLst>
            </c:dLbl>
            <c:dLbl>
              <c:idx val="2"/>
              <c:layout>
                <c:manualLayout>
                  <c:x val="5.6865003973087677E-2"/>
                  <c:y val="7.1470094830122805E-3"/>
                </c:manualLayout>
              </c:layout>
              <c:tx>
                <c:rich>
                  <a:bodyPr/>
                  <a:lstStyle/>
                  <a:p>
                    <a:fld id="{FDB4E9CC-FDDE-4F08-8A48-0283B52D26DA}" type="VALUE">
                      <a:rPr lang="en-US" smtClean="0"/>
                      <a:pPr/>
                      <a:t>[VALUE]</a:t>
                    </a:fld>
                    <a:endParaRPr lang="en-SA"/>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BA42-4A29-BC31-3BEC63570F2F}"/>
                </c:ext>
              </c:extLst>
            </c:dLbl>
            <c:dLbl>
              <c:idx val="3"/>
              <c:layout>
                <c:manualLayout>
                  <c:x val="5.9392337483002593E-2"/>
                  <c:y val="-1.0720514224518651E-2"/>
                </c:manualLayout>
              </c:layout>
              <c:tx>
                <c:rich>
                  <a:bodyPr/>
                  <a:lstStyle/>
                  <a:p>
                    <a:fld id="{AD20A48D-0A82-43C1-8845-CEC9E5F29FE7}" type="VALUE">
                      <a:rPr lang="en-US" smtClean="0"/>
                      <a:pPr/>
                      <a:t>[VALUE]</a:t>
                    </a:fld>
                    <a:endParaRPr lang="en-SA"/>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A-BA42-4A29-BC31-3BEC63570F2F}"/>
                </c:ext>
              </c:extLst>
            </c:dLbl>
            <c:dLbl>
              <c:idx val="4"/>
              <c:layout>
                <c:manualLayout>
                  <c:x val="5.5601337218130174E-2"/>
                  <c:y val="6.5513496776774592E-17"/>
                </c:manualLayout>
              </c:layout>
              <c:tx>
                <c:rich>
                  <a:bodyPr/>
                  <a:lstStyle/>
                  <a:p>
                    <a:fld id="{EBA6F43D-CF3C-4299-81D8-8D7CAC305DAA}" type="VALUE">
                      <a:rPr lang="en-US" smtClean="0"/>
                      <a:pPr/>
                      <a:t>[VALUE]</a:t>
                    </a:fld>
                    <a:endParaRPr lang="en-SA"/>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BA42-4A29-BC31-3BEC63570F2F}"/>
                </c:ext>
              </c:extLst>
            </c:dLbl>
            <c:dLbl>
              <c:idx val="5"/>
              <c:layout>
                <c:manualLayout>
                  <c:x val="6.8238004767705029E-2"/>
                  <c:y val="1.7867523707530801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0C3-9E42-B4AC-EC8273A7889E}"/>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SA"/>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FY2018</c:v>
                </c:pt>
                <c:pt idx="1">
                  <c:v>FY2019 </c:v>
                </c:pt>
                <c:pt idx="2">
                  <c:v>FY2020</c:v>
                </c:pt>
                <c:pt idx="3">
                  <c:v>FY2021</c:v>
                </c:pt>
                <c:pt idx="4">
                  <c:v>FY2022</c:v>
                </c:pt>
                <c:pt idx="5">
                  <c:v>FY2023</c:v>
                </c:pt>
              </c:strCache>
            </c:strRef>
          </c:cat>
          <c:val>
            <c:numRef>
              <c:f>Sheet1!$D$2:$D$7</c:f>
              <c:numCache>
                <c:formatCode>0%</c:formatCode>
                <c:ptCount val="6"/>
                <c:pt idx="0">
                  <c:v>4.2993132159883651E-2</c:v>
                </c:pt>
                <c:pt idx="1">
                  <c:v>6.1582673098049484E-3</c:v>
                </c:pt>
                <c:pt idx="2">
                  <c:v>2.0732777502862478E-2</c:v>
                </c:pt>
                <c:pt idx="3">
                  <c:v>1.6530053763184411E-2</c:v>
                </c:pt>
                <c:pt idx="4">
                  <c:v>5.172580459071194E-4</c:v>
                </c:pt>
                <c:pt idx="5">
                  <c:v>7.9753376074673567E-3</c:v>
                </c:pt>
              </c:numCache>
            </c:numRef>
          </c:val>
          <c:extLst>
            <c:ext xmlns:c16="http://schemas.microsoft.com/office/drawing/2014/chart" uri="{C3380CC4-5D6E-409C-BE32-E72D297353CC}">
              <c16:uniqueId val="{0000000C-BA42-4A29-BC31-3BEC63570F2F}"/>
            </c:ext>
          </c:extLst>
        </c:ser>
        <c:ser>
          <c:idx val="3"/>
          <c:order val="3"/>
          <c:tx>
            <c:strRef>
              <c:f>Sheet1!$E$1</c:f>
              <c:strCache>
                <c:ptCount val="1"/>
                <c:pt idx="0">
                  <c:v>Loan provisions for current year</c:v>
                </c:pt>
              </c:strCache>
            </c:strRef>
          </c:tx>
          <c:spPr>
            <a:solidFill>
              <a:srgbClr val="016D9F"/>
            </a:solidFill>
            <a:ln>
              <a:noFill/>
            </a:ln>
            <a:effectLst/>
          </c:spPr>
          <c:invertIfNegative val="0"/>
          <c:dLbls>
            <c:dLbl>
              <c:idx val="0"/>
              <c:tx>
                <c:rich>
                  <a:bodyPr/>
                  <a:lstStyle/>
                  <a:p>
                    <a:r>
                      <a:rPr lang="en-US"/>
                      <a:t>(</a:t>
                    </a:r>
                    <a:fld id="{5F2D2F29-68CB-402E-8A4B-1328F66FC0A5}"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D-BA42-4A29-BC31-3BEC63570F2F}"/>
                </c:ext>
              </c:extLst>
            </c:dLbl>
            <c:dLbl>
              <c:idx val="1"/>
              <c:tx>
                <c:rich>
                  <a:bodyPr/>
                  <a:lstStyle/>
                  <a:p>
                    <a:r>
                      <a:rPr lang="en-US"/>
                      <a:t>(</a:t>
                    </a:r>
                    <a:fld id="{6A090AE8-E8BD-4235-BC96-A5F04D928696}"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E-BA42-4A29-BC31-3BEC63570F2F}"/>
                </c:ext>
              </c:extLst>
            </c:dLbl>
            <c:dLbl>
              <c:idx val="2"/>
              <c:tx>
                <c:rich>
                  <a:bodyPr/>
                  <a:lstStyle/>
                  <a:p>
                    <a:r>
                      <a:rPr lang="en-US"/>
                      <a:t>(</a:t>
                    </a:r>
                    <a:fld id="{3F170E11-C35E-4818-A49F-EEA45BA3112B}"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F-BA42-4A29-BC31-3BEC63570F2F}"/>
                </c:ext>
              </c:extLst>
            </c:dLbl>
            <c:dLbl>
              <c:idx val="3"/>
              <c:tx>
                <c:rich>
                  <a:bodyPr/>
                  <a:lstStyle/>
                  <a:p>
                    <a:r>
                      <a:rPr lang="en-US"/>
                      <a:t>(</a:t>
                    </a:r>
                    <a:fld id="{928DE165-B5CB-4F1C-ACF9-6830593778AB}"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0-BA42-4A29-BC31-3BEC63570F2F}"/>
                </c:ext>
              </c:extLst>
            </c:dLbl>
            <c:dLbl>
              <c:idx val="4"/>
              <c:tx>
                <c:rich>
                  <a:bodyPr/>
                  <a:lstStyle/>
                  <a:p>
                    <a:r>
                      <a:rPr lang="en-US"/>
                      <a:t>(</a:t>
                    </a:r>
                    <a:fld id="{E14B4F26-893A-49D4-B995-B9B2A620117B}"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1-BA42-4A29-BC31-3BEC63570F2F}"/>
                </c:ext>
              </c:extLst>
            </c:dLbl>
            <c:dLbl>
              <c:idx val="5"/>
              <c:tx>
                <c:rich>
                  <a:bodyPr/>
                  <a:lstStyle/>
                  <a:p>
                    <a:r>
                      <a:rPr lang="en-US"/>
                      <a:t>(</a:t>
                    </a:r>
                    <a:fld id="{E58E8369-3791-814A-B4F2-3DC3CF915114}"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2058-154D-8A9A-87D79CB22C5B}"/>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SA"/>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FY2018</c:v>
                </c:pt>
                <c:pt idx="1">
                  <c:v>FY2019 </c:v>
                </c:pt>
                <c:pt idx="2">
                  <c:v>FY2020</c:v>
                </c:pt>
                <c:pt idx="3">
                  <c:v>FY2021</c:v>
                </c:pt>
                <c:pt idx="4">
                  <c:v>FY2022</c:v>
                </c:pt>
                <c:pt idx="5">
                  <c:v>FY2023</c:v>
                </c:pt>
              </c:strCache>
            </c:strRef>
          </c:cat>
          <c:val>
            <c:numRef>
              <c:f>Sheet1!$E$2:$E$7</c:f>
              <c:numCache>
                <c:formatCode>0%</c:formatCode>
                <c:ptCount val="6"/>
                <c:pt idx="0">
                  <c:v>0.13392361770964917</c:v>
                </c:pt>
                <c:pt idx="1">
                  <c:v>0.14675295196106247</c:v>
                </c:pt>
                <c:pt idx="2">
                  <c:v>0.39978485630257754</c:v>
                </c:pt>
                <c:pt idx="3">
                  <c:v>0.13488215225578939</c:v>
                </c:pt>
                <c:pt idx="4">
                  <c:v>0.17012563495701469</c:v>
                </c:pt>
                <c:pt idx="5">
                  <c:v>0.17898091740513775</c:v>
                </c:pt>
              </c:numCache>
            </c:numRef>
          </c:val>
          <c:extLst>
            <c:ext xmlns:c16="http://schemas.microsoft.com/office/drawing/2014/chart" uri="{C3380CC4-5D6E-409C-BE32-E72D297353CC}">
              <c16:uniqueId val="{00000012-BA42-4A29-BC31-3BEC63570F2F}"/>
            </c:ext>
          </c:extLst>
        </c:ser>
        <c:ser>
          <c:idx val="4"/>
          <c:order val="4"/>
          <c:tx>
            <c:strRef>
              <c:f>Sheet1!$F$1</c:f>
              <c:strCache>
                <c:ptCount val="1"/>
                <c:pt idx="0">
                  <c:v>Operating expenses</c:v>
                </c:pt>
              </c:strCache>
            </c:strRef>
          </c:tx>
          <c:spPr>
            <a:solidFill>
              <a:srgbClr val="A6E2E5"/>
            </a:solidFill>
            <a:ln>
              <a:noFill/>
            </a:ln>
            <a:effectLst/>
          </c:spPr>
          <c:invertIfNegative val="0"/>
          <c:dLbls>
            <c:dLbl>
              <c:idx val="0"/>
              <c:tx>
                <c:rich>
                  <a:bodyPr/>
                  <a:lstStyle/>
                  <a:p>
                    <a:r>
                      <a:rPr lang="en-US" dirty="0"/>
                      <a:t>(</a:t>
                    </a:r>
                    <a:fld id="{B0EB2DDB-43F6-4990-869C-FE64D04F7D9F}" type="VALUE">
                      <a:rPr lang="en-US" smtClean="0"/>
                      <a:pPr/>
                      <a:t>[VALUE]</a:t>
                    </a:fld>
                    <a:r>
                      <a:rPr lang="en-US" dirty="0"/>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51EA-4119-9AA0-5A8AEC572D36}"/>
                </c:ext>
              </c:extLst>
            </c:dLbl>
            <c:dLbl>
              <c:idx val="1"/>
              <c:tx>
                <c:rich>
                  <a:bodyPr/>
                  <a:lstStyle/>
                  <a:p>
                    <a:r>
                      <a:rPr lang="en-US"/>
                      <a:t>(</a:t>
                    </a:r>
                    <a:fld id="{724A6ACD-96D4-4B89-BC12-56791AC90287}"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51EA-4119-9AA0-5A8AEC572D36}"/>
                </c:ext>
              </c:extLst>
            </c:dLbl>
            <c:dLbl>
              <c:idx val="2"/>
              <c:tx>
                <c:rich>
                  <a:bodyPr/>
                  <a:lstStyle/>
                  <a:p>
                    <a:r>
                      <a:rPr lang="en-US"/>
                      <a:t>(</a:t>
                    </a:r>
                    <a:fld id="{451B50E2-78FA-4283-8780-2395A301469D}"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51EA-4119-9AA0-5A8AEC572D36}"/>
                </c:ext>
              </c:extLst>
            </c:dLbl>
            <c:dLbl>
              <c:idx val="3"/>
              <c:tx>
                <c:rich>
                  <a:bodyPr/>
                  <a:lstStyle/>
                  <a:p>
                    <a:r>
                      <a:rPr lang="en-US"/>
                      <a:t>(</a:t>
                    </a:r>
                    <a:fld id="{F5EE04B9-1A78-43EF-BC7B-010568C9566B}"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51EA-4119-9AA0-5A8AEC572D36}"/>
                </c:ext>
              </c:extLst>
            </c:dLbl>
            <c:dLbl>
              <c:idx val="4"/>
              <c:tx>
                <c:rich>
                  <a:bodyPr/>
                  <a:lstStyle/>
                  <a:p>
                    <a:r>
                      <a:rPr lang="en-US"/>
                      <a:t>(</a:t>
                    </a:r>
                    <a:fld id="{7F6095FA-158D-4EBD-A074-62DA8206964C}"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8-51EA-4119-9AA0-5A8AEC572D36}"/>
                </c:ext>
              </c:extLst>
            </c:dLbl>
            <c:dLbl>
              <c:idx val="5"/>
              <c:tx>
                <c:rich>
                  <a:bodyPr/>
                  <a:lstStyle/>
                  <a:p>
                    <a:r>
                      <a:rPr lang="en-US" dirty="0"/>
                      <a:t>(</a:t>
                    </a:r>
                    <a:fld id="{DA6C2FB0-11FD-934C-97AD-E5CB8354E4F7}" type="VALUE">
                      <a:rPr lang="en-US" smtClean="0"/>
                      <a:pPr/>
                      <a:t>[VALUE]</a:t>
                    </a:fld>
                    <a:r>
                      <a:rPr lang="en-US" dirty="0"/>
                      <a:t>)</a:t>
                    </a:r>
                  </a:p>
                </c:rich>
              </c:tx>
              <c:dLblPos val="ctr"/>
              <c:showLegendKey val="0"/>
              <c:showVal val="1"/>
              <c:showCatName val="0"/>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0-2058-154D-8A9A-87D79CB22C5B}"/>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SA"/>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FY2018</c:v>
                </c:pt>
                <c:pt idx="1">
                  <c:v>FY2019 </c:v>
                </c:pt>
                <c:pt idx="2">
                  <c:v>FY2020</c:v>
                </c:pt>
                <c:pt idx="3">
                  <c:v>FY2021</c:v>
                </c:pt>
                <c:pt idx="4">
                  <c:v>FY2022</c:v>
                </c:pt>
                <c:pt idx="5">
                  <c:v>FY2023</c:v>
                </c:pt>
              </c:strCache>
            </c:strRef>
          </c:cat>
          <c:val>
            <c:numRef>
              <c:f>Sheet1!$F$2:$F$7</c:f>
              <c:numCache>
                <c:formatCode>0%</c:formatCode>
                <c:ptCount val="6"/>
                <c:pt idx="0">
                  <c:v>0.33702676592567571</c:v>
                </c:pt>
                <c:pt idx="1">
                  <c:v>0.33279699674793195</c:v>
                </c:pt>
                <c:pt idx="2">
                  <c:v>0.33558924758474373</c:v>
                </c:pt>
                <c:pt idx="3">
                  <c:v>0.34328975918100157</c:v>
                </c:pt>
                <c:pt idx="4">
                  <c:v>0.33098216039739187</c:v>
                </c:pt>
                <c:pt idx="5">
                  <c:v>0.32407850112301662</c:v>
                </c:pt>
              </c:numCache>
            </c:numRef>
          </c:val>
          <c:extLst>
            <c:ext xmlns:c16="http://schemas.microsoft.com/office/drawing/2014/chart" uri="{C3380CC4-5D6E-409C-BE32-E72D297353CC}">
              <c16:uniqueId val="{00000001-51EA-4119-9AA0-5A8AEC572D36}"/>
            </c:ext>
          </c:extLst>
        </c:ser>
        <c:dLbls>
          <c:dLblPos val="ctr"/>
          <c:showLegendKey val="0"/>
          <c:showVal val="1"/>
          <c:showCatName val="0"/>
          <c:showSerName val="0"/>
          <c:showPercent val="0"/>
          <c:showBubbleSize val="0"/>
        </c:dLbls>
        <c:gapWidth val="100"/>
        <c:overlap val="100"/>
        <c:axId val="1351650384"/>
        <c:axId val="1351646640"/>
      </c:barChart>
      <c:catAx>
        <c:axId val="1351650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SA"/>
          </a:p>
        </c:txPr>
        <c:crossAx val="1351646640"/>
        <c:crosses val="autoZero"/>
        <c:auto val="1"/>
        <c:lblAlgn val="ctr"/>
        <c:lblOffset val="100"/>
        <c:noMultiLvlLbl val="0"/>
      </c:catAx>
      <c:valAx>
        <c:axId val="1351646640"/>
        <c:scaling>
          <c:orientation val="minMax"/>
        </c:scaling>
        <c:delete val="0"/>
        <c:axPos val="l"/>
        <c:numFmt formatCode="0%"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SA"/>
          </a:p>
        </c:txPr>
        <c:crossAx val="1351650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SA"/>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dirty="0"/>
              <a:t>Stage-wise</a:t>
            </a:r>
            <a:r>
              <a:rPr lang="en-US" sz="1400" baseline="0" dirty="0"/>
              <a:t> provision coverage ratio</a:t>
            </a:r>
            <a:endParaRPr lang="en-US" sz="1400" baseline="30000" dirty="0"/>
          </a:p>
        </c:rich>
      </c:tx>
      <c:layout>
        <c:manualLayout>
          <c:xMode val="edge"/>
          <c:yMode val="edge"/>
          <c:x val="0.25887139107611501"/>
          <c:y val="9.9206349206349201E-3"/>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SA"/>
        </a:p>
      </c:txPr>
    </c:title>
    <c:autoTitleDeleted val="0"/>
    <c:plotArea>
      <c:layout>
        <c:manualLayout>
          <c:layoutTarget val="inner"/>
          <c:xMode val="edge"/>
          <c:yMode val="edge"/>
          <c:x val="2.5462962962963E-2"/>
          <c:y val="0.13864503904506159"/>
          <c:w val="0.94907407407407396"/>
          <c:h val="0.56591419478527916"/>
        </c:manualLayout>
      </c:layout>
      <c:barChart>
        <c:barDir val="col"/>
        <c:grouping val="clustered"/>
        <c:varyColors val="0"/>
        <c:ser>
          <c:idx val="0"/>
          <c:order val="0"/>
          <c:tx>
            <c:strRef>
              <c:f>Sheet1!$B$1</c:f>
              <c:strCache>
                <c:ptCount val="1"/>
                <c:pt idx="0">
                  <c:v>Stage 1 provisions as a % on Stage 1 loans</c:v>
                </c:pt>
              </c:strCache>
            </c:strRef>
          </c:tx>
          <c:spPr>
            <a:solidFill>
              <a:schemeClr val="accent1"/>
            </a:solidFill>
            <a:ln>
              <a:noFill/>
            </a:ln>
            <a:effectLst/>
          </c:spPr>
          <c:invertIfNegative val="0"/>
          <c:dLbls>
            <c:dLbl>
              <c:idx val="0"/>
              <c:layout>
                <c:manualLayout>
                  <c:x val="-1.0385608511330901E-2"/>
                  <c:y val="4.969986163354970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015-4FAE-981D-BA38CE4C9EE0}"/>
                </c:ext>
              </c:extLst>
            </c:dLbl>
            <c:dLbl>
              <c:idx val="1"/>
              <c:layout>
                <c:manualLayout>
                  <c:x val="-5.7821068414740696E-3"/>
                  <c:y val="5.401934269181159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015-4FAE-981D-BA38CE4C9EE0}"/>
                </c:ext>
              </c:extLst>
            </c:dLbl>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SA"/>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FY2019</c:v>
                </c:pt>
                <c:pt idx="1">
                  <c:v>FY2020</c:v>
                </c:pt>
                <c:pt idx="2">
                  <c:v>FY2021</c:v>
                </c:pt>
                <c:pt idx="3">
                  <c:v>FY2022</c:v>
                </c:pt>
                <c:pt idx="4">
                  <c:v>FY2023</c:v>
                </c:pt>
              </c:strCache>
            </c:strRef>
          </c:cat>
          <c:val>
            <c:numRef>
              <c:f>Sheet1!$B$2:$B$6</c:f>
              <c:numCache>
                <c:formatCode>0.0%</c:formatCode>
                <c:ptCount val="5"/>
                <c:pt idx="0">
                  <c:v>4.8873762504009835E-3</c:v>
                </c:pt>
                <c:pt idx="1">
                  <c:v>6.7487142055632776E-3</c:v>
                </c:pt>
                <c:pt idx="2">
                  <c:v>3.6837623172211688E-3</c:v>
                </c:pt>
                <c:pt idx="3">
                  <c:v>3.6363317290774096E-3</c:v>
                </c:pt>
                <c:pt idx="4">
                  <c:v>4.2777367829264501E-3</c:v>
                </c:pt>
              </c:numCache>
            </c:numRef>
          </c:val>
          <c:extLst>
            <c:ext xmlns:c16="http://schemas.microsoft.com/office/drawing/2014/chart" uri="{C3380CC4-5D6E-409C-BE32-E72D297353CC}">
              <c16:uniqueId val="{00000000-2015-4FAE-981D-BA38CE4C9EE0}"/>
            </c:ext>
          </c:extLst>
        </c:ser>
        <c:ser>
          <c:idx val="1"/>
          <c:order val="1"/>
          <c:tx>
            <c:strRef>
              <c:f>Sheet1!$C$1</c:f>
              <c:strCache>
                <c:ptCount val="1"/>
                <c:pt idx="0">
                  <c:v>Stage 2 provisions as a % on Stage 2 loans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SA"/>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FY2019</c:v>
                </c:pt>
                <c:pt idx="1">
                  <c:v>FY2020</c:v>
                </c:pt>
                <c:pt idx="2">
                  <c:v>FY2021</c:v>
                </c:pt>
                <c:pt idx="3">
                  <c:v>FY2022</c:v>
                </c:pt>
                <c:pt idx="4">
                  <c:v>FY2023</c:v>
                </c:pt>
              </c:strCache>
            </c:strRef>
          </c:cat>
          <c:val>
            <c:numRef>
              <c:f>Sheet1!$C$2:$C$6</c:f>
              <c:numCache>
                <c:formatCode>0.0%</c:formatCode>
                <c:ptCount val="5"/>
                <c:pt idx="0">
                  <c:v>0.12765486189925374</c:v>
                </c:pt>
                <c:pt idx="1">
                  <c:v>9.5814390340384165E-2</c:v>
                </c:pt>
                <c:pt idx="2">
                  <c:v>0.1297058366846236</c:v>
                </c:pt>
                <c:pt idx="3">
                  <c:v>9.6490118488783361E-2</c:v>
                </c:pt>
                <c:pt idx="4">
                  <c:v>9.9550719494403764E-2</c:v>
                </c:pt>
              </c:numCache>
            </c:numRef>
          </c:val>
          <c:extLst>
            <c:ext xmlns:c16="http://schemas.microsoft.com/office/drawing/2014/chart" uri="{C3380CC4-5D6E-409C-BE32-E72D297353CC}">
              <c16:uniqueId val="{00000001-2015-4FAE-981D-BA38CE4C9EE0}"/>
            </c:ext>
          </c:extLst>
        </c:ser>
        <c:ser>
          <c:idx val="2"/>
          <c:order val="2"/>
          <c:tx>
            <c:strRef>
              <c:f>Sheet1!$D$1</c:f>
              <c:strCache>
                <c:ptCount val="1"/>
                <c:pt idx="0">
                  <c:v>Stage 3 provisions as a % on Stage 3 loans</c:v>
                </c:pt>
              </c:strCache>
            </c:strRef>
          </c:tx>
          <c:spPr>
            <a:solidFill>
              <a:srgbClr val="002C77"/>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SA"/>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FY2019</c:v>
                </c:pt>
                <c:pt idx="1">
                  <c:v>FY2020</c:v>
                </c:pt>
                <c:pt idx="2">
                  <c:v>FY2021</c:v>
                </c:pt>
                <c:pt idx="3">
                  <c:v>FY2022</c:v>
                </c:pt>
                <c:pt idx="4">
                  <c:v>FY2023</c:v>
                </c:pt>
              </c:strCache>
            </c:strRef>
          </c:cat>
          <c:val>
            <c:numRef>
              <c:f>Sheet1!$D$2:$D$6</c:f>
              <c:numCache>
                <c:formatCode>0.0%</c:formatCode>
                <c:ptCount val="5"/>
                <c:pt idx="0">
                  <c:v>0.33573017865457838</c:v>
                </c:pt>
                <c:pt idx="1">
                  <c:v>0.39278977017878225</c:v>
                </c:pt>
                <c:pt idx="2">
                  <c:v>0.3118334012566974</c:v>
                </c:pt>
                <c:pt idx="3">
                  <c:v>0.37308676958775477</c:v>
                </c:pt>
                <c:pt idx="4">
                  <c:v>0.36770161037581384</c:v>
                </c:pt>
              </c:numCache>
            </c:numRef>
          </c:val>
          <c:extLst>
            <c:ext xmlns:c16="http://schemas.microsoft.com/office/drawing/2014/chart" uri="{C3380CC4-5D6E-409C-BE32-E72D297353CC}">
              <c16:uniqueId val="{00000002-2015-4FAE-981D-BA38CE4C9EE0}"/>
            </c:ext>
          </c:extLst>
        </c:ser>
        <c:dLbls>
          <c:showLegendKey val="0"/>
          <c:showVal val="0"/>
          <c:showCatName val="0"/>
          <c:showSerName val="0"/>
          <c:showPercent val="0"/>
          <c:showBubbleSize val="0"/>
        </c:dLbls>
        <c:gapWidth val="150"/>
        <c:axId val="-2073614816"/>
        <c:axId val="-2075077120"/>
      </c:barChart>
      <c:catAx>
        <c:axId val="-2073614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crossAx val="-2075077120"/>
        <c:crosses val="autoZero"/>
        <c:auto val="1"/>
        <c:lblAlgn val="ctr"/>
        <c:lblOffset val="100"/>
        <c:noMultiLvlLbl val="0"/>
      </c:catAx>
      <c:valAx>
        <c:axId val="-2075077120"/>
        <c:scaling>
          <c:orientation val="minMax"/>
          <c:min val="0"/>
        </c:scaling>
        <c:delete val="0"/>
        <c:axPos val="l"/>
        <c:numFmt formatCode="0.0%" sourceLinked="1"/>
        <c:majorTickMark val="out"/>
        <c:minorTickMark val="none"/>
        <c:tickLblPos val="none"/>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crossAx val="-2073614816"/>
        <c:crosses val="autoZero"/>
        <c:crossBetween val="between"/>
      </c:valAx>
      <c:spPr>
        <a:noFill/>
        <a:ln>
          <a:noFill/>
        </a:ln>
        <a:effectLst/>
      </c:spPr>
    </c:plotArea>
    <c:legend>
      <c:legendPos val="b"/>
      <c:layout>
        <c:manualLayout>
          <c:xMode val="edge"/>
          <c:yMode val="edge"/>
          <c:x val="8.2441102817759904E-2"/>
          <c:y val="0.82439024584085996"/>
          <c:w val="0.87678401548226503"/>
          <c:h val="0.14466724895549599"/>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pPr>
      <a:endParaRPr lang="en-SA"/>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dirty="0"/>
              <a:t>Breakdown of gross loans as per 3 stages of ECL</a:t>
            </a:r>
          </a:p>
        </c:rich>
      </c:tx>
      <c:layout>
        <c:manualLayout>
          <c:xMode val="edge"/>
          <c:yMode val="edge"/>
          <c:x val="0.16814814814814799"/>
          <c:y val="0"/>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SA"/>
        </a:p>
      </c:txPr>
    </c:title>
    <c:autoTitleDeleted val="0"/>
    <c:plotArea>
      <c:layout>
        <c:manualLayout>
          <c:layoutTarget val="inner"/>
          <c:xMode val="edge"/>
          <c:yMode val="edge"/>
          <c:x val="2.5462962962963E-2"/>
          <c:y val="0.17901785714285701"/>
          <c:w val="0.94907407407407396"/>
          <c:h val="0.59997825063368204"/>
        </c:manualLayout>
      </c:layout>
      <c:barChart>
        <c:barDir val="col"/>
        <c:grouping val="stacked"/>
        <c:varyColors val="0"/>
        <c:ser>
          <c:idx val="0"/>
          <c:order val="0"/>
          <c:tx>
            <c:strRef>
              <c:f>Sheet1!$B$1</c:f>
              <c:strCache>
                <c:ptCount val="1"/>
                <c:pt idx="0">
                  <c:v>Stage 1 loans %</c:v>
                </c:pt>
              </c:strCache>
            </c:strRef>
          </c:tx>
          <c:spPr>
            <a:solidFill>
              <a:srgbClr val="002C77"/>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bg1"/>
                    </a:solidFill>
                    <a:latin typeface="+mn-lt"/>
                    <a:ea typeface="+mn-ea"/>
                    <a:cs typeface="+mn-cs"/>
                  </a:defRPr>
                </a:pPr>
                <a:endParaRPr lang="en-SA"/>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FY2019</c:v>
                </c:pt>
                <c:pt idx="1">
                  <c:v>FY2020</c:v>
                </c:pt>
                <c:pt idx="2">
                  <c:v>FY2021</c:v>
                </c:pt>
                <c:pt idx="3">
                  <c:v>FY2022</c:v>
                </c:pt>
                <c:pt idx="4">
                  <c:v>FY2023</c:v>
                </c:pt>
              </c:strCache>
            </c:strRef>
          </c:cat>
          <c:val>
            <c:numRef>
              <c:f>Sheet1!$B$2:$B$6</c:f>
              <c:numCache>
                <c:formatCode>0.0%</c:formatCode>
                <c:ptCount val="5"/>
                <c:pt idx="0">
                  <c:v>0.83394741381167792</c:v>
                </c:pt>
                <c:pt idx="1">
                  <c:v>0.77894365799499743</c:v>
                </c:pt>
                <c:pt idx="2">
                  <c:v>0.79607408104582789</c:v>
                </c:pt>
                <c:pt idx="3">
                  <c:v>0.83452155858446986</c:v>
                </c:pt>
                <c:pt idx="4">
                  <c:v>0.85755272249717174</c:v>
                </c:pt>
              </c:numCache>
            </c:numRef>
          </c:val>
          <c:extLst>
            <c:ext xmlns:c16="http://schemas.microsoft.com/office/drawing/2014/chart" uri="{C3380CC4-5D6E-409C-BE32-E72D297353CC}">
              <c16:uniqueId val="{00000000-5161-4B01-BC58-6551EB3BF97E}"/>
            </c:ext>
          </c:extLst>
        </c:ser>
        <c:ser>
          <c:idx val="1"/>
          <c:order val="1"/>
          <c:tx>
            <c:strRef>
              <c:f>Sheet1!$C$1</c:f>
              <c:strCache>
                <c:ptCount val="1"/>
                <c:pt idx="0">
                  <c:v>Stage 2 loans %</c:v>
                </c:pt>
              </c:strCache>
            </c:strRef>
          </c:tx>
          <c:spPr>
            <a:solidFill>
              <a:srgbClr val="00A8C8"/>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bg1"/>
                    </a:solidFill>
                    <a:latin typeface="+mn-lt"/>
                    <a:ea typeface="+mn-ea"/>
                    <a:cs typeface="+mn-cs"/>
                  </a:defRPr>
                </a:pPr>
                <a:endParaRPr lang="en-SA"/>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FY2019</c:v>
                </c:pt>
                <c:pt idx="1">
                  <c:v>FY2020</c:v>
                </c:pt>
                <c:pt idx="2">
                  <c:v>FY2021</c:v>
                </c:pt>
                <c:pt idx="3">
                  <c:v>FY2022</c:v>
                </c:pt>
                <c:pt idx="4">
                  <c:v>FY2023</c:v>
                </c:pt>
              </c:strCache>
            </c:strRef>
          </c:cat>
          <c:val>
            <c:numRef>
              <c:f>Sheet1!$C$2:$C$6</c:f>
              <c:numCache>
                <c:formatCode>0.0%</c:formatCode>
                <c:ptCount val="5"/>
                <c:pt idx="0">
                  <c:v>0.1068465429167709</c:v>
                </c:pt>
                <c:pt idx="1">
                  <c:v>0.15946088493685695</c:v>
                </c:pt>
                <c:pt idx="2">
                  <c:v>0.15407900082266759</c:v>
                </c:pt>
                <c:pt idx="3">
                  <c:v>0.11928897356662334</c:v>
                </c:pt>
                <c:pt idx="4">
                  <c:v>0.10609394626642595</c:v>
                </c:pt>
              </c:numCache>
            </c:numRef>
          </c:val>
          <c:extLst>
            <c:ext xmlns:c16="http://schemas.microsoft.com/office/drawing/2014/chart" uri="{C3380CC4-5D6E-409C-BE32-E72D297353CC}">
              <c16:uniqueId val="{00000001-5161-4B01-BC58-6551EB3BF97E}"/>
            </c:ext>
          </c:extLst>
        </c:ser>
        <c:ser>
          <c:idx val="2"/>
          <c:order val="2"/>
          <c:tx>
            <c:strRef>
              <c:f>Sheet1!$D$1</c:f>
              <c:strCache>
                <c:ptCount val="1"/>
                <c:pt idx="0">
                  <c:v>Stage 3 loans %</c:v>
                </c:pt>
              </c:strCache>
            </c:strRef>
          </c:tx>
          <c:spPr>
            <a:solidFill>
              <a:srgbClr val="A6E2E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SA"/>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FY2019</c:v>
                </c:pt>
                <c:pt idx="1">
                  <c:v>FY2020</c:v>
                </c:pt>
                <c:pt idx="2">
                  <c:v>FY2021</c:v>
                </c:pt>
                <c:pt idx="3">
                  <c:v>FY2022</c:v>
                </c:pt>
                <c:pt idx="4">
                  <c:v>FY2023</c:v>
                </c:pt>
              </c:strCache>
            </c:strRef>
          </c:cat>
          <c:val>
            <c:numRef>
              <c:f>Sheet1!$D$2:$D$6</c:f>
              <c:numCache>
                <c:formatCode>0.0%</c:formatCode>
                <c:ptCount val="5"/>
                <c:pt idx="0">
                  <c:v>5.9206043271551247E-2</c:v>
                </c:pt>
                <c:pt idx="1">
                  <c:v>6.1595581742030669E-2</c:v>
                </c:pt>
                <c:pt idx="2">
                  <c:v>4.9846918131504436E-2</c:v>
                </c:pt>
                <c:pt idx="3">
                  <c:v>4.6189467848906846E-2</c:v>
                </c:pt>
                <c:pt idx="4">
                  <c:v>3.6353331236402359E-2</c:v>
                </c:pt>
              </c:numCache>
            </c:numRef>
          </c:val>
          <c:extLst>
            <c:ext xmlns:c16="http://schemas.microsoft.com/office/drawing/2014/chart" uri="{C3380CC4-5D6E-409C-BE32-E72D297353CC}">
              <c16:uniqueId val="{00000002-5161-4B01-BC58-6551EB3BF97E}"/>
            </c:ext>
          </c:extLst>
        </c:ser>
        <c:dLbls>
          <c:showLegendKey val="0"/>
          <c:showVal val="0"/>
          <c:showCatName val="0"/>
          <c:showSerName val="0"/>
          <c:showPercent val="0"/>
          <c:showBubbleSize val="0"/>
        </c:dLbls>
        <c:gapWidth val="100"/>
        <c:overlap val="100"/>
        <c:axId val="-2084237328"/>
        <c:axId val="-2143259056"/>
      </c:barChart>
      <c:catAx>
        <c:axId val="-2084237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crossAx val="-2143259056"/>
        <c:crosses val="autoZero"/>
        <c:auto val="1"/>
        <c:lblAlgn val="ctr"/>
        <c:lblOffset val="100"/>
        <c:noMultiLvlLbl val="0"/>
      </c:catAx>
      <c:valAx>
        <c:axId val="-2143259056"/>
        <c:scaling>
          <c:orientation val="minMax"/>
          <c:min val="0.5"/>
        </c:scaling>
        <c:delete val="0"/>
        <c:axPos val="l"/>
        <c:numFmt formatCode="0.0%" sourceLinked="1"/>
        <c:majorTickMark val="out"/>
        <c:minorTickMark val="none"/>
        <c:tickLblPos val="none"/>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crossAx val="-2084237328"/>
        <c:crosses val="autoZero"/>
        <c:crossBetween val="between"/>
      </c:valAx>
      <c:spPr>
        <a:noFill/>
        <a:ln>
          <a:noFill/>
        </a:ln>
        <a:effectLst/>
      </c:spPr>
    </c:plotArea>
    <c:legend>
      <c:legendPos val="b"/>
      <c:layout>
        <c:manualLayout>
          <c:xMode val="edge"/>
          <c:yMode val="edge"/>
          <c:x val="4.5370370370370401E-2"/>
          <c:y val="0.89542205661792296"/>
          <c:w val="0.66470591256603251"/>
          <c:h val="8.9696991001124798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pPr>
      <a:endParaRPr lang="en-SA"/>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dirty="0"/>
              <a:t>NPL coverage</a:t>
            </a:r>
            <a:r>
              <a:rPr lang="en-US" sz="1400" baseline="0" dirty="0"/>
              <a:t> ratio</a:t>
            </a:r>
            <a:endParaRPr lang="en-US" sz="1400" dirty="0"/>
          </a:p>
        </c:rich>
      </c:tx>
      <c:layout>
        <c:manualLayout>
          <c:xMode val="edge"/>
          <c:yMode val="edge"/>
          <c:x val="0.32356323464812053"/>
          <c:y val="3.8541985932479027E-3"/>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SA"/>
        </a:p>
      </c:txPr>
    </c:title>
    <c:autoTitleDeleted val="0"/>
    <c:plotArea>
      <c:layout>
        <c:manualLayout>
          <c:layoutTarget val="inner"/>
          <c:xMode val="edge"/>
          <c:yMode val="edge"/>
          <c:x val="2.2969051628081601E-2"/>
          <c:y val="0.16920053380520278"/>
          <c:w val="0.95406189674383701"/>
          <c:h val="0.59533736610371701"/>
        </c:manualLayout>
      </c:layout>
      <c:barChart>
        <c:barDir val="col"/>
        <c:grouping val="clustered"/>
        <c:varyColors val="0"/>
        <c:ser>
          <c:idx val="0"/>
          <c:order val="0"/>
          <c:tx>
            <c:strRef>
              <c:f>Sheet1!$B$1</c:f>
              <c:strCache>
                <c:ptCount val="1"/>
                <c:pt idx="0">
                  <c:v>NPLs</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SA"/>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FY2019</c:v>
                </c:pt>
                <c:pt idx="1">
                  <c:v>FY2020</c:v>
                </c:pt>
                <c:pt idx="2">
                  <c:v>FY2021</c:v>
                </c:pt>
                <c:pt idx="3">
                  <c:v>FY2022</c:v>
                </c:pt>
                <c:pt idx="4">
                  <c:v>FY2023</c:v>
                </c:pt>
              </c:strCache>
            </c:strRef>
          </c:cat>
          <c:val>
            <c:numRef>
              <c:f>Sheet1!$B$2:$B$6</c:f>
              <c:numCache>
                <c:formatCode>_(* #,##0_);_(* \(#,##0\);_(* "-"??_);_(@_)</c:formatCode>
                <c:ptCount val="5"/>
                <c:pt idx="0">
                  <c:v>8476.509</c:v>
                </c:pt>
                <c:pt idx="1">
                  <c:v>9254.9580000000005</c:v>
                </c:pt>
                <c:pt idx="2">
                  <c:v>7983.143</c:v>
                </c:pt>
                <c:pt idx="3">
                  <c:v>8133.8109999999997</c:v>
                </c:pt>
                <c:pt idx="4">
                  <c:v>7688.3610000000008</c:v>
                </c:pt>
              </c:numCache>
            </c:numRef>
          </c:val>
          <c:extLst>
            <c:ext xmlns:c16="http://schemas.microsoft.com/office/drawing/2014/chart" uri="{C3380CC4-5D6E-409C-BE32-E72D297353CC}">
              <c16:uniqueId val="{00000000-7610-4937-AD5F-C281D03ACC6C}"/>
            </c:ext>
          </c:extLst>
        </c:ser>
        <c:ser>
          <c:idx val="1"/>
          <c:order val="1"/>
          <c:tx>
            <c:strRef>
              <c:f>Sheet1!$C$1</c:f>
              <c:strCache>
                <c:ptCount val="1"/>
                <c:pt idx="0">
                  <c:v>Provisions</c:v>
                </c:pt>
              </c:strCache>
            </c:strRef>
          </c:tx>
          <c:spPr>
            <a:solidFill>
              <a:schemeClr val="accent2"/>
            </a:solidFill>
            <a:ln>
              <a:solidFill>
                <a:srgbClr val="A6E2E5"/>
              </a:solid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mn-lt"/>
                    <a:ea typeface="+mn-ea"/>
                    <a:cs typeface="+mn-cs"/>
                  </a:defRPr>
                </a:pPr>
                <a:endParaRPr lang="en-SA"/>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FY2019</c:v>
                </c:pt>
                <c:pt idx="1">
                  <c:v>FY2020</c:v>
                </c:pt>
                <c:pt idx="2">
                  <c:v>FY2021</c:v>
                </c:pt>
                <c:pt idx="3">
                  <c:v>FY2022</c:v>
                </c:pt>
                <c:pt idx="4">
                  <c:v>FY2023</c:v>
                </c:pt>
              </c:strCache>
            </c:strRef>
          </c:cat>
          <c:val>
            <c:numRef>
              <c:f>Sheet1!$C$2:$C$6</c:f>
              <c:numCache>
                <c:formatCode>_(* #,##0_);_(* \(#,##0\);_(* "-"??_);_(@_)</c:formatCode>
                <c:ptCount val="5"/>
                <c:pt idx="0">
                  <c:v>6003</c:v>
                </c:pt>
                <c:pt idx="1">
                  <c:v>7175.4610000000002</c:v>
                </c:pt>
                <c:pt idx="2">
                  <c:v>6702.2389999999996</c:v>
                </c:pt>
                <c:pt idx="3">
                  <c:v>6010.48</c:v>
                </c:pt>
                <c:pt idx="4">
                  <c:v>6128.3710000000001</c:v>
                </c:pt>
              </c:numCache>
            </c:numRef>
          </c:val>
          <c:extLst>
            <c:ext xmlns:c16="http://schemas.microsoft.com/office/drawing/2014/chart" uri="{C3380CC4-5D6E-409C-BE32-E72D297353CC}">
              <c16:uniqueId val="{00000001-7610-4937-AD5F-C281D03ACC6C}"/>
            </c:ext>
          </c:extLst>
        </c:ser>
        <c:dLbls>
          <c:showLegendKey val="0"/>
          <c:showVal val="0"/>
          <c:showCatName val="0"/>
          <c:showSerName val="0"/>
          <c:showPercent val="0"/>
          <c:showBubbleSize val="0"/>
        </c:dLbls>
        <c:gapWidth val="75"/>
        <c:axId val="-2078631936"/>
        <c:axId val="-2082671856"/>
      </c:barChart>
      <c:lineChart>
        <c:grouping val="standard"/>
        <c:varyColors val="0"/>
        <c:ser>
          <c:idx val="2"/>
          <c:order val="2"/>
          <c:tx>
            <c:strRef>
              <c:f>Sheet1!$D$1</c:f>
              <c:strCache>
                <c:ptCount val="1"/>
                <c:pt idx="0">
                  <c:v>NPL coverage ratio</c:v>
                </c:pt>
              </c:strCache>
            </c:strRef>
          </c:tx>
          <c:spPr>
            <a:ln w="28575" cap="rnd">
              <a:solidFill>
                <a:schemeClr val="accent3"/>
              </a:solidFill>
              <a:round/>
            </a:ln>
            <a:effectLst/>
          </c:spPr>
          <c:marker>
            <c:symbol val="none"/>
          </c:marker>
          <c:dLbls>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SA"/>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FY2019</c:v>
                </c:pt>
                <c:pt idx="1">
                  <c:v>FY2020</c:v>
                </c:pt>
                <c:pt idx="2">
                  <c:v>FY2021</c:v>
                </c:pt>
                <c:pt idx="3">
                  <c:v>FY2022</c:v>
                </c:pt>
                <c:pt idx="4">
                  <c:v>FY2023</c:v>
                </c:pt>
              </c:strCache>
            </c:strRef>
          </c:cat>
          <c:val>
            <c:numRef>
              <c:f>Sheet1!$D$2:$D$6</c:f>
              <c:numCache>
                <c:formatCode>0.0%</c:formatCode>
                <c:ptCount val="5"/>
                <c:pt idx="0">
                  <c:v>0.708192488204755</c:v>
                </c:pt>
                <c:pt idx="1">
                  <c:v>0.77530994738171688</c:v>
                </c:pt>
                <c:pt idx="2">
                  <c:v>0.83954890949592154</c:v>
                </c:pt>
                <c:pt idx="3">
                  <c:v>0.73895004445025825</c:v>
                </c:pt>
                <c:pt idx="4">
                  <c:v>0.79709719665868961</c:v>
                </c:pt>
              </c:numCache>
            </c:numRef>
          </c:val>
          <c:smooth val="0"/>
          <c:extLst>
            <c:ext xmlns:c16="http://schemas.microsoft.com/office/drawing/2014/chart" uri="{C3380CC4-5D6E-409C-BE32-E72D297353CC}">
              <c16:uniqueId val="{00000002-7610-4937-AD5F-C281D03ACC6C}"/>
            </c:ext>
          </c:extLst>
        </c:ser>
        <c:dLbls>
          <c:showLegendKey val="0"/>
          <c:showVal val="0"/>
          <c:showCatName val="0"/>
          <c:showSerName val="0"/>
          <c:showPercent val="0"/>
          <c:showBubbleSize val="0"/>
        </c:dLbls>
        <c:marker val="1"/>
        <c:smooth val="0"/>
        <c:axId val="-2078432592"/>
        <c:axId val="-2078502320"/>
      </c:lineChart>
      <c:catAx>
        <c:axId val="-2078631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crossAx val="-2082671856"/>
        <c:crosses val="autoZero"/>
        <c:auto val="1"/>
        <c:lblAlgn val="ctr"/>
        <c:lblOffset val="100"/>
        <c:noMultiLvlLbl val="0"/>
      </c:catAx>
      <c:valAx>
        <c:axId val="-2082671856"/>
        <c:scaling>
          <c:orientation val="minMax"/>
        </c:scaling>
        <c:delete val="0"/>
        <c:axPos val="l"/>
        <c:numFmt formatCode="_(* #,##0_);_(* \(#,##0\);_(* &quot;-&quot;??_);_(@_)" sourceLinked="1"/>
        <c:majorTickMark val="none"/>
        <c:minorTickMark val="none"/>
        <c:tickLblPos val="none"/>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crossAx val="-2078631936"/>
        <c:crosses val="autoZero"/>
        <c:crossBetween val="between"/>
      </c:valAx>
      <c:valAx>
        <c:axId val="-2078502320"/>
        <c:scaling>
          <c:orientation val="minMax"/>
        </c:scaling>
        <c:delete val="0"/>
        <c:axPos val="r"/>
        <c:numFmt formatCode="0.0%" sourceLinked="1"/>
        <c:majorTickMark val="out"/>
        <c:minorTickMark val="none"/>
        <c:tickLblPos val="none"/>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crossAx val="-2078432592"/>
        <c:crosses val="max"/>
        <c:crossBetween val="between"/>
      </c:valAx>
      <c:catAx>
        <c:axId val="-2078432592"/>
        <c:scaling>
          <c:orientation val="minMax"/>
        </c:scaling>
        <c:delete val="1"/>
        <c:axPos val="b"/>
        <c:numFmt formatCode="General" sourceLinked="1"/>
        <c:majorTickMark val="out"/>
        <c:minorTickMark val="none"/>
        <c:tickLblPos val="nextTo"/>
        <c:crossAx val="-2078502320"/>
        <c:crosses val="autoZero"/>
        <c:auto val="1"/>
        <c:lblAlgn val="ctr"/>
        <c:lblOffset val="100"/>
        <c:noMultiLvlLbl val="0"/>
      </c:catAx>
      <c:spPr>
        <a:noFill/>
        <a:ln>
          <a:noFill/>
        </a:ln>
        <a:effectLst/>
      </c:spPr>
    </c:plotArea>
    <c:legend>
      <c:legendPos val="b"/>
      <c:layout>
        <c:manualLayout>
          <c:xMode val="edge"/>
          <c:yMode val="edge"/>
          <c:x val="0.12660255248835001"/>
          <c:y val="0.89478749812239144"/>
          <c:w val="0.74679466124040994"/>
          <c:h val="9.9699061673255304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pPr>
      <a:endParaRPr lang="en-SA"/>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dirty="0"/>
              <a:t>Size</a:t>
            </a:r>
            <a:r>
              <a:rPr lang="en-US" sz="1400" baseline="0" dirty="0"/>
              <a:t> of NPLs </a:t>
            </a:r>
            <a:r>
              <a:rPr lang="en-US" sz="1400" baseline="0" dirty="0" err="1"/>
              <a:t>w.r.t.</a:t>
            </a:r>
            <a:r>
              <a:rPr lang="en-US" sz="1400" baseline="0" dirty="0"/>
              <a:t> balance sheet</a:t>
            </a:r>
            <a:endParaRPr lang="en-US" sz="1400" dirty="0"/>
          </a:p>
        </c:rich>
      </c:tx>
      <c:layout>
        <c:manualLayout>
          <c:xMode val="edge"/>
          <c:yMode val="edge"/>
          <c:x val="0.11943635007885875"/>
          <c:y val="4.9602746662054274E-3"/>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SA"/>
        </a:p>
      </c:txPr>
    </c:title>
    <c:autoTitleDeleted val="0"/>
    <c:plotArea>
      <c:layout>
        <c:manualLayout>
          <c:layoutTarget val="inner"/>
          <c:xMode val="edge"/>
          <c:yMode val="edge"/>
          <c:x val="2.5462962962963E-2"/>
          <c:y val="0.20316060459734203"/>
          <c:w val="0.94907407407407396"/>
          <c:h val="0.57791764788164357"/>
        </c:manualLayout>
      </c:layout>
      <c:lineChart>
        <c:grouping val="standard"/>
        <c:varyColors val="0"/>
        <c:ser>
          <c:idx val="0"/>
          <c:order val="0"/>
          <c:tx>
            <c:strRef>
              <c:f>Sheet1!$B$1</c:f>
              <c:strCache>
                <c:ptCount val="1"/>
                <c:pt idx="0">
                  <c:v>NPL ratio</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SA"/>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FY2019</c:v>
                </c:pt>
                <c:pt idx="1">
                  <c:v>FY2020</c:v>
                </c:pt>
                <c:pt idx="2">
                  <c:v>FY2021</c:v>
                </c:pt>
                <c:pt idx="3">
                  <c:v>FY2022</c:v>
                </c:pt>
                <c:pt idx="4">
                  <c:v>FY2023</c:v>
                </c:pt>
              </c:strCache>
            </c:strRef>
          </c:cat>
          <c:val>
            <c:numRef>
              <c:f>Sheet1!$B$2:$B$6</c:f>
              <c:numCache>
                <c:formatCode>0.0%</c:formatCode>
                <c:ptCount val="5"/>
                <c:pt idx="0">
                  <c:v>5.3622290188913339E-2</c:v>
                </c:pt>
                <c:pt idx="1">
                  <c:v>5.7692578498371505E-2</c:v>
                </c:pt>
                <c:pt idx="2">
                  <c:v>4.5812015246273159E-2</c:v>
                </c:pt>
                <c:pt idx="3">
                  <c:v>4.3003561611929579E-2</c:v>
                </c:pt>
                <c:pt idx="4">
                  <c:v>3.4622241883401877E-2</c:v>
                </c:pt>
              </c:numCache>
            </c:numRef>
          </c:val>
          <c:smooth val="0"/>
          <c:extLst>
            <c:ext xmlns:c16="http://schemas.microsoft.com/office/drawing/2014/chart" uri="{C3380CC4-5D6E-409C-BE32-E72D297353CC}">
              <c16:uniqueId val="{00000000-F9AF-427E-A07A-54BF77E2357A}"/>
            </c:ext>
          </c:extLst>
        </c:ser>
        <c:dLbls>
          <c:showLegendKey val="0"/>
          <c:showVal val="0"/>
          <c:showCatName val="0"/>
          <c:showSerName val="0"/>
          <c:showPercent val="0"/>
          <c:showBubbleSize val="0"/>
        </c:dLbls>
        <c:marker val="1"/>
        <c:smooth val="0"/>
        <c:axId val="-2077194032"/>
        <c:axId val="-2077190656"/>
      </c:lineChart>
      <c:lineChart>
        <c:grouping val="standard"/>
        <c:varyColors val="0"/>
        <c:ser>
          <c:idx val="1"/>
          <c:order val="1"/>
          <c:tx>
            <c:strRef>
              <c:f>Sheet1!$C$1</c:f>
              <c:strCache>
                <c:ptCount val="1"/>
                <c:pt idx="0">
                  <c:v>NPLs / Equity</c:v>
                </c:pt>
              </c:strCache>
            </c:strRef>
          </c:tx>
          <c:spPr>
            <a:ln w="28575" cap="rnd">
              <a:solidFill>
                <a:schemeClr val="accent2"/>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SA"/>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FY2019</c:v>
                </c:pt>
                <c:pt idx="1">
                  <c:v>FY2020</c:v>
                </c:pt>
                <c:pt idx="2">
                  <c:v>FY2021</c:v>
                </c:pt>
                <c:pt idx="3">
                  <c:v>FY2022</c:v>
                </c:pt>
                <c:pt idx="4">
                  <c:v>FY2023</c:v>
                </c:pt>
              </c:strCache>
            </c:strRef>
          </c:cat>
          <c:val>
            <c:numRef>
              <c:f>Sheet1!$C$2:$C$6</c:f>
              <c:numCache>
                <c:formatCode>0.0%</c:formatCode>
                <c:ptCount val="5"/>
                <c:pt idx="0">
                  <c:v>0.15113900813867495</c:v>
                </c:pt>
                <c:pt idx="1">
                  <c:v>0.18232152798544729</c:v>
                </c:pt>
                <c:pt idx="2">
                  <c:v>0.15054433824728683</c:v>
                </c:pt>
                <c:pt idx="3">
                  <c:v>0.14874422866663042</c:v>
                </c:pt>
                <c:pt idx="4">
                  <c:v>0.12420703196240659</c:v>
                </c:pt>
              </c:numCache>
            </c:numRef>
          </c:val>
          <c:smooth val="0"/>
          <c:extLst>
            <c:ext xmlns:c16="http://schemas.microsoft.com/office/drawing/2014/chart" uri="{C3380CC4-5D6E-409C-BE32-E72D297353CC}">
              <c16:uniqueId val="{00000001-F9AF-427E-A07A-54BF77E2357A}"/>
            </c:ext>
          </c:extLst>
        </c:ser>
        <c:dLbls>
          <c:showLegendKey val="0"/>
          <c:showVal val="0"/>
          <c:showCatName val="0"/>
          <c:showSerName val="0"/>
          <c:showPercent val="0"/>
          <c:showBubbleSize val="0"/>
        </c:dLbls>
        <c:marker val="1"/>
        <c:smooth val="0"/>
        <c:axId val="-2077184208"/>
        <c:axId val="-2077187312"/>
      </c:lineChart>
      <c:catAx>
        <c:axId val="-2077194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crossAx val="-2077190656"/>
        <c:crosses val="autoZero"/>
        <c:auto val="1"/>
        <c:lblAlgn val="ctr"/>
        <c:lblOffset val="100"/>
        <c:noMultiLvlLbl val="0"/>
      </c:catAx>
      <c:valAx>
        <c:axId val="-2077190656"/>
        <c:scaling>
          <c:orientation val="minMax"/>
          <c:max val="0.2"/>
          <c:min val="1.0000000000000002E-2"/>
        </c:scaling>
        <c:delete val="0"/>
        <c:axPos val="l"/>
        <c:numFmt formatCode="0.0%" sourceLinked="1"/>
        <c:majorTickMark val="out"/>
        <c:minorTickMark val="none"/>
        <c:tickLblPos val="none"/>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crossAx val="-2077194032"/>
        <c:crosses val="autoZero"/>
        <c:crossBetween val="between"/>
      </c:valAx>
      <c:valAx>
        <c:axId val="-2077187312"/>
        <c:scaling>
          <c:orientation val="minMax"/>
          <c:min val="0.04"/>
        </c:scaling>
        <c:delete val="0"/>
        <c:axPos val="r"/>
        <c:numFmt formatCode="0.0%" sourceLinked="1"/>
        <c:majorTickMark val="out"/>
        <c:minorTickMark val="none"/>
        <c:tickLblPos val="none"/>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crossAx val="-2077184208"/>
        <c:crosses val="max"/>
        <c:crossBetween val="between"/>
      </c:valAx>
      <c:catAx>
        <c:axId val="-2077184208"/>
        <c:scaling>
          <c:orientation val="minMax"/>
        </c:scaling>
        <c:delete val="1"/>
        <c:axPos val="b"/>
        <c:numFmt formatCode="General" sourceLinked="1"/>
        <c:majorTickMark val="out"/>
        <c:minorTickMark val="none"/>
        <c:tickLblPos val="nextTo"/>
        <c:crossAx val="-2077187312"/>
        <c:crosses val="autoZero"/>
        <c:auto val="1"/>
        <c:lblAlgn val="ctr"/>
        <c:lblOffset val="100"/>
        <c:noMultiLvlLbl val="0"/>
      </c:catAx>
      <c:spPr>
        <a:noFill/>
        <a:ln>
          <a:noFill/>
        </a:ln>
        <a:effectLst/>
      </c:spPr>
    </c:plotArea>
    <c:legend>
      <c:legendPos val="b"/>
      <c:layout>
        <c:manualLayout>
          <c:xMode val="edge"/>
          <c:yMode val="edge"/>
          <c:x val="7.1369982740338206E-2"/>
          <c:y val="0.90038229626163602"/>
          <c:w val="0.89999987455338804"/>
          <c:h val="9.6178821168361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pPr>
      <a:endParaRPr lang="en-SA"/>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0" i="0" baseline="0" dirty="0">
                <a:effectLst/>
              </a:rPr>
              <a:t>NPLs as % of stage 3 loans</a:t>
            </a:r>
            <a:endParaRPr lang="en-SA" sz="1400" dirty="0">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SA"/>
        </a:p>
      </c:txPr>
    </c:title>
    <c:autoTitleDeleted val="0"/>
    <c:plotArea>
      <c:layout/>
      <c:lineChart>
        <c:grouping val="stacked"/>
        <c:varyColors val="0"/>
        <c:ser>
          <c:idx val="0"/>
          <c:order val="0"/>
          <c:tx>
            <c:strRef>
              <c:f>Sheet1!$B$1</c:f>
              <c:strCache>
                <c:ptCount val="1"/>
                <c:pt idx="0">
                  <c:v>Series 1</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mn-lt"/>
                    <a:ea typeface="+mn-ea"/>
                    <a:cs typeface="+mn-cs"/>
                  </a:defRPr>
                </a:pPr>
                <a:endParaRPr lang="en-SA"/>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FY2019</c:v>
                </c:pt>
                <c:pt idx="1">
                  <c:v>FY2020</c:v>
                </c:pt>
                <c:pt idx="2">
                  <c:v>FY2021</c:v>
                </c:pt>
                <c:pt idx="3">
                  <c:v>FY2022</c:v>
                </c:pt>
                <c:pt idx="4">
                  <c:v>FY2023</c:v>
                </c:pt>
              </c:strCache>
            </c:strRef>
          </c:cat>
          <c:val>
            <c:numRef>
              <c:f>Sheet1!$B$2:$B$6</c:f>
              <c:numCache>
                <c:formatCode>0.0%</c:formatCode>
                <c:ptCount val="5"/>
                <c:pt idx="0">
                  <c:v>0.9056894740114998</c:v>
                </c:pt>
                <c:pt idx="1">
                  <c:v>0.93663501288119355</c:v>
                </c:pt>
                <c:pt idx="2">
                  <c:v>0.91905411534998949</c:v>
                </c:pt>
                <c:pt idx="3">
                  <c:v>0.93102526646553119</c:v>
                </c:pt>
                <c:pt idx="4">
                  <c:v>0.95238154815184983</c:v>
                </c:pt>
              </c:numCache>
            </c:numRef>
          </c:val>
          <c:smooth val="0"/>
          <c:extLst>
            <c:ext xmlns:c16="http://schemas.microsoft.com/office/drawing/2014/chart" uri="{C3380CC4-5D6E-409C-BE32-E72D297353CC}">
              <c16:uniqueId val="{00000000-50DC-7A46-91C6-17C78C3C1B60}"/>
            </c:ext>
          </c:extLst>
        </c:ser>
        <c:dLbls>
          <c:dLblPos val="t"/>
          <c:showLegendKey val="0"/>
          <c:showVal val="1"/>
          <c:showCatName val="0"/>
          <c:showSerName val="0"/>
          <c:showPercent val="0"/>
          <c:showBubbleSize val="0"/>
        </c:dLbls>
        <c:smooth val="0"/>
        <c:axId val="5524480"/>
        <c:axId val="61882496"/>
      </c:lineChart>
      <c:catAx>
        <c:axId val="5524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crossAx val="61882496"/>
        <c:crosses val="autoZero"/>
        <c:auto val="1"/>
        <c:lblAlgn val="ctr"/>
        <c:lblOffset val="100"/>
        <c:noMultiLvlLbl val="0"/>
      </c:catAx>
      <c:valAx>
        <c:axId val="61882496"/>
        <c:scaling>
          <c:orientation val="minMax"/>
        </c:scaling>
        <c:delete val="1"/>
        <c:axPos val="l"/>
        <c:numFmt formatCode="0.0%" sourceLinked="1"/>
        <c:majorTickMark val="none"/>
        <c:minorTickMark val="none"/>
        <c:tickLblPos val="nextTo"/>
        <c:crossAx val="5524480"/>
        <c:crosses val="autoZero"/>
        <c:crossBetween val="between"/>
      </c:valAx>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pPr>
      <a:endParaRPr lang="en-SA"/>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
          <c:y val="0.1476562409168159"/>
          <c:w val="0.8828125"/>
          <c:h val="0.76991241572881297"/>
        </c:manualLayout>
      </c:layout>
      <c:barChart>
        <c:barDir val="col"/>
        <c:grouping val="percentStacked"/>
        <c:varyColors val="0"/>
        <c:ser>
          <c:idx val="0"/>
          <c:order val="0"/>
          <c:tx>
            <c:strRef>
              <c:f>Sheet1!$B$1</c:f>
              <c:strCache>
                <c:ptCount val="1"/>
                <c:pt idx="0">
                  <c:v>Profit after tax</c:v>
                </c:pt>
              </c:strCache>
            </c:strRef>
          </c:tx>
          <c:spPr>
            <a:solidFill>
              <a:srgbClr val="00A8C8"/>
            </a:solidFill>
            <a:ln>
              <a:noFill/>
            </a:ln>
            <a:effectLst/>
          </c:spPr>
          <c:invertIfNegative val="0"/>
          <c:dLbls>
            <c:dLbl>
              <c:idx val="2"/>
              <c:tx>
                <c:rich>
                  <a:bodyPr/>
                  <a:lstStyle/>
                  <a:p>
                    <a:r>
                      <a:rPr lang="en-US"/>
                      <a:t>(</a:t>
                    </a:r>
                    <a:fld id="{1C964D57-DFD4-8E45-992F-7971FFEFB3A0}" type="VALUE">
                      <a:rPr lang="en-US" smtClean="0"/>
                      <a:pPr/>
                      <a:t>[VALUE]</a:t>
                    </a:fld>
                    <a:r>
                      <a:rPr lang="en-US"/>
                      <a:t>)</a:t>
                    </a:r>
                  </a:p>
                </c:rich>
              </c:tx>
              <c:dLblPos val="ctr"/>
              <c:showLegendKey val="0"/>
              <c:showVal val="1"/>
              <c:showCatName val="0"/>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0-A055-C446-BEF5-156778FF7696}"/>
                </c:ext>
              </c:extLst>
            </c:dLbl>
            <c:dLbl>
              <c:idx val="3"/>
              <c:tx>
                <c:rich>
                  <a:bodyPr/>
                  <a:lstStyle/>
                  <a:p>
                    <a:fld id="{4873E4CE-EF89-0B43-B4EF-061DBB156C8A}" type="VALUE">
                      <a:rPr lang="en-US" smtClean="0"/>
                      <a:pPr/>
                      <a:t>[VALUE]</a:t>
                    </a:fld>
                    <a:endParaRPr lang="en-SA"/>
                  </a:p>
                </c:rich>
              </c:tx>
              <c:dLblPos val="ctr"/>
              <c:showLegendKey val="0"/>
              <c:showVal val="1"/>
              <c:showCatName val="0"/>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1-90D9-E541-9CCA-FA92551FEB55}"/>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SA"/>
              </a:p>
            </c:txPr>
            <c:dLblPos val="ctr"/>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FY2018</c:v>
                </c:pt>
                <c:pt idx="1">
                  <c:v>FY2019 </c:v>
                </c:pt>
                <c:pt idx="2">
                  <c:v>FY2020</c:v>
                </c:pt>
                <c:pt idx="3">
                  <c:v>FY2021</c:v>
                </c:pt>
                <c:pt idx="4">
                  <c:v>FY2022</c:v>
                </c:pt>
                <c:pt idx="5">
                  <c:v>FY2023</c:v>
                </c:pt>
              </c:strCache>
            </c:strRef>
          </c:cat>
          <c:val>
            <c:numRef>
              <c:f>Sheet1!$B$2:$B$7</c:f>
              <c:numCache>
                <c:formatCode>0%</c:formatCode>
                <c:ptCount val="6"/>
                <c:pt idx="0">
                  <c:v>0.3684780552886962</c:v>
                </c:pt>
                <c:pt idx="1">
                  <c:v>0.29696703218460146</c:v>
                </c:pt>
                <c:pt idx="2">
                  <c:v>0.46943139903892395</c:v>
                </c:pt>
                <c:pt idx="3">
                  <c:v>0.41697000843149018</c:v>
                </c:pt>
                <c:pt idx="4">
                  <c:v>0.50243724159608494</c:v>
                </c:pt>
                <c:pt idx="5">
                  <c:v>0.55091420766832988</c:v>
                </c:pt>
              </c:numCache>
            </c:numRef>
          </c:val>
          <c:extLst>
            <c:ext xmlns:c16="http://schemas.microsoft.com/office/drawing/2014/chart" uri="{C3380CC4-5D6E-409C-BE32-E72D297353CC}">
              <c16:uniqueId val="{00000000-BA42-4A29-BC31-3BEC63570F2F}"/>
            </c:ext>
          </c:extLst>
        </c:ser>
        <c:ser>
          <c:idx val="1"/>
          <c:order val="1"/>
          <c:tx>
            <c:strRef>
              <c:f>Sheet1!$C$1</c:f>
              <c:strCache>
                <c:ptCount val="1"/>
                <c:pt idx="0">
                  <c:v>Taxes&amp;Others</c:v>
                </c:pt>
              </c:strCache>
            </c:strRef>
          </c:tx>
          <c:spPr>
            <a:solidFill>
              <a:schemeClr val="accent1">
                <a:lumMod val="20000"/>
                <a:lumOff val="80000"/>
              </a:schemeClr>
            </a:solidFill>
            <a:ln>
              <a:noFill/>
            </a:ln>
            <a:effectLst/>
          </c:spPr>
          <c:invertIfNegative val="0"/>
          <c:dLbls>
            <c:dLbl>
              <c:idx val="0"/>
              <c:tx>
                <c:rich>
                  <a:bodyPr/>
                  <a:lstStyle/>
                  <a:p>
                    <a:r>
                      <a:rPr lang="en-US" dirty="0"/>
                      <a:t>(</a:t>
                    </a:r>
                    <a:fld id="{7F3DB7A5-27FB-4A86-8431-577C3920D849}" type="VALUE">
                      <a:rPr lang="en-US" smtClean="0"/>
                      <a:pPr/>
                      <a:t>[VALUE]</a:t>
                    </a:fld>
                    <a:r>
                      <a:rPr lang="en-US" dirty="0"/>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BA42-4A29-BC31-3BEC63570F2F}"/>
                </c:ext>
              </c:extLst>
            </c:dLbl>
            <c:dLbl>
              <c:idx val="1"/>
              <c:tx>
                <c:rich>
                  <a:bodyPr/>
                  <a:lstStyle/>
                  <a:p>
                    <a:r>
                      <a:rPr lang="en-US" dirty="0"/>
                      <a:t>(</a:t>
                    </a:r>
                    <a:fld id="{C64DDBC6-146D-4512-AAAE-A35E7DCFB6D8}" type="VALUE">
                      <a:rPr lang="en-US" smtClean="0"/>
                      <a:pPr/>
                      <a:t>[VALUE]</a:t>
                    </a:fld>
                    <a:r>
                      <a:rPr lang="en-US" dirty="0"/>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BA42-4A29-BC31-3BEC63570F2F}"/>
                </c:ext>
              </c:extLst>
            </c:dLbl>
            <c:dLbl>
              <c:idx val="2"/>
              <c:tx>
                <c:rich>
                  <a:bodyPr/>
                  <a:lstStyle/>
                  <a:p>
                    <a:fld id="{CE283734-C624-4473-9A7A-D02B51303659}" type="VALUE">
                      <a:rPr lang="en-US" smtClean="0"/>
                      <a:pPr/>
                      <a:t>[VALUE]</a:t>
                    </a:fld>
                    <a:endParaRPr lang="en-SA"/>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BA42-4A29-BC31-3BEC63570F2F}"/>
                </c:ext>
              </c:extLst>
            </c:dLbl>
            <c:dLbl>
              <c:idx val="3"/>
              <c:tx>
                <c:rich>
                  <a:bodyPr/>
                  <a:lstStyle/>
                  <a:p>
                    <a:r>
                      <a:rPr lang="en-US" dirty="0"/>
                      <a:t>(</a:t>
                    </a:r>
                    <a:fld id="{D51CF0B2-581B-4A49-A779-665D98BA32B7}" type="VALUE">
                      <a:rPr lang="en-US" smtClean="0"/>
                      <a:pPr/>
                      <a:t>[VALUE]</a:t>
                    </a:fld>
                    <a:r>
                      <a:rPr lang="en-US" dirty="0"/>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BA42-4A29-BC31-3BEC63570F2F}"/>
                </c:ext>
              </c:extLst>
            </c:dLbl>
            <c:dLbl>
              <c:idx val="4"/>
              <c:tx>
                <c:rich>
                  <a:bodyPr/>
                  <a:lstStyle/>
                  <a:p>
                    <a:r>
                      <a:rPr lang="en-US"/>
                      <a:t>(</a:t>
                    </a:r>
                    <a:fld id="{FF3D22DC-E7D1-4F3F-A4F3-C51D6EF149B8}"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BA42-4A29-BC31-3BEC63570F2F}"/>
                </c:ext>
              </c:extLst>
            </c:dLbl>
            <c:dLbl>
              <c:idx val="5"/>
              <c:tx>
                <c:rich>
                  <a:bodyPr/>
                  <a:lstStyle/>
                  <a:p>
                    <a:r>
                      <a:rPr lang="en-US"/>
                      <a:t>(</a:t>
                    </a:r>
                    <a:fld id="{B05DCBE3-4126-6F42-A978-4AAE068FFD65}"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191C-3344-A687-B273830AF42D}"/>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SA"/>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FY2018</c:v>
                </c:pt>
                <c:pt idx="1">
                  <c:v>FY2019 </c:v>
                </c:pt>
                <c:pt idx="2">
                  <c:v>FY2020</c:v>
                </c:pt>
                <c:pt idx="3">
                  <c:v>FY2021</c:v>
                </c:pt>
                <c:pt idx="4">
                  <c:v>FY2022</c:v>
                </c:pt>
                <c:pt idx="5">
                  <c:v>FY2023</c:v>
                </c:pt>
              </c:strCache>
            </c:strRef>
          </c:cat>
          <c:val>
            <c:numRef>
              <c:f>Sheet1!$C$2:$C$7</c:f>
              <c:numCache>
                <c:formatCode>0%</c:formatCode>
                <c:ptCount val="6"/>
                <c:pt idx="0">
                  <c:v>0.29568438999376606</c:v>
                </c:pt>
                <c:pt idx="1">
                  <c:v>3.5457906103109969E-2</c:v>
                </c:pt>
                <c:pt idx="2">
                  <c:v>2.4321674581767903E-2</c:v>
                </c:pt>
                <c:pt idx="3">
                  <c:v>7.7412774970898754E-2</c:v>
                </c:pt>
                <c:pt idx="4">
                  <c:v>7.3994423858526531E-2</c:v>
                </c:pt>
                <c:pt idx="5">
                  <c:v>8.1236635023437351E-2</c:v>
                </c:pt>
              </c:numCache>
            </c:numRef>
          </c:val>
          <c:extLst>
            <c:ext xmlns:c16="http://schemas.microsoft.com/office/drawing/2014/chart" uri="{C3380CC4-5D6E-409C-BE32-E72D297353CC}">
              <c16:uniqueId val="{00000006-BA42-4A29-BC31-3BEC63570F2F}"/>
            </c:ext>
          </c:extLst>
        </c:ser>
        <c:ser>
          <c:idx val="2"/>
          <c:order val="2"/>
          <c:tx>
            <c:strRef>
              <c:f>Sheet1!$D$1</c:f>
              <c:strCache>
                <c:ptCount val="1"/>
                <c:pt idx="0">
                  <c:v>Other impairments</c:v>
                </c:pt>
              </c:strCache>
            </c:strRef>
          </c:tx>
          <c:spPr>
            <a:solidFill>
              <a:schemeClr val="bg1">
                <a:lumMod val="50000"/>
              </a:schemeClr>
            </a:solidFill>
            <a:ln>
              <a:noFill/>
            </a:ln>
            <a:effectLst/>
          </c:spPr>
          <c:invertIfNegative val="0"/>
          <c:dLbls>
            <c:dLbl>
              <c:idx val="0"/>
              <c:layout>
                <c:manualLayout>
                  <c:x val="6.4447004502832653E-2"/>
                  <c:y val="-2.1441028449037038E-2"/>
                </c:manualLayout>
              </c:layout>
              <c:tx>
                <c:rich>
                  <a:bodyPr/>
                  <a:lstStyle/>
                  <a:p>
                    <a:fld id="{1F1D8C76-B9CF-4E49-A6A6-161E10E0A6C8}" type="VALUE">
                      <a:rPr lang="en-US" smtClean="0"/>
                      <a:pPr/>
                      <a:t>[VALUE]</a:t>
                    </a:fld>
                    <a:endParaRPr lang="en-SA"/>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BA42-4A29-BC31-3BEC63570F2F}"/>
                </c:ext>
              </c:extLst>
            </c:dLbl>
            <c:dLbl>
              <c:idx val="1"/>
              <c:layout>
                <c:manualLayout>
                  <c:x val="5.9392337483002641E-2"/>
                  <c:y val="-6.5513496776774592E-17"/>
                </c:manualLayout>
              </c:layout>
              <c:tx>
                <c:rich>
                  <a:bodyPr/>
                  <a:lstStyle/>
                  <a:p>
                    <a:fld id="{C62754A9-4270-4D08-9630-9CC651B69930}" type="VALUE">
                      <a:rPr lang="en-US" smtClean="0"/>
                      <a:pPr/>
                      <a:t>[VALUE]</a:t>
                    </a:fld>
                    <a:endParaRPr lang="en-SA"/>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8-BA42-4A29-BC31-3BEC63570F2F}"/>
                </c:ext>
              </c:extLst>
            </c:dLbl>
            <c:dLbl>
              <c:idx val="2"/>
              <c:layout>
                <c:manualLayout>
                  <c:x val="5.6865003973087677E-2"/>
                  <c:y val="7.1470094830122805E-3"/>
                </c:manualLayout>
              </c:layout>
              <c:tx>
                <c:rich>
                  <a:bodyPr/>
                  <a:lstStyle/>
                  <a:p>
                    <a:r>
                      <a:rPr lang="en-US" dirty="0"/>
                      <a:t>(</a:t>
                    </a:r>
                    <a:fld id="{FDB4E9CC-FDDE-4F08-8A48-0283B52D26DA}" type="VALUE">
                      <a:rPr lang="en-US" smtClean="0"/>
                      <a:pPr/>
                      <a:t>[VALUE]</a:t>
                    </a:fld>
                    <a:r>
                      <a:rPr lang="en-US" dirty="0"/>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BA42-4A29-BC31-3BEC63570F2F}"/>
                </c:ext>
              </c:extLst>
            </c:dLbl>
            <c:dLbl>
              <c:idx val="3"/>
              <c:layout>
                <c:manualLayout>
                  <c:x val="5.5601337218130084E-2"/>
                  <c:y val="-7.1470094830124115E-3"/>
                </c:manualLayout>
              </c:layout>
              <c:tx>
                <c:rich>
                  <a:bodyPr/>
                  <a:lstStyle/>
                  <a:p>
                    <a:fld id="{AD20A48D-0A82-43C1-8845-CEC9E5F29FE7}" type="VALUE">
                      <a:rPr lang="en-US" smtClean="0"/>
                      <a:pPr/>
                      <a:t>[VALUE]</a:t>
                    </a:fld>
                    <a:endParaRPr lang="en-SA"/>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A-BA42-4A29-BC31-3BEC63570F2F}"/>
                </c:ext>
              </c:extLst>
            </c:dLbl>
            <c:dLbl>
              <c:idx val="4"/>
              <c:layout>
                <c:manualLayout>
                  <c:x val="5.5601337218130174E-2"/>
                  <c:y val="6.5513496776774592E-17"/>
                </c:manualLayout>
              </c:layout>
              <c:tx>
                <c:rich>
                  <a:bodyPr/>
                  <a:lstStyle/>
                  <a:p>
                    <a:fld id="{EBA6F43D-CF3C-4299-81D8-8D7CAC305DAA}" type="VALUE">
                      <a:rPr lang="en-US" smtClean="0"/>
                      <a:pPr/>
                      <a:t>[VALUE]</a:t>
                    </a:fld>
                    <a:endParaRPr lang="en-SA"/>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BA42-4A29-BC31-3BEC63570F2F}"/>
                </c:ext>
              </c:extLst>
            </c:dLbl>
            <c:dLbl>
              <c:idx val="5"/>
              <c:layout>
                <c:manualLayout>
                  <c:x val="4.675566993342746E-2"/>
                  <c:y val="7.1470094830123464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91C-3344-A687-B273830AF42D}"/>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SA"/>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FY2018</c:v>
                </c:pt>
                <c:pt idx="1">
                  <c:v>FY2019 </c:v>
                </c:pt>
                <c:pt idx="2">
                  <c:v>FY2020</c:v>
                </c:pt>
                <c:pt idx="3">
                  <c:v>FY2021</c:v>
                </c:pt>
                <c:pt idx="4">
                  <c:v>FY2022</c:v>
                </c:pt>
                <c:pt idx="5">
                  <c:v>FY2023</c:v>
                </c:pt>
              </c:strCache>
            </c:strRef>
          </c:cat>
          <c:val>
            <c:numRef>
              <c:f>Sheet1!$D$2:$D$7</c:f>
              <c:numCache>
                <c:formatCode>0%</c:formatCode>
                <c:ptCount val="6"/>
                <c:pt idx="0">
                  <c:v>0</c:v>
                </c:pt>
                <c:pt idx="1">
                  <c:v>0</c:v>
                </c:pt>
                <c:pt idx="2">
                  <c:v>0.83552651587086502</c:v>
                </c:pt>
                <c:pt idx="3">
                  <c:v>0</c:v>
                </c:pt>
                <c:pt idx="4">
                  <c:v>0</c:v>
                </c:pt>
                <c:pt idx="5">
                  <c:v>0</c:v>
                </c:pt>
              </c:numCache>
            </c:numRef>
          </c:val>
          <c:extLst>
            <c:ext xmlns:c16="http://schemas.microsoft.com/office/drawing/2014/chart" uri="{C3380CC4-5D6E-409C-BE32-E72D297353CC}">
              <c16:uniqueId val="{0000000C-BA42-4A29-BC31-3BEC63570F2F}"/>
            </c:ext>
          </c:extLst>
        </c:ser>
        <c:ser>
          <c:idx val="3"/>
          <c:order val="3"/>
          <c:tx>
            <c:strRef>
              <c:f>Sheet1!$E$1</c:f>
              <c:strCache>
                <c:ptCount val="1"/>
                <c:pt idx="0">
                  <c:v>Loan provisions for current year</c:v>
                </c:pt>
              </c:strCache>
            </c:strRef>
          </c:tx>
          <c:spPr>
            <a:solidFill>
              <a:srgbClr val="016D9F"/>
            </a:solidFill>
            <a:ln>
              <a:noFill/>
            </a:ln>
            <a:effectLst/>
          </c:spPr>
          <c:invertIfNegative val="0"/>
          <c:dLbls>
            <c:dLbl>
              <c:idx val="0"/>
              <c:tx>
                <c:rich>
                  <a:bodyPr/>
                  <a:lstStyle/>
                  <a:p>
                    <a:r>
                      <a:rPr lang="en-US"/>
                      <a:t>(</a:t>
                    </a:r>
                    <a:fld id="{5F2D2F29-68CB-402E-8A4B-1328F66FC0A5}"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D-BA42-4A29-BC31-3BEC63570F2F}"/>
                </c:ext>
              </c:extLst>
            </c:dLbl>
            <c:dLbl>
              <c:idx val="1"/>
              <c:tx>
                <c:rich>
                  <a:bodyPr/>
                  <a:lstStyle/>
                  <a:p>
                    <a:r>
                      <a:rPr lang="en-US"/>
                      <a:t>(</a:t>
                    </a:r>
                    <a:fld id="{6A090AE8-E8BD-4235-BC96-A5F04D928696}"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E-BA42-4A29-BC31-3BEC63570F2F}"/>
                </c:ext>
              </c:extLst>
            </c:dLbl>
            <c:dLbl>
              <c:idx val="2"/>
              <c:tx>
                <c:rich>
                  <a:bodyPr/>
                  <a:lstStyle/>
                  <a:p>
                    <a:r>
                      <a:rPr lang="en-US"/>
                      <a:t>(</a:t>
                    </a:r>
                    <a:fld id="{3F170E11-C35E-4818-A49F-EEA45BA3112B}"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F-BA42-4A29-BC31-3BEC63570F2F}"/>
                </c:ext>
              </c:extLst>
            </c:dLbl>
            <c:dLbl>
              <c:idx val="3"/>
              <c:tx>
                <c:rich>
                  <a:bodyPr/>
                  <a:lstStyle/>
                  <a:p>
                    <a:r>
                      <a:rPr lang="en-US"/>
                      <a:t>(</a:t>
                    </a:r>
                    <a:fld id="{928DE165-B5CB-4F1C-ACF9-6830593778AB}"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0-BA42-4A29-BC31-3BEC63570F2F}"/>
                </c:ext>
              </c:extLst>
            </c:dLbl>
            <c:dLbl>
              <c:idx val="4"/>
              <c:tx>
                <c:rich>
                  <a:bodyPr/>
                  <a:lstStyle/>
                  <a:p>
                    <a:r>
                      <a:rPr lang="en-US"/>
                      <a:t>(</a:t>
                    </a:r>
                    <a:fld id="{E14B4F26-893A-49D4-B995-B9B2A620117B}"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1-BA42-4A29-BC31-3BEC63570F2F}"/>
                </c:ext>
              </c:extLst>
            </c:dLbl>
            <c:dLbl>
              <c:idx val="5"/>
              <c:tx>
                <c:rich>
                  <a:bodyPr/>
                  <a:lstStyle/>
                  <a:p>
                    <a:r>
                      <a:rPr lang="en-US" dirty="0"/>
                      <a:t>(</a:t>
                    </a:r>
                    <a:fld id="{A75FCEBE-E525-FF46-9B3B-25A1BE81FEAC}" type="VALUE">
                      <a:rPr lang="en-US" smtClean="0"/>
                      <a:pPr/>
                      <a:t>[VALUE]</a:t>
                    </a:fld>
                    <a:r>
                      <a:rPr lang="en-US" dirty="0"/>
                      <a:t>)</a:t>
                    </a:r>
                  </a:p>
                </c:rich>
              </c:tx>
              <c:dLblPos val="ctr"/>
              <c:showLegendKey val="0"/>
              <c:showVal val="1"/>
              <c:showCatName val="0"/>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1-191C-3344-A687-B273830AF42D}"/>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SA"/>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FY2018</c:v>
                </c:pt>
                <c:pt idx="1">
                  <c:v>FY2019 </c:v>
                </c:pt>
                <c:pt idx="2">
                  <c:v>FY2020</c:v>
                </c:pt>
                <c:pt idx="3">
                  <c:v>FY2021</c:v>
                </c:pt>
                <c:pt idx="4">
                  <c:v>FY2022</c:v>
                </c:pt>
                <c:pt idx="5">
                  <c:v>FY2023</c:v>
                </c:pt>
              </c:strCache>
            </c:strRef>
          </c:cat>
          <c:val>
            <c:numRef>
              <c:f>Sheet1!$E$2:$E$7</c:f>
              <c:numCache>
                <c:formatCode>0%</c:formatCode>
                <c:ptCount val="6"/>
                <c:pt idx="0">
                  <c:v>3.5373185385168447E-2</c:v>
                </c:pt>
                <c:pt idx="1">
                  <c:v>0.2714738304404743</c:v>
                </c:pt>
                <c:pt idx="2">
                  <c:v>0.18370547938570614</c:v>
                </c:pt>
                <c:pt idx="3">
                  <c:v>5.9093754159417936E-2</c:v>
                </c:pt>
                <c:pt idx="4">
                  <c:v>4.5917264547446907E-2</c:v>
                </c:pt>
                <c:pt idx="5">
                  <c:v>4.4250326109361901E-2</c:v>
                </c:pt>
              </c:numCache>
            </c:numRef>
          </c:val>
          <c:extLst>
            <c:ext xmlns:c16="http://schemas.microsoft.com/office/drawing/2014/chart" uri="{C3380CC4-5D6E-409C-BE32-E72D297353CC}">
              <c16:uniqueId val="{00000012-BA42-4A29-BC31-3BEC63570F2F}"/>
            </c:ext>
          </c:extLst>
        </c:ser>
        <c:ser>
          <c:idx val="4"/>
          <c:order val="4"/>
          <c:tx>
            <c:strRef>
              <c:f>Sheet1!$F$1</c:f>
              <c:strCache>
                <c:ptCount val="1"/>
                <c:pt idx="0">
                  <c:v>Operating expenses</c:v>
                </c:pt>
              </c:strCache>
            </c:strRef>
          </c:tx>
          <c:spPr>
            <a:solidFill>
              <a:srgbClr val="A6E2E5"/>
            </a:solidFill>
            <a:ln>
              <a:noFill/>
            </a:ln>
            <a:effectLst/>
          </c:spPr>
          <c:invertIfNegative val="0"/>
          <c:dLbls>
            <c:dLbl>
              <c:idx val="0"/>
              <c:tx>
                <c:rich>
                  <a:bodyPr/>
                  <a:lstStyle/>
                  <a:p>
                    <a:r>
                      <a:rPr lang="en-US" dirty="0"/>
                      <a:t>(</a:t>
                    </a:r>
                    <a:fld id="{B0EB2DDB-43F6-4990-869C-FE64D04F7D9F}" type="VALUE">
                      <a:rPr lang="en-US" smtClean="0"/>
                      <a:pPr/>
                      <a:t>[VALUE]</a:t>
                    </a:fld>
                    <a:r>
                      <a:rPr lang="en-US" dirty="0"/>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51EA-4119-9AA0-5A8AEC572D36}"/>
                </c:ext>
              </c:extLst>
            </c:dLbl>
            <c:dLbl>
              <c:idx val="1"/>
              <c:tx>
                <c:rich>
                  <a:bodyPr/>
                  <a:lstStyle/>
                  <a:p>
                    <a:r>
                      <a:rPr lang="en-US"/>
                      <a:t>(</a:t>
                    </a:r>
                    <a:fld id="{724A6ACD-96D4-4B89-BC12-56791AC90287}"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51EA-4119-9AA0-5A8AEC572D36}"/>
                </c:ext>
              </c:extLst>
            </c:dLbl>
            <c:dLbl>
              <c:idx val="2"/>
              <c:tx>
                <c:rich>
                  <a:bodyPr/>
                  <a:lstStyle/>
                  <a:p>
                    <a:r>
                      <a:rPr lang="en-US"/>
                      <a:t>(</a:t>
                    </a:r>
                    <a:fld id="{451B50E2-78FA-4283-8780-2395A301469D}"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51EA-4119-9AA0-5A8AEC572D36}"/>
                </c:ext>
              </c:extLst>
            </c:dLbl>
            <c:dLbl>
              <c:idx val="3"/>
              <c:tx>
                <c:rich>
                  <a:bodyPr/>
                  <a:lstStyle/>
                  <a:p>
                    <a:r>
                      <a:rPr lang="en-US"/>
                      <a:t>(</a:t>
                    </a:r>
                    <a:fld id="{F5EE04B9-1A78-43EF-BC7B-010568C9566B}"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51EA-4119-9AA0-5A8AEC572D36}"/>
                </c:ext>
              </c:extLst>
            </c:dLbl>
            <c:dLbl>
              <c:idx val="4"/>
              <c:tx>
                <c:rich>
                  <a:bodyPr/>
                  <a:lstStyle/>
                  <a:p>
                    <a:r>
                      <a:rPr lang="en-US"/>
                      <a:t>(</a:t>
                    </a:r>
                    <a:fld id="{7F6095FA-158D-4EBD-A074-62DA8206964C}"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8-51EA-4119-9AA0-5A8AEC572D36}"/>
                </c:ext>
              </c:extLst>
            </c:dLbl>
            <c:dLbl>
              <c:idx val="5"/>
              <c:tx>
                <c:rich>
                  <a:bodyPr/>
                  <a:lstStyle/>
                  <a:p>
                    <a:r>
                      <a:rPr lang="en-US"/>
                      <a:t>(</a:t>
                    </a:r>
                    <a:fld id="{E07FA707-A81D-4749-B7A9-22AAA47C34AB}"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191C-3344-A687-B273830AF42D}"/>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SA"/>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FY2018</c:v>
                </c:pt>
                <c:pt idx="1">
                  <c:v>FY2019 </c:v>
                </c:pt>
                <c:pt idx="2">
                  <c:v>FY2020</c:v>
                </c:pt>
                <c:pt idx="3">
                  <c:v>FY2021</c:v>
                </c:pt>
                <c:pt idx="4">
                  <c:v>FY2022</c:v>
                </c:pt>
                <c:pt idx="5">
                  <c:v>FY2023</c:v>
                </c:pt>
              </c:strCache>
            </c:strRef>
          </c:cat>
          <c:val>
            <c:numRef>
              <c:f>Sheet1!$F$2:$F$7</c:f>
              <c:numCache>
                <c:formatCode>0%</c:formatCode>
                <c:ptCount val="6"/>
                <c:pt idx="0">
                  <c:v>0.30046436933236925</c:v>
                </c:pt>
                <c:pt idx="1">
                  <c:v>0.39610123127181424</c:v>
                </c:pt>
                <c:pt idx="2">
                  <c:v>0.47452107836412077</c:v>
                </c:pt>
                <c:pt idx="3">
                  <c:v>0.44652346243819313</c:v>
                </c:pt>
                <c:pt idx="4">
                  <c:v>0.37765106999794162</c:v>
                </c:pt>
                <c:pt idx="5">
                  <c:v>0.3235988311988709</c:v>
                </c:pt>
              </c:numCache>
            </c:numRef>
          </c:val>
          <c:extLst>
            <c:ext xmlns:c16="http://schemas.microsoft.com/office/drawing/2014/chart" uri="{C3380CC4-5D6E-409C-BE32-E72D297353CC}">
              <c16:uniqueId val="{00000001-51EA-4119-9AA0-5A8AEC572D36}"/>
            </c:ext>
          </c:extLst>
        </c:ser>
        <c:dLbls>
          <c:dLblPos val="ctr"/>
          <c:showLegendKey val="0"/>
          <c:showVal val="1"/>
          <c:showCatName val="0"/>
          <c:showSerName val="0"/>
          <c:showPercent val="0"/>
          <c:showBubbleSize val="0"/>
        </c:dLbls>
        <c:gapWidth val="100"/>
        <c:overlap val="100"/>
        <c:axId val="1351650384"/>
        <c:axId val="1351646640"/>
      </c:barChart>
      <c:catAx>
        <c:axId val="1351650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SA"/>
          </a:p>
        </c:txPr>
        <c:crossAx val="1351646640"/>
        <c:crosses val="autoZero"/>
        <c:auto val="1"/>
        <c:lblAlgn val="ctr"/>
        <c:lblOffset val="100"/>
        <c:noMultiLvlLbl val="0"/>
      </c:catAx>
      <c:valAx>
        <c:axId val="1351646640"/>
        <c:scaling>
          <c:orientation val="minMax"/>
        </c:scaling>
        <c:delete val="0"/>
        <c:axPos val="l"/>
        <c:numFmt formatCode="0%"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SA"/>
          </a:p>
        </c:txPr>
        <c:crossAx val="1351650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SA"/>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dirty="0"/>
              <a:t>Stage-wise</a:t>
            </a:r>
            <a:r>
              <a:rPr lang="en-US" sz="1400" baseline="0" dirty="0"/>
              <a:t> provision coverage ratio</a:t>
            </a:r>
            <a:endParaRPr lang="en-US" sz="1400" baseline="30000" dirty="0"/>
          </a:p>
        </c:rich>
      </c:tx>
      <c:layout>
        <c:manualLayout>
          <c:xMode val="edge"/>
          <c:yMode val="edge"/>
          <c:x val="0.25887139107611501"/>
          <c:y val="9.9206349206349201E-3"/>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SA"/>
        </a:p>
      </c:txPr>
    </c:title>
    <c:autoTitleDeleted val="0"/>
    <c:plotArea>
      <c:layout>
        <c:manualLayout>
          <c:layoutTarget val="inner"/>
          <c:xMode val="edge"/>
          <c:yMode val="edge"/>
          <c:x val="2.5462962962963E-2"/>
          <c:y val="0.123417945357571"/>
          <c:w val="0.94907407407407396"/>
          <c:h val="0.58114147154825002"/>
        </c:manualLayout>
      </c:layout>
      <c:barChart>
        <c:barDir val="col"/>
        <c:grouping val="clustered"/>
        <c:varyColors val="0"/>
        <c:ser>
          <c:idx val="0"/>
          <c:order val="0"/>
          <c:tx>
            <c:strRef>
              <c:f>Sheet1!$B$1</c:f>
              <c:strCache>
                <c:ptCount val="1"/>
                <c:pt idx="0">
                  <c:v>Stage 1 provisions as a % on Stage 1 loans</c:v>
                </c:pt>
              </c:strCache>
            </c:strRef>
          </c:tx>
          <c:spPr>
            <a:solidFill>
              <a:schemeClr val="accent1"/>
            </a:solidFill>
            <a:ln>
              <a:noFill/>
            </a:ln>
            <a:effectLst/>
          </c:spPr>
          <c:invertIfNegative val="0"/>
          <c:dLbls>
            <c:dLbl>
              <c:idx val="0"/>
              <c:layout>
                <c:manualLayout>
                  <c:x val="-1.0385608511330901E-2"/>
                  <c:y val="4.969986163354970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015-4FAE-981D-BA38CE4C9EE0}"/>
                </c:ext>
              </c:extLst>
            </c:dLbl>
            <c:dLbl>
              <c:idx val="1"/>
              <c:layout>
                <c:manualLayout>
                  <c:x val="-5.7821068414740696E-3"/>
                  <c:y val="5.401934269181159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015-4FAE-981D-BA38CE4C9EE0}"/>
                </c:ext>
              </c:extLst>
            </c:dLbl>
            <c:dLbl>
              <c:idx val="2"/>
              <c:layout>
                <c:manualLayout>
                  <c:x val="-6.9052525047852802E-3"/>
                  <c:y val="4.861433824401950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15-4B9A-9656-62AE233895FF}"/>
                </c:ext>
              </c:extLst>
            </c:dLbl>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SA"/>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FY2019</c:v>
                </c:pt>
                <c:pt idx="1">
                  <c:v>FY2020</c:v>
                </c:pt>
                <c:pt idx="2">
                  <c:v>FY2021</c:v>
                </c:pt>
                <c:pt idx="3">
                  <c:v>FY2022</c:v>
                </c:pt>
                <c:pt idx="4">
                  <c:v>FY2023</c:v>
                </c:pt>
              </c:strCache>
            </c:strRef>
          </c:cat>
          <c:val>
            <c:numRef>
              <c:f>Sheet1!$B$2:$B$6</c:f>
              <c:numCache>
                <c:formatCode>0.0%</c:formatCode>
                <c:ptCount val="5"/>
                <c:pt idx="0">
                  <c:v>4.1860159790663744E-3</c:v>
                </c:pt>
                <c:pt idx="1">
                  <c:v>5.9623483619519043E-3</c:v>
                </c:pt>
                <c:pt idx="2">
                  <c:v>4.716229787269057E-3</c:v>
                </c:pt>
                <c:pt idx="3">
                  <c:v>5.3376690221075161E-3</c:v>
                </c:pt>
                <c:pt idx="4">
                  <c:v>3.6238743284136466E-3</c:v>
                </c:pt>
              </c:numCache>
            </c:numRef>
          </c:val>
          <c:extLst>
            <c:ext xmlns:c16="http://schemas.microsoft.com/office/drawing/2014/chart" uri="{C3380CC4-5D6E-409C-BE32-E72D297353CC}">
              <c16:uniqueId val="{00000000-2015-4FAE-981D-BA38CE4C9EE0}"/>
            </c:ext>
          </c:extLst>
        </c:ser>
        <c:ser>
          <c:idx val="1"/>
          <c:order val="1"/>
          <c:tx>
            <c:strRef>
              <c:f>Sheet1!$C$1</c:f>
              <c:strCache>
                <c:ptCount val="1"/>
                <c:pt idx="0">
                  <c:v>Stage 2 provisions as a % on Stage 2 loans</c:v>
                </c:pt>
              </c:strCache>
            </c:strRef>
          </c:tx>
          <c:spPr>
            <a:solidFill>
              <a:schemeClr val="accent2"/>
            </a:solidFill>
            <a:ln>
              <a:noFill/>
            </a:ln>
            <a:effectLst/>
          </c:spPr>
          <c:invertIfNegative val="0"/>
          <c:dLbls>
            <c:dLbl>
              <c:idx val="1"/>
              <c:layout>
                <c:manualLayout>
                  <c:x val="-6.90525250478519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515-4B9A-9656-62AE233895FF}"/>
                </c:ext>
              </c:extLst>
            </c:dLbl>
            <c:dLbl>
              <c:idx val="2"/>
              <c:layout>
                <c:manualLayout>
                  <c:x val="-1.3810505009570401E-2"/>
                  <c:y val="9.722867648803890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515-4B9A-9656-62AE233895FF}"/>
                </c:ext>
              </c:extLst>
            </c:dLbl>
            <c:dLbl>
              <c:idx val="4"/>
              <c:layout>
                <c:manualLayout>
                  <c:x val="-1.1508754174642E-2"/>
                  <c:y val="-4.861433824401950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BBA-EE40-B56A-DC29A6C83A63}"/>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SA"/>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FY2019</c:v>
                </c:pt>
                <c:pt idx="1">
                  <c:v>FY2020</c:v>
                </c:pt>
                <c:pt idx="2">
                  <c:v>FY2021</c:v>
                </c:pt>
                <c:pt idx="3">
                  <c:v>FY2022</c:v>
                </c:pt>
                <c:pt idx="4">
                  <c:v>FY2023</c:v>
                </c:pt>
              </c:strCache>
            </c:strRef>
          </c:cat>
          <c:val>
            <c:numRef>
              <c:f>Sheet1!$C$2:$C$6</c:f>
              <c:numCache>
                <c:formatCode>0.0%</c:formatCode>
                <c:ptCount val="5"/>
                <c:pt idx="0">
                  <c:v>0.109534304743005</c:v>
                </c:pt>
                <c:pt idx="1">
                  <c:v>0.13127688397997644</c:v>
                </c:pt>
                <c:pt idx="2">
                  <c:v>0.15686598742197985</c:v>
                </c:pt>
                <c:pt idx="3">
                  <c:v>0.18342191682810996</c:v>
                </c:pt>
                <c:pt idx="4">
                  <c:v>0.17114593213058016</c:v>
                </c:pt>
              </c:numCache>
            </c:numRef>
          </c:val>
          <c:extLst>
            <c:ext xmlns:c16="http://schemas.microsoft.com/office/drawing/2014/chart" uri="{C3380CC4-5D6E-409C-BE32-E72D297353CC}">
              <c16:uniqueId val="{00000001-2015-4FAE-981D-BA38CE4C9EE0}"/>
            </c:ext>
          </c:extLst>
        </c:ser>
        <c:ser>
          <c:idx val="2"/>
          <c:order val="2"/>
          <c:tx>
            <c:strRef>
              <c:f>Sheet1!$D$1</c:f>
              <c:strCache>
                <c:ptCount val="1"/>
                <c:pt idx="0">
                  <c:v>Stage 3 provisions as a % on Stage 3 loans</c:v>
                </c:pt>
              </c:strCache>
            </c:strRef>
          </c:tx>
          <c:spPr>
            <a:solidFill>
              <a:srgbClr val="002C77"/>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SA"/>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FY2019</c:v>
                </c:pt>
                <c:pt idx="1">
                  <c:v>FY2020</c:v>
                </c:pt>
                <c:pt idx="2">
                  <c:v>FY2021</c:v>
                </c:pt>
                <c:pt idx="3">
                  <c:v>FY2022</c:v>
                </c:pt>
                <c:pt idx="4">
                  <c:v>FY2023</c:v>
                </c:pt>
              </c:strCache>
            </c:strRef>
          </c:cat>
          <c:val>
            <c:numRef>
              <c:f>Sheet1!$D$2:$D$6</c:f>
              <c:numCache>
                <c:formatCode>0.0%</c:formatCode>
                <c:ptCount val="5"/>
                <c:pt idx="0">
                  <c:v>1.0170590585312957</c:v>
                </c:pt>
                <c:pt idx="1">
                  <c:v>0.94832535092618009</c:v>
                </c:pt>
                <c:pt idx="2">
                  <c:v>0.8803403119703177</c:v>
                </c:pt>
                <c:pt idx="3">
                  <c:v>0.71671527195561746</c:v>
                </c:pt>
                <c:pt idx="4">
                  <c:v>0.76408569388838909</c:v>
                </c:pt>
              </c:numCache>
            </c:numRef>
          </c:val>
          <c:extLst>
            <c:ext xmlns:c16="http://schemas.microsoft.com/office/drawing/2014/chart" uri="{C3380CC4-5D6E-409C-BE32-E72D297353CC}">
              <c16:uniqueId val="{00000002-2015-4FAE-981D-BA38CE4C9EE0}"/>
            </c:ext>
          </c:extLst>
        </c:ser>
        <c:dLbls>
          <c:showLegendKey val="0"/>
          <c:showVal val="0"/>
          <c:showCatName val="0"/>
          <c:showSerName val="0"/>
          <c:showPercent val="0"/>
          <c:showBubbleSize val="0"/>
        </c:dLbls>
        <c:gapWidth val="150"/>
        <c:axId val="-2113215440"/>
        <c:axId val="-2113212208"/>
      </c:barChart>
      <c:catAx>
        <c:axId val="-2113215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crossAx val="-2113212208"/>
        <c:crosses val="autoZero"/>
        <c:auto val="1"/>
        <c:lblAlgn val="ctr"/>
        <c:lblOffset val="100"/>
        <c:noMultiLvlLbl val="0"/>
      </c:catAx>
      <c:valAx>
        <c:axId val="-2113212208"/>
        <c:scaling>
          <c:orientation val="minMax"/>
          <c:min val="0"/>
        </c:scaling>
        <c:delete val="0"/>
        <c:axPos val="l"/>
        <c:numFmt formatCode="0.0%" sourceLinked="1"/>
        <c:majorTickMark val="out"/>
        <c:minorTickMark val="none"/>
        <c:tickLblPos val="none"/>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crossAx val="-2113215440"/>
        <c:crosses val="autoZero"/>
        <c:crossBetween val="between"/>
      </c:valAx>
      <c:spPr>
        <a:noFill/>
        <a:ln>
          <a:noFill/>
        </a:ln>
        <a:effectLst/>
      </c:spPr>
    </c:plotArea>
    <c:legend>
      <c:legendPos val="b"/>
      <c:layout>
        <c:manualLayout>
          <c:xMode val="edge"/>
          <c:yMode val="edge"/>
          <c:x val="8.2441102817759904E-2"/>
          <c:y val="0.82439024584085996"/>
          <c:w val="0.87678401548226503"/>
          <c:h val="0.14466724895549599"/>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pPr>
      <a:endParaRPr lang="en-SA"/>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dirty="0"/>
              <a:t>Breakdown of gross loans as per 3 stages of ECL</a:t>
            </a:r>
          </a:p>
        </c:rich>
      </c:tx>
      <c:layout>
        <c:manualLayout>
          <c:xMode val="edge"/>
          <c:yMode val="edge"/>
          <c:x val="0.16814814814814799"/>
          <c:y val="0"/>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SA"/>
        </a:p>
      </c:txPr>
    </c:title>
    <c:autoTitleDeleted val="0"/>
    <c:plotArea>
      <c:layout>
        <c:manualLayout>
          <c:layoutTarget val="inner"/>
          <c:xMode val="edge"/>
          <c:yMode val="edge"/>
          <c:x val="2.5462962962963E-2"/>
          <c:y val="0.19371011411090402"/>
          <c:w val="0.94907407407407396"/>
          <c:h val="0.58528585955693768"/>
        </c:manualLayout>
      </c:layout>
      <c:barChart>
        <c:barDir val="col"/>
        <c:grouping val="stacked"/>
        <c:varyColors val="0"/>
        <c:ser>
          <c:idx val="0"/>
          <c:order val="0"/>
          <c:tx>
            <c:strRef>
              <c:f>Sheet1!$B$1</c:f>
              <c:strCache>
                <c:ptCount val="1"/>
                <c:pt idx="0">
                  <c:v>Stage 1 loans %</c:v>
                </c:pt>
              </c:strCache>
            </c:strRef>
          </c:tx>
          <c:spPr>
            <a:solidFill>
              <a:srgbClr val="002C77"/>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bg1"/>
                    </a:solidFill>
                    <a:latin typeface="+mn-lt"/>
                    <a:ea typeface="+mn-ea"/>
                    <a:cs typeface="+mn-cs"/>
                  </a:defRPr>
                </a:pPr>
                <a:endParaRPr lang="en-SA"/>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FY2019</c:v>
                </c:pt>
                <c:pt idx="1">
                  <c:v>FY2020</c:v>
                </c:pt>
                <c:pt idx="2">
                  <c:v>FY2021</c:v>
                </c:pt>
                <c:pt idx="3">
                  <c:v>FY2022</c:v>
                </c:pt>
                <c:pt idx="4">
                  <c:v>FY2023</c:v>
                </c:pt>
              </c:strCache>
            </c:strRef>
          </c:cat>
          <c:val>
            <c:numRef>
              <c:f>Sheet1!$B$2:$B$6</c:f>
              <c:numCache>
                <c:formatCode>0.0%</c:formatCode>
                <c:ptCount val="5"/>
                <c:pt idx="0">
                  <c:v>0.84674153288397158</c:v>
                </c:pt>
                <c:pt idx="1">
                  <c:v>0.86334334604144691</c:v>
                </c:pt>
                <c:pt idx="2">
                  <c:v>0.88051475915581834</c:v>
                </c:pt>
                <c:pt idx="3">
                  <c:v>0.89972481313341512</c:v>
                </c:pt>
                <c:pt idx="4">
                  <c:v>0.90527678698447489</c:v>
                </c:pt>
              </c:numCache>
            </c:numRef>
          </c:val>
          <c:extLst>
            <c:ext xmlns:c16="http://schemas.microsoft.com/office/drawing/2014/chart" uri="{C3380CC4-5D6E-409C-BE32-E72D297353CC}">
              <c16:uniqueId val="{00000000-5161-4B01-BC58-6551EB3BF97E}"/>
            </c:ext>
          </c:extLst>
        </c:ser>
        <c:ser>
          <c:idx val="1"/>
          <c:order val="1"/>
          <c:tx>
            <c:strRef>
              <c:f>Sheet1!$C$1</c:f>
              <c:strCache>
                <c:ptCount val="1"/>
                <c:pt idx="0">
                  <c:v>Stage 2 loans %</c:v>
                </c:pt>
              </c:strCache>
            </c:strRef>
          </c:tx>
          <c:spPr>
            <a:solidFill>
              <a:srgbClr val="00A8C8"/>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bg1"/>
                    </a:solidFill>
                    <a:latin typeface="+mn-lt"/>
                    <a:ea typeface="+mn-ea"/>
                    <a:cs typeface="+mn-cs"/>
                  </a:defRPr>
                </a:pPr>
                <a:endParaRPr lang="en-SA"/>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FY2019</c:v>
                </c:pt>
                <c:pt idx="1">
                  <c:v>FY2020</c:v>
                </c:pt>
                <c:pt idx="2">
                  <c:v>FY2021</c:v>
                </c:pt>
                <c:pt idx="3">
                  <c:v>FY2022</c:v>
                </c:pt>
                <c:pt idx="4">
                  <c:v>FY2023</c:v>
                </c:pt>
              </c:strCache>
            </c:strRef>
          </c:cat>
          <c:val>
            <c:numRef>
              <c:f>Sheet1!$C$2:$C$6</c:f>
              <c:numCache>
                <c:formatCode>0.0%</c:formatCode>
                <c:ptCount val="5"/>
                <c:pt idx="0">
                  <c:v>0.14124868896973372</c:v>
                </c:pt>
                <c:pt idx="1">
                  <c:v>0.12499543832712789</c:v>
                </c:pt>
                <c:pt idx="2">
                  <c:v>0.10847757496435834</c:v>
                </c:pt>
                <c:pt idx="3">
                  <c:v>8.7018742579886024E-2</c:v>
                </c:pt>
                <c:pt idx="4">
                  <c:v>8.1072835689965705E-2</c:v>
                </c:pt>
              </c:numCache>
            </c:numRef>
          </c:val>
          <c:extLst>
            <c:ext xmlns:c16="http://schemas.microsoft.com/office/drawing/2014/chart" uri="{C3380CC4-5D6E-409C-BE32-E72D297353CC}">
              <c16:uniqueId val="{00000001-5161-4B01-BC58-6551EB3BF97E}"/>
            </c:ext>
          </c:extLst>
        </c:ser>
        <c:ser>
          <c:idx val="2"/>
          <c:order val="2"/>
          <c:tx>
            <c:strRef>
              <c:f>Sheet1!$D$1</c:f>
              <c:strCache>
                <c:ptCount val="1"/>
                <c:pt idx="0">
                  <c:v>Stage 3 loans %</c:v>
                </c:pt>
              </c:strCache>
            </c:strRef>
          </c:tx>
          <c:spPr>
            <a:solidFill>
              <a:srgbClr val="A6E2E5"/>
            </a:solidFill>
            <a:ln>
              <a:noFill/>
            </a:ln>
            <a:effectLst/>
          </c:spPr>
          <c:invertIfNegative val="0"/>
          <c:dLbls>
            <c:dLbl>
              <c:idx val="0"/>
              <c:layout>
                <c:manualLayout>
                  <c:x val="-4.6592903130419604E-3"/>
                  <c:y val="-4.40771732302321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1E-48A9-9F19-B25CD99D6E8D}"/>
                </c:ext>
              </c:extLst>
            </c:dLbl>
            <c:dLbl>
              <c:idx val="1"/>
              <c:layout>
                <c:manualLayout>
                  <c:x val="-2.3296451565209702E-3"/>
                  <c:y val="-4.89746369224801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1E-48A9-9F19-B25CD99D6E8D}"/>
                </c:ext>
              </c:extLst>
            </c:dLbl>
            <c:dLbl>
              <c:idx val="2"/>
              <c:layout>
                <c:manualLayout>
                  <c:x val="-4.6592903130420298E-3"/>
                  <c:y val="-3.91797095379841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21E-48A9-9F19-B25CD99D6E8D}"/>
                </c:ext>
              </c:extLst>
            </c:dLbl>
            <c:dLbl>
              <c:idx val="4"/>
              <c:layout>
                <c:manualLayout>
                  <c:x val="-4.6592903130419404E-3"/>
                  <c:y val="-3.91797095379841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195-7A43-AD08-FC4544B93EBB}"/>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SA"/>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FY2019</c:v>
                </c:pt>
                <c:pt idx="1">
                  <c:v>FY2020</c:v>
                </c:pt>
                <c:pt idx="2">
                  <c:v>FY2021</c:v>
                </c:pt>
                <c:pt idx="3">
                  <c:v>FY2022</c:v>
                </c:pt>
                <c:pt idx="4">
                  <c:v>FY2023</c:v>
                </c:pt>
              </c:strCache>
            </c:strRef>
          </c:cat>
          <c:val>
            <c:numRef>
              <c:f>Sheet1!$D$2:$D$6</c:f>
              <c:numCache>
                <c:formatCode>0.0%</c:formatCode>
                <c:ptCount val="5"/>
                <c:pt idx="0">
                  <c:v>1.2009778146294756E-2</c:v>
                </c:pt>
                <c:pt idx="1">
                  <c:v>1.1661215631425276E-2</c:v>
                </c:pt>
                <c:pt idx="2">
                  <c:v>1.1017154743263141E-2</c:v>
                </c:pt>
                <c:pt idx="3">
                  <c:v>1.3256444286698889E-2</c:v>
                </c:pt>
                <c:pt idx="4">
                  <c:v>1.3650377325559385E-2</c:v>
                </c:pt>
              </c:numCache>
            </c:numRef>
          </c:val>
          <c:extLst>
            <c:ext xmlns:c16="http://schemas.microsoft.com/office/drawing/2014/chart" uri="{C3380CC4-5D6E-409C-BE32-E72D297353CC}">
              <c16:uniqueId val="{00000002-5161-4B01-BC58-6551EB3BF97E}"/>
            </c:ext>
          </c:extLst>
        </c:ser>
        <c:dLbls>
          <c:showLegendKey val="0"/>
          <c:showVal val="0"/>
          <c:showCatName val="0"/>
          <c:showSerName val="0"/>
          <c:showPercent val="0"/>
          <c:showBubbleSize val="0"/>
        </c:dLbls>
        <c:gapWidth val="100"/>
        <c:overlap val="100"/>
        <c:axId val="-2113296816"/>
        <c:axId val="-2113293376"/>
      </c:barChart>
      <c:catAx>
        <c:axId val="-2113296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crossAx val="-2113293376"/>
        <c:crosses val="autoZero"/>
        <c:auto val="1"/>
        <c:lblAlgn val="ctr"/>
        <c:lblOffset val="100"/>
        <c:noMultiLvlLbl val="0"/>
      </c:catAx>
      <c:valAx>
        <c:axId val="-2113293376"/>
        <c:scaling>
          <c:orientation val="minMax"/>
          <c:min val="0.5"/>
        </c:scaling>
        <c:delete val="0"/>
        <c:axPos val="l"/>
        <c:numFmt formatCode="0.0%" sourceLinked="1"/>
        <c:majorTickMark val="out"/>
        <c:minorTickMark val="none"/>
        <c:tickLblPos val="none"/>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crossAx val="-2113296816"/>
        <c:crosses val="autoZero"/>
        <c:crossBetween val="between"/>
      </c:valAx>
      <c:spPr>
        <a:noFill/>
        <a:ln>
          <a:noFill/>
        </a:ln>
        <a:effectLst/>
      </c:spPr>
    </c:plotArea>
    <c:legend>
      <c:legendPos val="b"/>
      <c:layout>
        <c:manualLayout>
          <c:xMode val="edge"/>
          <c:yMode val="edge"/>
          <c:x val="4.5370370370370401E-2"/>
          <c:y val="0.89542205661792296"/>
          <c:w val="0.63907981584430196"/>
          <c:h val="8.9696991001124798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pPr>
      <a:endParaRPr lang="en-SA"/>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dirty="0"/>
              <a:t>NPLs as % of stage 3 loans</a:t>
            </a:r>
          </a:p>
        </c:rich>
      </c:tx>
      <c:layout>
        <c:manualLayout>
          <c:xMode val="edge"/>
          <c:yMode val="edge"/>
          <c:x val="0.21698889833978999"/>
          <c:y val="4.9603596673181496E-3"/>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SA"/>
        </a:p>
      </c:txPr>
    </c:title>
    <c:autoTitleDeleted val="0"/>
    <c:plotArea>
      <c:layout>
        <c:manualLayout>
          <c:layoutTarget val="inner"/>
          <c:xMode val="edge"/>
          <c:yMode val="edge"/>
          <c:x val="3.6289362073538299E-2"/>
          <c:y val="0.12523714304816"/>
          <c:w val="0.927421275852923"/>
          <c:h val="0.75012741690550999"/>
        </c:manualLayout>
      </c:layout>
      <c:lineChart>
        <c:grouping val="standard"/>
        <c:varyColors val="0"/>
        <c:ser>
          <c:idx val="0"/>
          <c:order val="0"/>
          <c:tx>
            <c:strRef>
              <c:f>Sheet1!$B$1</c:f>
              <c:strCache>
                <c:ptCount val="1"/>
                <c:pt idx="0">
                  <c:v>Column2</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SA"/>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FY2019</c:v>
                </c:pt>
                <c:pt idx="1">
                  <c:v>FY2020</c:v>
                </c:pt>
                <c:pt idx="2">
                  <c:v>FY2021</c:v>
                </c:pt>
                <c:pt idx="3">
                  <c:v>FY2022</c:v>
                </c:pt>
                <c:pt idx="4">
                  <c:v>FY2023</c:v>
                </c:pt>
              </c:strCache>
            </c:strRef>
          </c:cat>
          <c:val>
            <c:numRef>
              <c:f>Sheet1!$B$2:$B$6</c:f>
              <c:numCache>
                <c:formatCode>0.0%</c:formatCode>
                <c:ptCount val="5"/>
                <c:pt idx="0">
                  <c:v>1</c:v>
                </c:pt>
                <c:pt idx="1">
                  <c:v>1</c:v>
                </c:pt>
                <c:pt idx="2">
                  <c:v>1</c:v>
                </c:pt>
                <c:pt idx="3">
                  <c:v>1</c:v>
                </c:pt>
                <c:pt idx="4">
                  <c:v>1</c:v>
                </c:pt>
              </c:numCache>
            </c:numRef>
          </c:val>
          <c:smooth val="0"/>
          <c:extLst>
            <c:ext xmlns:c16="http://schemas.microsoft.com/office/drawing/2014/chart" uri="{C3380CC4-5D6E-409C-BE32-E72D297353CC}">
              <c16:uniqueId val="{00000000-80A5-49A7-A50B-514AE1237861}"/>
            </c:ext>
          </c:extLst>
        </c:ser>
        <c:dLbls>
          <c:showLegendKey val="0"/>
          <c:showVal val="0"/>
          <c:showCatName val="0"/>
          <c:showSerName val="0"/>
          <c:showPercent val="0"/>
          <c:showBubbleSize val="0"/>
        </c:dLbls>
        <c:smooth val="0"/>
        <c:axId val="-2113367616"/>
        <c:axId val="-2113364304"/>
      </c:lineChart>
      <c:catAx>
        <c:axId val="-2113367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crossAx val="-2113364304"/>
        <c:crosses val="autoZero"/>
        <c:auto val="1"/>
        <c:lblAlgn val="ctr"/>
        <c:lblOffset val="100"/>
        <c:noMultiLvlLbl val="0"/>
      </c:catAx>
      <c:valAx>
        <c:axId val="-2113364304"/>
        <c:scaling>
          <c:orientation val="minMax"/>
          <c:max val="1.04"/>
          <c:min val="0.9"/>
        </c:scaling>
        <c:delete val="0"/>
        <c:axPos val="l"/>
        <c:numFmt formatCode="0.0%" sourceLinked="1"/>
        <c:majorTickMark val="out"/>
        <c:minorTickMark val="none"/>
        <c:tickLblPos val="none"/>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crossAx val="-2113367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pPr>
      <a:endParaRPr lang="en-SA"/>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dirty="0"/>
              <a:t>Size</a:t>
            </a:r>
            <a:r>
              <a:rPr lang="en-US" sz="1400" baseline="0" dirty="0"/>
              <a:t> of NPLs </a:t>
            </a:r>
            <a:r>
              <a:rPr lang="en-US" sz="1400" baseline="0" dirty="0" err="1"/>
              <a:t>w.r.t.</a:t>
            </a:r>
            <a:r>
              <a:rPr lang="en-US" sz="1400" baseline="0" dirty="0"/>
              <a:t> balance sheet</a:t>
            </a:r>
            <a:endParaRPr lang="en-US" sz="1400" dirty="0"/>
          </a:p>
        </c:rich>
      </c:tx>
      <c:layout>
        <c:manualLayout>
          <c:xMode val="edge"/>
          <c:yMode val="edge"/>
          <c:x val="0.119436350078859"/>
          <c:y val="4.96027466620543E-3"/>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SA"/>
        </a:p>
      </c:txPr>
    </c:title>
    <c:autoTitleDeleted val="0"/>
    <c:plotArea>
      <c:layout>
        <c:manualLayout>
          <c:layoutTarget val="inner"/>
          <c:xMode val="edge"/>
          <c:yMode val="edge"/>
          <c:x val="2.5462962962963E-2"/>
          <c:y val="0.16670193413702941"/>
          <c:w val="0.94907407407407396"/>
          <c:h val="0.61437671605692734"/>
        </c:manualLayout>
      </c:layout>
      <c:lineChart>
        <c:grouping val="standard"/>
        <c:varyColors val="0"/>
        <c:ser>
          <c:idx val="0"/>
          <c:order val="0"/>
          <c:tx>
            <c:strRef>
              <c:f>Sheet1!$B$1</c:f>
              <c:strCache>
                <c:ptCount val="1"/>
                <c:pt idx="0">
                  <c:v>NPL ratio</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SA"/>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FY2019</c:v>
                </c:pt>
                <c:pt idx="1">
                  <c:v>FY2020</c:v>
                </c:pt>
                <c:pt idx="2">
                  <c:v>FY2021</c:v>
                </c:pt>
                <c:pt idx="3">
                  <c:v>FY2022</c:v>
                </c:pt>
                <c:pt idx="4">
                  <c:v>FY2023</c:v>
                </c:pt>
              </c:strCache>
            </c:strRef>
          </c:cat>
          <c:val>
            <c:numRef>
              <c:f>Sheet1!$B$2:$B$6</c:f>
              <c:numCache>
                <c:formatCode>0.0%</c:formatCode>
                <c:ptCount val="5"/>
                <c:pt idx="0">
                  <c:v>1.2009778146294756E-2</c:v>
                </c:pt>
                <c:pt idx="1">
                  <c:v>1.1661215631425276E-2</c:v>
                </c:pt>
                <c:pt idx="2">
                  <c:v>1.1017154743263141E-2</c:v>
                </c:pt>
                <c:pt idx="3">
                  <c:v>1.3256444286698889E-2</c:v>
                </c:pt>
                <c:pt idx="4">
                  <c:v>1.3650377325559385E-2</c:v>
                </c:pt>
              </c:numCache>
            </c:numRef>
          </c:val>
          <c:smooth val="0"/>
          <c:extLst>
            <c:ext xmlns:c16="http://schemas.microsoft.com/office/drawing/2014/chart" uri="{C3380CC4-5D6E-409C-BE32-E72D297353CC}">
              <c16:uniqueId val="{00000000-E4B1-4045-A8E9-F5EF8C0BCB74}"/>
            </c:ext>
          </c:extLst>
        </c:ser>
        <c:dLbls>
          <c:showLegendKey val="0"/>
          <c:showVal val="0"/>
          <c:showCatName val="0"/>
          <c:showSerName val="0"/>
          <c:showPercent val="0"/>
          <c:showBubbleSize val="0"/>
        </c:dLbls>
        <c:marker val="1"/>
        <c:smooth val="0"/>
        <c:axId val="-2138416416"/>
        <c:axId val="-2138432432"/>
      </c:lineChart>
      <c:lineChart>
        <c:grouping val="standard"/>
        <c:varyColors val="0"/>
        <c:ser>
          <c:idx val="1"/>
          <c:order val="1"/>
          <c:tx>
            <c:strRef>
              <c:f>Sheet1!$C$1</c:f>
              <c:strCache>
                <c:ptCount val="1"/>
                <c:pt idx="0">
                  <c:v>NPLs / Equity</c:v>
                </c:pt>
              </c:strCache>
            </c:strRef>
          </c:tx>
          <c:spPr>
            <a:ln w="28575" cap="rnd">
              <a:solidFill>
                <a:schemeClr val="accent2"/>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SA"/>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FY2019</c:v>
                </c:pt>
                <c:pt idx="1">
                  <c:v>FY2020</c:v>
                </c:pt>
                <c:pt idx="2">
                  <c:v>FY2021</c:v>
                </c:pt>
                <c:pt idx="3">
                  <c:v>FY2022</c:v>
                </c:pt>
                <c:pt idx="4">
                  <c:v>FY2023</c:v>
                </c:pt>
              </c:strCache>
            </c:strRef>
          </c:cat>
          <c:val>
            <c:numRef>
              <c:f>Sheet1!$C$2:$C$6</c:f>
              <c:numCache>
                <c:formatCode>0.0%</c:formatCode>
                <c:ptCount val="5"/>
                <c:pt idx="0">
                  <c:v>7.807341519764166E-2</c:v>
                </c:pt>
                <c:pt idx="1">
                  <c:v>7.8689144863785573E-2</c:v>
                </c:pt>
                <c:pt idx="2">
                  <c:v>7.8695736008661032E-2</c:v>
                </c:pt>
                <c:pt idx="3">
                  <c:v>9.3024840457623978E-2</c:v>
                </c:pt>
                <c:pt idx="4">
                  <c:v>9.3914711586166308E-2</c:v>
                </c:pt>
              </c:numCache>
            </c:numRef>
          </c:val>
          <c:smooth val="0"/>
          <c:extLst>
            <c:ext xmlns:c16="http://schemas.microsoft.com/office/drawing/2014/chart" uri="{C3380CC4-5D6E-409C-BE32-E72D297353CC}">
              <c16:uniqueId val="{00000001-E4B1-4045-A8E9-F5EF8C0BCB74}"/>
            </c:ext>
          </c:extLst>
        </c:ser>
        <c:dLbls>
          <c:showLegendKey val="0"/>
          <c:showVal val="0"/>
          <c:showCatName val="0"/>
          <c:showSerName val="0"/>
          <c:showPercent val="0"/>
          <c:showBubbleSize val="0"/>
        </c:dLbls>
        <c:marker val="1"/>
        <c:smooth val="0"/>
        <c:axId val="-2138425984"/>
        <c:axId val="-2138429088"/>
      </c:lineChart>
      <c:catAx>
        <c:axId val="-2138416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crossAx val="-2138432432"/>
        <c:crosses val="autoZero"/>
        <c:auto val="1"/>
        <c:lblAlgn val="ctr"/>
        <c:lblOffset val="100"/>
        <c:noMultiLvlLbl val="0"/>
      </c:catAx>
      <c:valAx>
        <c:axId val="-2138432432"/>
        <c:scaling>
          <c:orientation val="minMax"/>
          <c:max val="0.06"/>
        </c:scaling>
        <c:delete val="0"/>
        <c:axPos val="l"/>
        <c:numFmt formatCode="0.0%" sourceLinked="1"/>
        <c:majorTickMark val="out"/>
        <c:minorTickMark val="none"/>
        <c:tickLblPos val="none"/>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crossAx val="-2138416416"/>
        <c:crosses val="autoZero"/>
        <c:crossBetween val="between"/>
      </c:valAx>
      <c:valAx>
        <c:axId val="-2138429088"/>
        <c:scaling>
          <c:orientation val="minMax"/>
          <c:min val="0.04"/>
        </c:scaling>
        <c:delete val="0"/>
        <c:axPos val="r"/>
        <c:numFmt formatCode="0.0%" sourceLinked="1"/>
        <c:majorTickMark val="out"/>
        <c:minorTickMark val="none"/>
        <c:tickLblPos val="none"/>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crossAx val="-2138425984"/>
        <c:crosses val="max"/>
        <c:crossBetween val="between"/>
      </c:valAx>
      <c:catAx>
        <c:axId val="-2138425984"/>
        <c:scaling>
          <c:orientation val="minMax"/>
        </c:scaling>
        <c:delete val="1"/>
        <c:axPos val="b"/>
        <c:numFmt formatCode="General" sourceLinked="1"/>
        <c:majorTickMark val="out"/>
        <c:minorTickMark val="none"/>
        <c:tickLblPos val="nextTo"/>
        <c:crossAx val="-2138429088"/>
        <c:crosses val="autoZero"/>
        <c:auto val="1"/>
        <c:lblAlgn val="ctr"/>
        <c:lblOffset val="100"/>
        <c:noMultiLvlLbl val="0"/>
      </c:catAx>
      <c:spPr>
        <a:noFill/>
        <a:ln>
          <a:noFill/>
        </a:ln>
        <a:effectLst/>
      </c:spPr>
    </c:plotArea>
    <c:legend>
      <c:legendPos val="b"/>
      <c:layout>
        <c:manualLayout>
          <c:xMode val="edge"/>
          <c:yMode val="edge"/>
          <c:x val="0.18039857391995404"/>
          <c:y val="0.90038239706459722"/>
          <c:w val="0.64931222420902102"/>
          <c:h val="9.8797133386763103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pPr>
      <a:endParaRPr lang="en-SA"/>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dirty="0"/>
              <a:t>NPL coverage</a:t>
            </a:r>
            <a:r>
              <a:rPr lang="en-US" sz="1400" baseline="0" dirty="0"/>
              <a:t> ratio</a:t>
            </a:r>
            <a:endParaRPr lang="en-US" sz="1400" dirty="0"/>
          </a:p>
        </c:rich>
      </c:tx>
      <c:layout>
        <c:manualLayout>
          <c:xMode val="edge"/>
          <c:yMode val="edge"/>
          <c:x val="0.32356323464812053"/>
          <c:y val="3.8541985932479027E-3"/>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SA"/>
        </a:p>
      </c:txPr>
    </c:title>
    <c:autoTitleDeleted val="0"/>
    <c:plotArea>
      <c:layout>
        <c:manualLayout>
          <c:layoutTarget val="inner"/>
          <c:xMode val="edge"/>
          <c:yMode val="edge"/>
          <c:x val="2.2969051628081601E-2"/>
          <c:y val="0.16920053380520278"/>
          <c:w val="0.95406189674383701"/>
          <c:h val="0.59533736610371701"/>
        </c:manualLayout>
      </c:layout>
      <c:barChart>
        <c:barDir val="col"/>
        <c:grouping val="clustered"/>
        <c:varyColors val="0"/>
        <c:ser>
          <c:idx val="0"/>
          <c:order val="0"/>
          <c:tx>
            <c:strRef>
              <c:f>Sheet1!$B$1</c:f>
              <c:strCache>
                <c:ptCount val="1"/>
                <c:pt idx="0">
                  <c:v>NPLs</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SA"/>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FY2019</c:v>
                </c:pt>
                <c:pt idx="1">
                  <c:v>FY2020</c:v>
                </c:pt>
                <c:pt idx="2">
                  <c:v>FY2021</c:v>
                </c:pt>
                <c:pt idx="3">
                  <c:v>FY2022</c:v>
                </c:pt>
                <c:pt idx="4">
                  <c:v>FY2023</c:v>
                </c:pt>
              </c:strCache>
            </c:strRef>
          </c:cat>
          <c:val>
            <c:numRef>
              <c:f>Sheet1!$B$2:$B$6</c:f>
              <c:numCache>
                <c:formatCode>_(* #,##0_);_(* \(#,##0\);_(* "-"??_);_(@_)</c:formatCode>
                <c:ptCount val="5"/>
                <c:pt idx="0">
                  <c:v>735.91399999999999</c:v>
                </c:pt>
                <c:pt idx="1">
                  <c:v>845.19200000000001</c:v>
                </c:pt>
                <c:pt idx="2">
                  <c:v>942.78200000000004</c:v>
                </c:pt>
                <c:pt idx="3">
                  <c:v>1246.4349999999999</c:v>
                </c:pt>
                <c:pt idx="4">
                  <c:v>1432.961</c:v>
                </c:pt>
              </c:numCache>
            </c:numRef>
          </c:val>
          <c:extLst>
            <c:ext xmlns:c16="http://schemas.microsoft.com/office/drawing/2014/chart" uri="{C3380CC4-5D6E-409C-BE32-E72D297353CC}">
              <c16:uniqueId val="{00000000-7E4A-5944-8E41-283E78C4D58E}"/>
            </c:ext>
          </c:extLst>
        </c:ser>
        <c:ser>
          <c:idx val="1"/>
          <c:order val="1"/>
          <c:tx>
            <c:strRef>
              <c:f>Sheet1!$C$1</c:f>
              <c:strCache>
                <c:ptCount val="1"/>
                <c:pt idx="0">
                  <c:v>Provisions</c:v>
                </c:pt>
              </c:strCache>
            </c:strRef>
          </c:tx>
          <c:spPr>
            <a:solidFill>
              <a:schemeClr val="accent2"/>
            </a:solidFill>
            <a:ln>
              <a:solidFill>
                <a:srgbClr val="A6E2E5"/>
              </a:solid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mn-lt"/>
                    <a:ea typeface="+mn-ea"/>
                    <a:cs typeface="+mn-cs"/>
                  </a:defRPr>
                </a:pPr>
                <a:endParaRPr lang="en-SA"/>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FY2019</c:v>
                </c:pt>
                <c:pt idx="1">
                  <c:v>FY2020</c:v>
                </c:pt>
                <c:pt idx="2">
                  <c:v>FY2021</c:v>
                </c:pt>
                <c:pt idx="3">
                  <c:v>FY2022</c:v>
                </c:pt>
                <c:pt idx="4">
                  <c:v>FY2023</c:v>
                </c:pt>
              </c:strCache>
            </c:strRef>
          </c:cat>
          <c:val>
            <c:numRef>
              <c:f>Sheet1!$C$2:$C$6</c:f>
              <c:numCache>
                <c:formatCode>_(* #,##0_);_(* \(#,##0\);_(* "-"??_);_(@_)</c:formatCode>
                <c:ptCount val="5"/>
                <c:pt idx="0">
                  <c:v>1913.7</c:v>
                </c:pt>
                <c:pt idx="1">
                  <c:v>2363.913</c:v>
                </c:pt>
                <c:pt idx="2">
                  <c:v>2641</c:v>
                </c:pt>
                <c:pt idx="3">
                  <c:v>2845.6309999999999</c:v>
                </c:pt>
                <c:pt idx="4">
                  <c:v>2895.8609999999999</c:v>
                </c:pt>
              </c:numCache>
            </c:numRef>
          </c:val>
          <c:extLst>
            <c:ext xmlns:c16="http://schemas.microsoft.com/office/drawing/2014/chart" uri="{C3380CC4-5D6E-409C-BE32-E72D297353CC}">
              <c16:uniqueId val="{00000001-7E4A-5944-8E41-283E78C4D58E}"/>
            </c:ext>
          </c:extLst>
        </c:ser>
        <c:dLbls>
          <c:showLegendKey val="0"/>
          <c:showVal val="0"/>
          <c:showCatName val="0"/>
          <c:showSerName val="0"/>
          <c:showPercent val="0"/>
          <c:showBubbleSize val="0"/>
        </c:dLbls>
        <c:gapWidth val="75"/>
        <c:axId val="-2078631936"/>
        <c:axId val="-2082671856"/>
      </c:barChart>
      <c:lineChart>
        <c:grouping val="standard"/>
        <c:varyColors val="0"/>
        <c:ser>
          <c:idx val="2"/>
          <c:order val="2"/>
          <c:tx>
            <c:strRef>
              <c:f>Sheet1!$D$1</c:f>
              <c:strCache>
                <c:ptCount val="1"/>
                <c:pt idx="0">
                  <c:v>NPL coverage ratio</c:v>
                </c:pt>
              </c:strCache>
            </c:strRef>
          </c:tx>
          <c:spPr>
            <a:ln w="28575" cap="rnd">
              <a:solidFill>
                <a:schemeClr val="accent3"/>
              </a:solidFill>
              <a:round/>
            </a:ln>
            <a:effectLst/>
          </c:spPr>
          <c:marker>
            <c:symbol val="none"/>
          </c:marker>
          <c:dLbls>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SA"/>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FY2019</c:v>
                </c:pt>
                <c:pt idx="1">
                  <c:v>FY2020</c:v>
                </c:pt>
                <c:pt idx="2">
                  <c:v>FY2021</c:v>
                </c:pt>
                <c:pt idx="3">
                  <c:v>FY2022</c:v>
                </c:pt>
                <c:pt idx="4">
                  <c:v>FY2023</c:v>
                </c:pt>
              </c:strCache>
            </c:strRef>
          </c:cat>
          <c:val>
            <c:numRef>
              <c:f>Sheet1!$D$2:$D$6</c:f>
              <c:numCache>
                <c:formatCode>0.0%</c:formatCode>
                <c:ptCount val="5"/>
                <c:pt idx="0">
                  <c:v>2.6004397252939881</c:v>
                </c:pt>
                <c:pt idx="1">
                  <c:v>2.7968946700867967</c:v>
                </c:pt>
                <c:pt idx="2">
                  <c:v>2.8012838598955008</c:v>
                </c:pt>
                <c:pt idx="3">
                  <c:v>2.2830159615222616</c:v>
                </c:pt>
                <c:pt idx="4">
                  <c:v>2.0208931017662031</c:v>
                </c:pt>
              </c:numCache>
            </c:numRef>
          </c:val>
          <c:smooth val="0"/>
          <c:extLst>
            <c:ext xmlns:c16="http://schemas.microsoft.com/office/drawing/2014/chart" uri="{C3380CC4-5D6E-409C-BE32-E72D297353CC}">
              <c16:uniqueId val="{00000002-7E4A-5944-8E41-283E78C4D58E}"/>
            </c:ext>
          </c:extLst>
        </c:ser>
        <c:dLbls>
          <c:showLegendKey val="0"/>
          <c:showVal val="0"/>
          <c:showCatName val="0"/>
          <c:showSerName val="0"/>
          <c:showPercent val="0"/>
          <c:showBubbleSize val="0"/>
        </c:dLbls>
        <c:marker val="1"/>
        <c:smooth val="0"/>
        <c:axId val="-2078432592"/>
        <c:axId val="-2078502320"/>
      </c:lineChart>
      <c:catAx>
        <c:axId val="-2078631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crossAx val="-2082671856"/>
        <c:crosses val="autoZero"/>
        <c:auto val="1"/>
        <c:lblAlgn val="ctr"/>
        <c:lblOffset val="100"/>
        <c:noMultiLvlLbl val="0"/>
      </c:catAx>
      <c:valAx>
        <c:axId val="-2082671856"/>
        <c:scaling>
          <c:orientation val="minMax"/>
        </c:scaling>
        <c:delete val="0"/>
        <c:axPos val="l"/>
        <c:numFmt formatCode="_(* #,##0_);_(* \(#,##0\);_(* &quot;-&quot;??_);_(@_)" sourceLinked="1"/>
        <c:majorTickMark val="none"/>
        <c:minorTickMark val="none"/>
        <c:tickLblPos val="none"/>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crossAx val="-2078631936"/>
        <c:crosses val="autoZero"/>
        <c:crossBetween val="between"/>
      </c:valAx>
      <c:valAx>
        <c:axId val="-2078502320"/>
        <c:scaling>
          <c:orientation val="minMax"/>
        </c:scaling>
        <c:delete val="0"/>
        <c:axPos val="r"/>
        <c:numFmt formatCode="0.0%" sourceLinked="1"/>
        <c:majorTickMark val="out"/>
        <c:minorTickMark val="none"/>
        <c:tickLblPos val="none"/>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crossAx val="-2078432592"/>
        <c:crosses val="max"/>
        <c:crossBetween val="between"/>
      </c:valAx>
      <c:catAx>
        <c:axId val="-2078432592"/>
        <c:scaling>
          <c:orientation val="minMax"/>
        </c:scaling>
        <c:delete val="1"/>
        <c:axPos val="b"/>
        <c:numFmt formatCode="General" sourceLinked="1"/>
        <c:majorTickMark val="out"/>
        <c:minorTickMark val="none"/>
        <c:tickLblPos val="nextTo"/>
        <c:crossAx val="-2078502320"/>
        <c:crosses val="autoZero"/>
        <c:auto val="1"/>
        <c:lblAlgn val="ctr"/>
        <c:lblOffset val="100"/>
        <c:noMultiLvlLbl val="0"/>
      </c:catAx>
      <c:spPr>
        <a:noFill/>
        <a:ln>
          <a:noFill/>
        </a:ln>
        <a:effectLst/>
      </c:spPr>
    </c:plotArea>
    <c:legend>
      <c:legendPos val="b"/>
      <c:layout>
        <c:manualLayout>
          <c:xMode val="edge"/>
          <c:yMode val="edge"/>
          <c:x val="0.12660255248835001"/>
          <c:y val="0.89478749812239144"/>
          <c:w val="0.74679466124040994"/>
          <c:h val="9.9699061673255304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pPr>
      <a:endParaRPr lang="en-SA"/>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000001990026386"/>
          <c:y val="0.14765637178405677"/>
          <c:w val="0.8828125"/>
          <c:h val="0.76991241572881297"/>
        </c:manualLayout>
      </c:layout>
      <c:barChart>
        <c:barDir val="col"/>
        <c:grouping val="percentStacked"/>
        <c:varyColors val="0"/>
        <c:ser>
          <c:idx val="0"/>
          <c:order val="0"/>
          <c:tx>
            <c:strRef>
              <c:f>Sheet1!$B$1</c:f>
              <c:strCache>
                <c:ptCount val="1"/>
                <c:pt idx="0">
                  <c:v>Profit after tax</c:v>
                </c:pt>
              </c:strCache>
            </c:strRef>
          </c:tx>
          <c:spPr>
            <a:solidFill>
              <a:srgbClr val="00A8C8"/>
            </a:solidFill>
            <a:ln>
              <a:noFill/>
            </a:ln>
            <a:effectLst/>
          </c:spPr>
          <c:invertIfNegative val="0"/>
          <c:dLbls>
            <c:dLbl>
              <c:idx val="0"/>
              <c:tx>
                <c:rich>
                  <a:bodyPr/>
                  <a:lstStyle/>
                  <a:p>
                    <a:r>
                      <a:rPr lang="en-US" dirty="0"/>
                      <a:t>18%</a:t>
                    </a:r>
                  </a:p>
                </c:rich>
              </c:tx>
              <c:dLblPos val="ctr"/>
              <c:showLegendKey val="0"/>
              <c:showVal val="1"/>
              <c:showCatName val="0"/>
              <c:showSerName val="0"/>
              <c:showPercent val="0"/>
              <c:showBubbleSize val="0"/>
              <c:separator>, </c:separator>
              <c:extLst>
                <c:ext xmlns:c15="http://schemas.microsoft.com/office/drawing/2012/chart" uri="{CE6537A1-D6FC-4f65-9D91-7224C49458BB}">
                  <c15:showDataLabelsRange val="0"/>
                </c:ext>
                <c:ext xmlns:c16="http://schemas.microsoft.com/office/drawing/2014/chart" uri="{C3380CC4-5D6E-409C-BE32-E72D297353CC}">
                  <c16:uniqueId val="{00000000-D2B1-4F61-8387-AFCA48191B0F}"/>
                </c:ext>
              </c:extLst>
            </c:dLbl>
            <c:dLbl>
              <c:idx val="2"/>
              <c:tx>
                <c:rich>
                  <a:bodyPr/>
                  <a:lstStyle/>
                  <a:p>
                    <a:r>
                      <a:rPr lang="en-US" dirty="0"/>
                      <a:t>32%</a:t>
                    </a:r>
                  </a:p>
                </c:rich>
              </c:tx>
              <c:dLblPos val="ctr"/>
              <c:showLegendKey val="0"/>
              <c:showVal val="1"/>
              <c:showCatName val="0"/>
              <c:showSerName val="0"/>
              <c:showPercent val="0"/>
              <c:showBubbleSize val="0"/>
              <c:separator>, </c:separator>
              <c:extLst>
                <c:ext xmlns:c15="http://schemas.microsoft.com/office/drawing/2012/chart" uri="{CE6537A1-D6FC-4f65-9D91-7224C49458BB}">
                  <c15:showDataLabelsRange val="0"/>
                </c:ext>
                <c:ext xmlns:c16="http://schemas.microsoft.com/office/drawing/2014/chart" uri="{C3380CC4-5D6E-409C-BE32-E72D297353CC}">
                  <c16:uniqueId val="{00000001-D2B1-4F61-8387-AFCA48191B0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SA"/>
              </a:p>
            </c:txPr>
            <c:dLblPos val="ctr"/>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FY2018</c:v>
                </c:pt>
                <c:pt idx="1">
                  <c:v>FY2019 </c:v>
                </c:pt>
                <c:pt idx="2">
                  <c:v>FY2020</c:v>
                </c:pt>
                <c:pt idx="3">
                  <c:v>FY2021</c:v>
                </c:pt>
                <c:pt idx="4">
                  <c:v>FY2022</c:v>
                </c:pt>
                <c:pt idx="5">
                  <c:v>FY2023</c:v>
                </c:pt>
              </c:strCache>
            </c:strRef>
          </c:cat>
          <c:val>
            <c:numRef>
              <c:f>Sheet1!$B$2:$B$7</c:f>
              <c:numCache>
                <c:formatCode>0%</c:formatCode>
                <c:ptCount val="6"/>
                <c:pt idx="0">
                  <c:v>0.17935872740791919</c:v>
                </c:pt>
                <c:pt idx="1">
                  <c:v>0.31524223344613284</c:v>
                </c:pt>
                <c:pt idx="2">
                  <c:v>0.3164014850141259</c:v>
                </c:pt>
                <c:pt idx="3">
                  <c:v>0.36792220683035376</c:v>
                </c:pt>
                <c:pt idx="4">
                  <c:v>0.40098531580496483</c:v>
                </c:pt>
                <c:pt idx="5">
                  <c:v>0.44673443479166058</c:v>
                </c:pt>
              </c:numCache>
            </c:numRef>
          </c:val>
          <c:extLst>
            <c:ext xmlns:c16="http://schemas.microsoft.com/office/drawing/2014/chart" uri="{C3380CC4-5D6E-409C-BE32-E72D297353CC}">
              <c16:uniqueId val="{00000000-BA42-4A29-BC31-3BEC63570F2F}"/>
            </c:ext>
          </c:extLst>
        </c:ser>
        <c:ser>
          <c:idx val="1"/>
          <c:order val="1"/>
          <c:tx>
            <c:strRef>
              <c:f>Sheet1!$C$1</c:f>
              <c:strCache>
                <c:ptCount val="1"/>
                <c:pt idx="0">
                  <c:v>Taxes</c:v>
                </c:pt>
              </c:strCache>
            </c:strRef>
          </c:tx>
          <c:spPr>
            <a:solidFill>
              <a:schemeClr val="accent1">
                <a:lumMod val="20000"/>
                <a:lumOff val="80000"/>
              </a:schemeClr>
            </a:solidFill>
            <a:ln>
              <a:noFill/>
            </a:ln>
            <a:effectLst/>
          </c:spPr>
          <c:invertIfNegative val="0"/>
          <c:dLbls>
            <c:dLbl>
              <c:idx val="0"/>
              <c:tx>
                <c:rich>
                  <a:bodyPr/>
                  <a:lstStyle/>
                  <a:p>
                    <a:r>
                      <a:rPr lang="en-US"/>
                      <a:t>(</a:t>
                    </a:r>
                    <a:fld id="{B01E7EAB-DE30-2342-A6CD-2835150C4864}"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BA42-4A29-BC31-3BEC63570F2F}"/>
                </c:ext>
              </c:extLst>
            </c:dLbl>
            <c:dLbl>
              <c:idx val="1"/>
              <c:tx>
                <c:rich>
                  <a:bodyPr/>
                  <a:lstStyle/>
                  <a:p>
                    <a:r>
                      <a:rPr lang="en-US" dirty="0"/>
                      <a:t>(</a:t>
                    </a:r>
                    <a:fld id="{C64DDBC6-146D-4512-AAAE-A35E7DCFB6D8}" type="VALUE">
                      <a:rPr lang="en-US" smtClean="0"/>
                      <a:pPr/>
                      <a:t>[VALUE]</a:t>
                    </a:fld>
                    <a:r>
                      <a:rPr lang="en-US" dirty="0"/>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BA42-4A29-BC31-3BEC63570F2F}"/>
                </c:ext>
              </c:extLst>
            </c:dLbl>
            <c:dLbl>
              <c:idx val="2"/>
              <c:tx>
                <c:rich>
                  <a:bodyPr/>
                  <a:lstStyle/>
                  <a:p>
                    <a:r>
                      <a:rPr lang="en-US"/>
                      <a:t>(</a:t>
                    </a:r>
                    <a:fld id="{CE283734-C624-4473-9A7A-D02B51303659}"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BA42-4A29-BC31-3BEC63570F2F}"/>
                </c:ext>
              </c:extLst>
            </c:dLbl>
            <c:dLbl>
              <c:idx val="3"/>
              <c:tx>
                <c:rich>
                  <a:bodyPr/>
                  <a:lstStyle/>
                  <a:p>
                    <a:r>
                      <a:rPr lang="en-US"/>
                      <a:t>(</a:t>
                    </a:r>
                    <a:fld id="{D51CF0B2-581B-4A49-A779-665D98BA32B7}"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BA42-4A29-BC31-3BEC63570F2F}"/>
                </c:ext>
              </c:extLst>
            </c:dLbl>
            <c:dLbl>
              <c:idx val="4"/>
              <c:tx>
                <c:rich>
                  <a:bodyPr/>
                  <a:lstStyle/>
                  <a:p>
                    <a:r>
                      <a:rPr lang="en-US" dirty="0"/>
                      <a:t>(</a:t>
                    </a:r>
                    <a:fld id="{DC7E558A-1C8D-CC4A-941F-3ED3D518E64E}" type="VALUE">
                      <a:rPr lang="en-US" smtClean="0"/>
                      <a:pPr/>
                      <a:t>[VALUE]</a:t>
                    </a:fld>
                    <a:r>
                      <a:rPr lang="en-US" dirty="0"/>
                      <a:t>)</a:t>
                    </a:r>
                  </a:p>
                </c:rich>
              </c:tx>
              <c:dLblPos val="ctr"/>
              <c:showLegendKey val="0"/>
              <c:showVal val="1"/>
              <c:showCatName val="0"/>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BA42-4A29-BC31-3BEC63570F2F}"/>
                </c:ext>
              </c:extLst>
            </c:dLbl>
            <c:dLbl>
              <c:idx val="5"/>
              <c:tx>
                <c:rich>
                  <a:bodyPr/>
                  <a:lstStyle/>
                  <a:p>
                    <a:r>
                      <a:rPr lang="en-US"/>
                      <a:t>(</a:t>
                    </a:r>
                    <a:fld id="{FF3D22DC-E7D1-4F3F-A4F3-C51D6EF149B8}"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C9EB-8544-BE64-DE1CA50A8898}"/>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SA"/>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FY2018</c:v>
                </c:pt>
                <c:pt idx="1">
                  <c:v>FY2019 </c:v>
                </c:pt>
                <c:pt idx="2">
                  <c:v>FY2020</c:v>
                </c:pt>
                <c:pt idx="3">
                  <c:v>FY2021</c:v>
                </c:pt>
                <c:pt idx="4">
                  <c:v>FY2022</c:v>
                </c:pt>
                <c:pt idx="5">
                  <c:v>FY2023</c:v>
                </c:pt>
              </c:strCache>
            </c:strRef>
          </c:cat>
          <c:val>
            <c:numRef>
              <c:f>Sheet1!$C$2:$C$7</c:f>
              <c:numCache>
                <c:formatCode>0%</c:formatCode>
                <c:ptCount val="6"/>
                <c:pt idx="0">
                  <c:v>0.14573011867612018</c:v>
                </c:pt>
                <c:pt idx="1">
                  <c:v>3.6240918732876978E-2</c:v>
                </c:pt>
                <c:pt idx="2">
                  <c:v>3.5938599457021478E-2</c:v>
                </c:pt>
                <c:pt idx="3">
                  <c:v>4.2247406712551401E-2</c:v>
                </c:pt>
                <c:pt idx="4">
                  <c:v>4.6044135799139789E-2</c:v>
                </c:pt>
                <c:pt idx="5">
                  <c:v>5.1297355278015891E-2</c:v>
                </c:pt>
              </c:numCache>
            </c:numRef>
          </c:val>
          <c:extLst>
            <c:ext xmlns:c16="http://schemas.microsoft.com/office/drawing/2014/chart" uri="{C3380CC4-5D6E-409C-BE32-E72D297353CC}">
              <c16:uniqueId val="{00000006-BA42-4A29-BC31-3BEC63570F2F}"/>
            </c:ext>
          </c:extLst>
        </c:ser>
        <c:ser>
          <c:idx val="2"/>
          <c:order val="2"/>
          <c:tx>
            <c:strRef>
              <c:f>Sheet1!$D$1</c:f>
              <c:strCache>
                <c:ptCount val="1"/>
                <c:pt idx="0">
                  <c:v>Loan provisions for current year</c:v>
                </c:pt>
              </c:strCache>
            </c:strRef>
          </c:tx>
          <c:spPr>
            <a:solidFill>
              <a:srgbClr val="016D9F"/>
            </a:solidFill>
            <a:ln>
              <a:noFill/>
            </a:ln>
            <a:effectLst/>
          </c:spPr>
          <c:invertIfNegative val="0"/>
          <c:dLbls>
            <c:dLbl>
              <c:idx val="0"/>
              <c:tx>
                <c:rich>
                  <a:bodyPr/>
                  <a:lstStyle/>
                  <a:p>
                    <a:r>
                      <a:rPr lang="en-US"/>
                      <a:t>(</a:t>
                    </a:r>
                    <a:fld id="{5F2D2F29-68CB-402E-8A4B-1328F66FC0A5}"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8423-9B4D-8699-D16C218FB61E}"/>
                </c:ext>
              </c:extLst>
            </c:dLbl>
            <c:dLbl>
              <c:idx val="1"/>
              <c:tx>
                <c:rich>
                  <a:bodyPr/>
                  <a:lstStyle/>
                  <a:p>
                    <a:r>
                      <a:rPr lang="en-US"/>
                      <a:t>(</a:t>
                    </a:r>
                    <a:fld id="{6A090AE8-E8BD-4235-BC96-A5F04D928696}"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8423-9B4D-8699-D16C218FB61E}"/>
                </c:ext>
              </c:extLst>
            </c:dLbl>
            <c:dLbl>
              <c:idx val="2"/>
              <c:tx>
                <c:rich>
                  <a:bodyPr/>
                  <a:lstStyle/>
                  <a:p>
                    <a:r>
                      <a:rPr lang="en-US"/>
                      <a:t>(</a:t>
                    </a:r>
                    <a:fld id="{3F170E11-C35E-4818-A49F-EEA45BA3112B}"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8423-9B4D-8699-D16C218FB61E}"/>
                </c:ext>
              </c:extLst>
            </c:dLbl>
            <c:dLbl>
              <c:idx val="3"/>
              <c:tx>
                <c:rich>
                  <a:bodyPr/>
                  <a:lstStyle/>
                  <a:p>
                    <a:r>
                      <a:rPr lang="en-US"/>
                      <a:t>(</a:t>
                    </a:r>
                    <a:fld id="{928DE165-B5CB-4F1C-ACF9-6830593778AB}"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8423-9B4D-8699-D16C218FB61E}"/>
                </c:ext>
              </c:extLst>
            </c:dLbl>
            <c:dLbl>
              <c:idx val="4"/>
              <c:tx>
                <c:rich>
                  <a:bodyPr/>
                  <a:lstStyle/>
                  <a:p>
                    <a:r>
                      <a:rPr lang="en-US"/>
                      <a:t>(</a:t>
                    </a:r>
                    <a:fld id="{D490D4CF-78A9-EF41-986D-C64E7F7A35E9}"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8423-9B4D-8699-D16C218FB61E}"/>
                </c:ext>
              </c:extLst>
            </c:dLbl>
            <c:dLbl>
              <c:idx val="5"/>
              <c:tx>
                <c:rich>
                  <a:bodyPr/>
                  <a:lstStyle/>
                  <a:p>
                    <a:r>
                      <a:rPr lang="en-US"/>
                      <a:t>(</a:t>
                    </a:r>
                    <a:fld id="{E14B4F26-893A-49D4-B995-B9B2A620117B}"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8423-9B4D-8699-D16C218FB61E}"/>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SA"/>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FY2018</c:v>
                </c:pt>
                <c:pt idx="1">
                  <c:v>FY2019 </c:v>
                </c:pt>
                <c:pt idx="2">
                  <c:v>FY2020</c:v>
                </c:pt>
                <c:pt idx="3">
                  <c:v>FY2021</c:v>
                </c:pt>
                <c:pt idx="4">
                  <c:v>FY2022</c:v>
                </c:pt>
                <c:pt idx="5">
                  <c:v>FY2023</c:v>
                </c:pt>
              </c:strCache>
            </c:strRef>
          </c:cat>
          <c:val>
            <c:numRef>
              <c:f>Sheet1!$D$2:$D$7</c:f>
              <c:numCache>
                <c:formatCode>0%</c:formatCode>
                <c:ptCount val="6"/>
                <c:pt idx="0">
                  <c:v>0.14357439359254337</c:v>
                </c:pt>
                <c:pt idx="1">
                  <c:v>0.1357606821402528</c:v>
                </c:pt>
                <c:pt idx="2">
                  <c:v>0.1629524498439365</c:v>
                </c:pt>
                <c:pt idx="3">
                  <c:v>0.12427469758614296</c:v>
                </c:pt>
                <c:pt idx="4">
                  <c:v>0.10606938509451729</c:v>
                </c:pt>
                <c:pt idx="5">
                  <c:v>6.1067875992779651E-2</c:v>
                </c:pt>
              </c:numCache>
            </c:numRef>
          </c:val>
          <c:extLst>
            <c:ext xmlns:c16="http://schemas.microsoft.com/office/drawing/2014/chart" uri="{C3380CC4-5D6E-409C-BE32-E72D297353CC}">
              <c16:uniqueId val="{0000000C-BA42-4A29-BC31-3BEC63570F2F}"/>
            </c:ext>
          </c:extLst>
        </c:ser>
        <c:ser>
          <c:idx val="3"/>
          <c:order val="3"/>
          <c:tx>
            <c:strRef>
              <c:f>Sheet1!$E$1</c:f>
              <c:strCache>
                <c:ptCount val="1"/>
                <c:pt idx="0">
                  <c:v>Operating expenses</c:v>
                </c:pt>
              </c:strCache>
            </c:strRef>
          </c:tx>
          <c:spPr>
            <a:solidFill>
              <a:srgbClr val="A6E2E5"/>
            </a:solidFill>
            <a:ln>
              <a:noFill/>
            </a:ln>
            <a:effectLst/>
          </c:spPr>
          <c:invertIfNegative val="0"/>
          <c:dLbls>
            <c:dLbl>
              <c:idx val="0"/>
              <c:tx>
                <c:rich>
                  <a:bodyPr/>
                  <a:lstStyle/>
                  <a:p>
                    <a:r>
                      <a:rPr lang="en-US" dirty="0"/>
                      <a:t>(</a:t>
                    </a:r>
                    <a:fld id="{B0EB2DDB-43F6-4990-869C-FE64D04F7D9F}" type="VALUE">
                      <a:rPr lang="en-US" smtClean="0"/>
                      <a:pPr/>
                      <a:t>[VALUE]</a:t>
                    </a:fld>
                    <a:r>
                      <a:rPr lang="en-US" dirty="0"/>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D-BA42-4A29-BC31-3BEC63570F2F}"/>
                </c:ext>
              </c:extLst>
            </c:dLbl>
            <c:dLbl>
              <c:idx val="1"/>
              <c:tx>
                <c:rich>
                  <a:bodyPr/>
                  <a:lstStyle/>
                  <a:p>
                    <a:r>
                      <a:rPr lang="en-US"/>
                      <a:t>(</a:t>
                    </a:r>
                    <a:fld id="{724A6ACD-96D4-4B89-BC12-56791AC90287}"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E-BA42-4A29-BC31-3BEC63570F2F}"/>
                </c:ext>
              </c:extLst>
            </c:dLbl>
            <c:dLbl>
              <c:idx val="2"/>
              <c:tx>
                <c:rich>
                  <a:bodyPr/>
                  <a:lstStyle/>
                  <a:p>
                    <a:r>
                      <a:rPr lang="en-US"/>
                      <a:t>(</a:t>
                    </a:r>
                    <a:fld id="{451B50E2-78FA-4283-8780-2395A301469D}"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F-BA42-4A29-BC31-3BEC63570F2F}"/>
                </c:ext>
              </c:extLst>
            </c:dLbl>
            <c:dLbl>
              <c:idx val="3"/>
              <c:tx>
                <c:rich>
                  <a:bodyPr/>
                  <a:lstStyle/>
                  <a:p>
                    <a:r>
                      <a:rPr lang="en-US"/>
                      <a:t>(</a:t>
                    </a:r>
                    <a:fld id="{F5EE04B9-1A78-43EF-BC7B-010568C9566B}" type="VALUE">
                      <a:rPr lang="en-US" smtClean="0"/>
                      <a:pPr/>
                      <a:t>[VALUE]</a:t>
                    </a:fld>
                    <a:r>
                      <a:rPr lang="en-US"/>
                      <a:t>)</a:t>
                    </a:r>
                  </a:p>
                </c:rich>
              </c:tx>
              <c:dLblPos val="ctr"/>
              <c:showLegendKey val="0"/>
              <c:showVal val="1"/>
              <c:showCatName val="0"/>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0-BA42-4A29-BC31-3BEC63570F2F}"/>
                </c:ext>
              </c:extLst>
            </c:dLbl>
            <c:dLbl>
              <c:idx val="4"/>
              <c:tx>
                <c:rich>
                  <a:bodyPr/>
                  <a:lstStyle/>
                  <a:p>
                    <a:r>
                      <a:rPr lang="en-US"/>
                      <a:t>(</a:t>
                    </a:r>
                    <a:fld id="{DAA9AEF7-D67E-3A41-8DA7-856D6E63FF8F}"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1-BA42-4A29-BC31-3BEC63570F2F}"/>
                </c:ext>
              </c:extLst>
            </c:dLbl>
            <c:dLbl>
              <c:idx val="5"/>
              <c:tx>
                <c:rich>
                  <a:bodyPr/>
                  <a:lstStyle/>
                  <a:p>
                    <a:r>
                      <a:rPr lang="en-US"/>
                      <a:t>(</a:t>
                    </a:r>
                    <a:fld id="{7F6095FA-158D-4EBD-A074-62DA8206964C}"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C9EB-8544-BE64-DE1CA50A8898}"/>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SA"/>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FY2018</c:v>
                </c:pt>
                <c:pt idx="1">
                  <c:v>FY2019 </c:v>
                </c:pt>
                <c:pt idx="2">
                  <c:v>FY2020</c:v>
                </c:pt>
                <c:pt idx="3">
                  <c:v>FY2021</c:v>
                </c:pt>
                <c:pt idx="4">
                  <c:v>FY2022</c:v>
                </c:pt>
                <c:pt idx="5">
                  <c:v>FY2023</c:v>
                </c:pt>
              </c:strCache>
            </c:strRef>
          </c:cat>
          <c:val>
            <c:numRef>
              <c:f>Sheet1!$E$2:$E$7</c:f>
              <c:numCache>
                <c:formatCode>0%</c:formatCode>
                <c:ptCount val="6"/>
                <c:pt idx="0">
                  <c:v>0.53133676032341737</c:v>
                </c:pt>
                <c:pt idx="1">
                  <c:v>0.51275616568073734</c:v>
                </c:pt>
                <c:pt idx="2">
                  <c:v>0.48470746568491624</c:v>
                </c:pt>
                <c:pt idx="3">
                  <c:v>0.46555568887095189</c:v>
                </c:pt>
                <c:pt idx="4">
                  <c:v>0.44690116330137808</c:v>
                </c:pt>
                <c:pt idx="5">
                  <c:v>0.44090033393754385</c:v>
                </c:pt>
              </c:numCache>
            </c:numRef>
          </c:val>
          <c:extLst>
            <c:ext xmlns:c16="http://schemas.microsoft.com/office/drawing/2014/chart" uri="{C3380CC4-5D6E-409C-BE32-E72D297353CC}">
              <c16:uniqueId val="{00000012-BA42-4A29-BC31-3BEC63570F2F}"/>
            </c:ext>
          </c:extLst>
        </c:ser>
        <c:dLbls>
          <c:dLblPos val="ctr"/>
          <c:showLegendKey val="0"/>
          <c:showVal val="1"/>
          <c:showCatName val="0"/>
          <c:showSerName val="0"/>
          <c:showPercent val="0"/>
          <c:showBubbleSize val="0"/>
        </c:dLbls>
        <c:gapWidth val="100"/>
        <c:overlap val="100"/>
        <c:axId val="-2138752800"/>
        <c:axId val="-2138748432"/>
      </c:barChart>
      <c:catAx>
        <c:axId val="-2138752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SA"/>
          </a:p>
        </c:txPr>
        <c:crossAx val="-2138748432"/>
        <c:crosses val="autoZero"/>
        <c:auto val="1"/>
        <c:lblAlgn val="ctr"/>
        <c:lblOffset val="100"/>
        <c:noMultiLvlLbl val="0"/>
      </c:catAx>
      <c:valAx>
        <c:axId val="-2138748432"/>
        <c:scaling>
          <c:orientation val="minMax"/>
        </c:scaling>
        <c:delete val="0"/>
        <c:axPos val="l"/>
        <c:numFmt formatCode="0%"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SA"/>
          </a:p>
        </c:txPr>
        <c:crossAx val="-21387528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SA"/>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dirty="0"/>
              <a:t>Stage-wise</a:t>
            </a:r>
            <a:r>
              <a:rPr lang="en-US" sz="1400" baseline="0" dirty="0"/>
              <a:t> provision coverage ratio</a:t>
            </a:r>
            <a:endParaRPr lang="en-US" sz="1400" baseline="30000" dirty="0"/>
          </a:p>
        </c:rich>
      </c:tx>
      <c:layout>
        <c:manualLayout>
          <c:xMode val="edge"/>
          <c:yMode val="edge"/>
          <c:x val="0.25887139107611501"/>
          <c:y val="9.9206349206349201E-3"/>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SA"/>
        </a:p>
      </c:txPr>
    </c:title>
    <c:autoTitleDeleted val="0"/>
    <c:plotArea>
      <c:layout>
        <c:manualLayout>
          <c:layoutTarget val="inner"/>
          <c:xMode val="edge"/>
          <c:yMode val="edge"/>
          <c:x val="2.5462962962963E-2"/>
          <c:y val="0.123417945357571"/>
          <c:w val="0.94907407407407396"/>
          <c:h val="0.58114147154825002"/>
        </c:manualLayout>
      </c:layout>
      <c:barChart>
        <c:barDir val="col"/>
        <c:grouping val="clustered"/>
        <c:varyColors val="0"/>
        <c:ser>
          <c:idx val="0"/>
          <c:order val="0"/>
          <c:tx>
            <c:strRef>
              <c:f>Sheet1!$B$1</c:f>
              <c:strCache>
                <c:ptCount val="1"/>
                <c:pt idx="0">
                  <c:v>Stage 1 provisions as a % on Stage 1 loans</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SA"/>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FY2019</c:v>
                </c:pt>
                <c:pt idx="1">
                  <c:v>FY2020</c:v>
                </c:pt>
                <c:pt idx="2">
                  <c:v>FY2021</c:v>
                </c:pt>
                <c:pt idx="3">
                  <c:v>FY2022</c:v>
                </c:pt>
                <c:pt idx="4">
                  <c:v>FY2023</c:v>
                </c:pt>
              </c:strCache>
            </c:strRef>
          </c:cat>
          <c:val>
            <c:numRef>
              <c:f>Sheet1!$B$2:$B$6</c:f>
              <c:numCache>
                <c:formatCode>0.0%</c:formatCode>
                <c:ptCount val="5"/>
                <c:pt idx="0">
                  <c:v>3.9048571192822055E-3</c:v>
                </c:pt>
                <c:pt idx="1">
                  <c:v>6.885536039172478E-3</c:v>
                </c:pt>
                <c:pt idx="2">
                  <c:v>2.9519508582763281E-3</c:v>
                </c:pt>
                <c:pt idx="3">
                  <c:v>3.7128964214775142E-3</c:v>
                </c:pt>
                <c:pt idx="4">
                  <c:v>3.3545581180750533E-3</c:v>
                </c:pt>
              </c:numCache>
            </c:numRef>
          </c:val>
          <c:extLst>
            <c:ext xmlns:c16="http://schemas.microsoft.com/office/drawing/2014/chart" uri="{C3380CC4-5D6E-409C-BE32-E72D297353CC}">
              <c16:uniqueId val="{00000000-2015-4FAE-981D-BA38CE4C9EE0}"/>
            </c:ext>
          </c:extLst>
        </c:ser>
        <c:ser>
          <c:idx val="1"/>
          <c:order val="1"/>
          <c:tx>
            <c:strRef>
              <c:f>Sheet1!$C$1</c:f>
              <c:strCache>
                <c:ptCount val="1"/>
                <c:pt idx="0">
                  <c:v>Stage 2 provisions as a % on Stage 2 loans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SA"/>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FY2019</c:v>
                </c:pt>
                <c:pt idx="1">
                  <c:v>FY2020</c:v>
                </c:pt>
                <c:pt idx="2">
                  <c:v>FY2021</c:v>
                </c:pt>
                <c:pt idx="3">
                  <c:v>FY2022</c:v>
                </c:pt>
                <c:pt idx="4">
                  <c:v>FY2023</c:v>
                </c:pt>
              </c:strCache>
            </c:strRef>
          </c:cat>
          <c:val>
            <c:numRef>
              <c:f>Sheet1!$C$2:$C$6</c:f>
              <c:numCache>
                <c:formatCode>0.0%</c:formatCode>
                <c:ptCount val="5"/>
                <c:pt idx="0">
                  <c:v>2.4550964872079684E-2</c:v>
                </c:pt>
                <c:pt idx="1">
                  <c:v>6.9469619942908969E-2</c:v>
                </c:pt>
                <c:pt idx="2">
                  <c:v>6.4960865806671694E-2</c:v>
                </c:pt>
                <c:pt idx="3">
                  <c:v>0.10768308303529242</c:v>
                </c:pt>
                <c:pt idx="4">
                  <c:v>7.5287420990171494E-2</c:v>
                </c:pt>
              </c:numCache>
            </c:numRef>
          </c:val>
          <c:extLst>
            <c:ext xmlns:c16="http://schemas.microsoft.com/office/drawing/2014/chart" uri="{C3380CC4-5D6E-409C-BE32-E72D297353CC}">
              <c16:uniqueId val="{00000001-2015-4FAE-981D-BA38CE4C9EE0}"/>
            </c:ext>
          </c:extLst>
        </c:ser>
        <c:ser>
          <c:idx val="2"/>
          <c:order val="2"/>
          <c:tx>
            <c:strRef>
              <c:f>Sheet1!$D$1</c:f>
              <c:strCache>
                <c:ptCount val="1"/>
                <c:pt idx="0">
                  <c:v>Stage 3 provisions as a % on Stage 3 loans</c:v>
                </c:pt>
              </c:strCache>
            </c:strRef>
          </c:tx>
          <c:spPr>
            <a:solidFill>
              <a:srgbClr val="002C77"/>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SA"/>
              </a:p>
            </c:txPr>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FY2019</c:v>
                </c:pt>
                <c:pt idx="1">
                  <c:v>FY2020</c:v>
                </c:pt>
                <c:pt idx="2">
                  <c:v>FY2021</c:v>
                </c:pt>
                <c:pt idx="3">
                  <c:v>FY2022</c:v>
                </c:pt>
                <c:pt idx="4">
                  <c:v>FY2023</c:v>
                </c:pt>
              </c:strCache>
            </c:strRef>
          </c:cat>
          <c:val>
            <c:numRef>
              <c:f>Sheet1!$D$2:$D$6</c:f>
              <c:numCache>
                <c:formatCode>0.0%</c:formatCode>
                <c:ptCount val="5"/>
                <c:pt idx="0">
                  <c:v>0.24140568491558595</c:v>
                </c:pt>
                <c:pt idx="1">
                  <c:v>0.49959595739513318</c:v>
                </c:pt>
                <c:pt idx="2">
                  <c:v>0.59024792027882322</c:v>
                </c:pt>
                <c:pt idx="3">
                  <c:v>0.61646751651577059</c:v>
                </c:pt>
                <c:pt idx="4">
                  <c:v>0.58551958254375425</c:v>
                </c:pt>
              </c:numCache>
            </c:numRef>
          </c:val>
          <c:extLst>
            <c:ext xmlns:c16="http://schemas.microsoft.com/office/drawing/2014/chart" uri="{C3380CC4-5D6E-409C-BE32-E72D297353CC}">
              <c16:uniqueId val="{00000002-2015-4FAE-981D-BA38CE4C9EE0}"/>
            </c:ext>
          </c:extLst>
        </c:ser>
        <c:dLbls>
          <c:showLegendKey val="0"/>
          <c:showVal val="0"/>
          <c:showCatName val="0"/>
          <c:showSerName val="0"/>
          <c:showPercent val="0"/>
          <c:showBubbleSize val="0"/>
        </c:dLbls>
        <c:gapWidth val="150"/>
        <c:axId val="-2113215440"/>
        <c:axId val="-2113212208"/>
      </c:barChart>
      <c:catAx>
        <c:axId val="-2113215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crossAx val="-2113212208"/>
        <c:crosses val="autoZero"/>
        <c:auto val="1"/>
        <c:lblAlgn val="ctr"/>
        <c:lblOffset val="100"/>
        <c:noMultiLvlLbl val="0"/>
      </c:catAx>
      <c:valAx>
        <c:axId val="-2113212208"/>
        <c:scaling>
          <c:orientation val="minMax"/>
          <c:min val="0"/>
        </c:scaling>
        <c:delete val="0"/>
        <c:axPos val="l"/>
        <c:numFmt formatCode="0.0%" sourceLinked="1"/>
        <c:majorTickMark val="out"/>
        <c:minorTickMark val="none"/>
        <c:tickLblPos val="none"/>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crossAx val="-2113215440"/>
        <c:crosses val="autoZero"/>
        <c:crossBetween val="between"/>
      </c:valAx>
      <c:spPr>
        <a:noFill/>
        <a:ln>
          <a:noFill/>
        </a:ln>
        <a:effectLst/>
      </c:spPr>
    </c:plotArea>
    <c:legend>
      <c:legendPos val="b"/>
      <c:layout>
        <c:manualLayout>
          <c:xMode val="edge"/>
          <c:yMode val="edge"/>
          <c:x val="4.1009587789048708E-2"/>
          <c:y val="0.82439024584085996"/>
          <c:w val="0.92742253385068962"/>
          <c:h val="0.16852562281857511"/>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pPr>
      <a:endParaRPr lang="en-SA"/>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dirty="0"/>
              <a:t>Breakdown of gross loans as per 3 stages of ECL</a:t>
            </a:r>
          </a:p>
        </c:rich>
      </c:tx>
      <c:layout>
        <c:manualLayout>
          <c:xMode val="edge"/>
          <c:yMode val="edge"/>
          <c:x val="0.16814814814814799"/>
          <c:y val="0"/>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SA"/>
        </a:p>
      </c:txPr>
    </c:title>
    <c:autoTitleDeleted val="0"/>
    <c:plotArea>
      <c:layout>
        <c:manualLayout>
          <c:layoutTarget val="inner"/>
          <c:xMode val="edge"/>
          <c:yMode val="edge"/>
          <c:x val="2.5462962962963E-2"/>
          <c:y val="0.17901785714285701"/>
          <c:w val="0.94907407407407396"/>
          <c:h val="0.59997825063368204"/>
        </c:manualLayout>
      </c:layout>
      <c:barChart>
        <c:barDir val="col"/>
        <c:grouping val="stacked"/>
        <c:varyColors val="0"/>
        <c:ser>
          <c:idx val="0"/>
          <c:order val="0"/>
          <c:tx>
            <c:strRef>
              <c:f>Sheet1!$B$1</c:f>
              <c:strCache>
                <c:ptCount val="1"/>
                <c:pt idx="0">
                  <c:v>Stage 1 loans %</c:v>
                </c:pt>
              </c:strCache>
            </c:strRef>
          </c:tx>
          <c:spPr>
            <a:solidFill>
              <a:srgbClr val="002C77"/>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bg1"/>
                    </a:solidFill>
                    <a:latin typeface="+mn-lt"/>
                    <a:ea typeface="+mn-ea"/>
                    <a:cs typeface="+mn-cs"/>
                  </a:defRPr>
                </a:pPr>
                <a:endParaRPr lang="en-SA"/>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FY2019</c:v>
                </c:pt>
                <c:pt idx="1">
                  <c:v>FY2020</c:v>
                </c:pt>
                <c:pt idx="2">
                  <c:v>FY2021</c:v>
                </c:pt>
                <c:pt idx="3">
                  <c:v>FY2022</c:v>
                </c:pt>
                <c:pt idx="4">
                  <c:v>FY2023</c:v>
                </c:pt>
              </c:strCache>
            </c:strRef>
          </c:cat>
          <c:val>
            <c:numRef>
              <c:f>Sheet1!$B$2:$B$6</c:f>
              <c:numCache>
                <c:formatCode>0.0%</c:formatCode>
                <c:ptCount val="5"/>
                <c:pt idx="0">
                  <c:v>0.86298480700912183</c:v>
                </c:pt>
                <c:pt idx="1">
                  <c:v>0.86798763148791991</c:v>
                </c:pt>
                <c:pt idx="2">
                  <c:v>0.88885595296186148</c:v>
                </c:pt>
                <c:pt idx="3">
                  <c:v>0.91337968888093457</c:v>
                </c:pt>
                <c:pt idx="4">
                  <c:v>0.91341619291862763</c:v>
                </c:pt>
              </c:numCache>
            </c:numRef>
          </c:val>
          <c:extLst>
            <c:ext xmlns:c16="http://schemas.microsoft.com/office/drawing/2014/chart" uri="{C3380CC4-5D6E-409C-BE32-E72D297353CC}">
              <c16:uniqueId val="{00000000-5161-4B01-BC58-6551EB3BF97E}"/>
            </c:ext>
          </c:extLst>
        </c:ser>
        <c:ser>
          <c:idx val="1"/>
          <c:order val="1"/>
          <c:tx>
            <c:strRef>
              <c:f>Sheet1!$C$1</c:f>
              <c:strCache>
                <c:ptCount val="1"/>
                <c:pt idx="0">
                  <c:v>Stage 2 loans %</c:v>
                </c:pt>
              </c:strCache>
            </c:strRef>
          </c:tx>
          <c:spPr>
            <a:solidFill>
              <a:srgbClr val="00A8C8"/>
            </a:solidFill>
            <a:ln>
              <a:noFill/>
            </a:ln>
            <a:effectLst/>
          </c:spPr>
          <c:invertIfNegative val="0"/>
          <c:dLbls>
            <c:dLbl>
              <c:idx val="3"/>
              <c:dLblPos val="ctr"/>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0-2EC1-EB4F-A5FE-202F95B016A6}"/>
                </c:ext>
              </c:extLst>
            </c:dLbl>
            <c:spPr>
              <a:noFill/>
              <a:ln>
                <a:noFill/>
              </a:ln>
              <a:effectLst/>
            </c:spPr>
            <c:txPr>
              <a:bodyPr rot="0" spcFirstLastPara="1" vertOverflow="ellipsis" vert="horz" wrap="square" anchor="ctr" anchorCtr="1"/>
              <a:lstStyle/>
              <a:p>
                <a:pPr>
                  <a:defRPr sz="1000" b="0" i="0" u="none" strike="noStrike" kern="1200" baseline="0">
                    <a:solidFill>
                      <a:schemeClr val="bg1"/>
                    </a:solidFill>
                    <a:latin typeface="+mn-lt"/>
                    <a:ea typeface="+mn-ea"/>
                    <a:cs typeface="+mn-cs"/>
                  </a:defRPr>
                </a:pPr>
                <a:endParaRPr lang="en-SA"/>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FY2019</c:v>
                </c:pt>
                <c:pt idx="1">
                  <c:v>FY2020</c:v>
                </c:pt>
                <c:pt idx="2">
                  <c:v>FY2021</c:v>
                </c:pt>
                <c:pt idx="3">
                  <c:v>FY2022</c:v>
                </c:pt>
                <c:pt idx="4">
                  <c:v>FY2023</c:v>
                </c:pt>
              </c:strCache>
            </c:strRef>
          </c:cat>
          <c:val>
            <c:numRef>
              <c:f>Sheet1!$C$2:$C$6</c:f>
              <c:numCache>
                <c:formatCode>0.0%</c:formatCode>
                <c:ptCount val="5"/>
                <c:pt idx="0">
                  <c:v>7.6223098940056119E-2</c:v>
                </c:pt>
                <c:pt idx="1">
                  <c:v>7.643402254021639E-2</c:v>
                </c:pt>
                <c:pt idx="2">
                  <c:v>5.270838561798627E-2</c:v>
                </c:pt>
                <c:pt idx="3">
                  <c:v>3.8738473546903178E-2</c:v>
                </c:pt>
                <c:pt idx="4">
                  <c:v>3.9876966643215432E-2</c:v>
                </c:pt>
              </c:numCache>
            </c:numRef>
          </c:val>
          <c:extLst>
            <c:ext xmlns:c16="http://schemas.microsoft.com/office/drawing/2014/chart" uri="{C3380CC4-5D6E-409C-BE32-E72D297353CC}">
              <c16:uniqueId val="{00000001-5161-4B01-BC58-6551EB3BF97E}"/>
            </c:ext>
          </c:extLst>
        </c:ser>
        <c:ser>
          <c:idx val="2"/>
          <c:order val="2"/>
          <c:tx>
            <c:strRef>
              <c:f>Sheet1!$D$1</c:f>
              <c:strCache>
                <c:ptCount val="1"/>
                <c:pt idx="0">
                  <c:v>Stage 3 loans %</c:v>
                </c:pt>
              </c:strCache>
            </c:strRef>
          </c:tx>
          <c:spPr>
            <a:solidFill>
              <a:srgbClr val="A6E2E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SA"/>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FY2019</c:v>
                </c:pt>
                <c:pt idx="1">
                  <c:v>FY2020</c:v>
                </c:pt>
                <c:pt idx="2">
                  <c:v>FY2021</c:v>
                </c:pt>
                <c:pt idx="3">
                  <c:v>FY2022</c:v>
                </c:pt>
                <c:pt idx="4">
                  <c:v>FY2023</c:v>
                </c:pt>
              </c:strCache>
            </c:strRef>
          </c:cat>
          <c:val>
            <c:numRef>
              <c:f>Sheet1!$D$2:$D$6</c:f>
              <c:numCache>
                <c:formatCode>0.0%</c:formatCode>
                <c:ptCount val="5"/>
                <c:pt idx="0">
                  <c:v>6.0792094050822032E-2</c:v>
                </c:pt>
                <c:pt idx="1">
                  <c:v>5.5578345971863764E-2</c:v>
                </c:pt>
                <c:pt idx="2">
                  <c:v>5.8435661420152267E-2</c:v>
                </c:pt>
                <c:pt idx="3">
                  <c:v>4.7881837572162363E-2</c:v>
                </c:pt>
                <c:pt idx="4">
                  <c:v>4.6706840438156941E-2</c:v>
                </c:pt>
              </c:numCache>
            </c:numRef>
          </c:val>
          <c:extLst>
            <c:ext xmlns:c16="http://schemas.microsoft.com/office/drawing/2014/chart" uri="{C3380CC4-5D6E-409C-BE32-E72D297353CC}">
              <c16:uniqueId val="{00000002-5161-4B01-BC58-6551EB3BF97E}"/>
            </c:ext>
          </c:extLst>
        </c:ser>
        <c:dLbls>
          <c:showLegendKey val="0"/>
          <c:showVal val="0"/>
          <c:showCatName val="0"/>
          <c:showSerName val="0"/>
          <c:showPercent val="0"/>
          <c:showBubbleSize val="0"/>
        </c:dLbls>
        <c:gapWidth val="100"/>
        <c:overlap val="100"/>
        <c:axId val="-2113296816"/>
        <c:axId val="-2113293376"/>
      </c:barChart>
      <c:catAx>
        <c:axId val="-2113296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crossAx val="-2113293376"/>
        <c:crosses val="autoZero"/>
        <c:auto val="1"/>
        <c:lblAlgn val="ctr"/>
        <c:lblOffset val="100"/>
        <c:noMultiLvlLbl val="0"/>
      </c:catAx>
      <c:valAx>
        <c:axId val="-2113293376"/>
        <c:scaling>
          <c:orientation val="minMax"/>
          <c:min val="0.5"/>
        </c:scaling>
        <c:delete val="0"/>
        <c:axPos val="l"/>
        <c:numFmt formatCode="0.0%" sourceLinked="1"/>
        <c:majorTickMark val="out"/>
        <c:minorTickMark val="none"/>
        <c:tickLblPos val="none"/>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crossAx val="-2113296816"/>
        <c:crosses val="autoZero"/>
        <c:crossBetween val="between"/>
      </c:valAx>
      <c:spPr>
        <a:noFill/>
        <a:ln>
          <a:noFill/>
        </a:ln>
        <a:effectLst/>
      </c:spPr>
    </c:plotArea>
    <c:legend>
      <c:legendPos val="b"/>
      <c:layout>
        <c:manualLayout>
          <c:xMode val="edge"/>
          <c:yMode val="edge"/>
          <c:x val="6.6337104423500867E-2"/>
          <c:y val="0.89542218257976003"/>
          <c:w val="0.63907981584430196"/>
          <c:h val="8.9696991001124798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pPr>
      <a:endParaRPr lang="en-SA"/>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dirty="0"/>
              <a:t>NPLs as % of stage 3 loans</a:t>
            </a:r>
          </a:p>
        </c:rich>
      </c:tx>
      <c:layout>
        <c:manualLayout>
          <c:xMode val="edge"/>
          <c:yMode val="edge"/>
          <c:x val="0.21698889833978999"/>
          <c:y val="4.9603596673181496E-3"/>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SA"/>
        </a:p>
      </c:txPr>
    </c:title>
    <c:autoTitleDeleted val="0"/>
    <c:plotArea>
      <c:layout>
        <c:manualLayout>
          <c:layoutTarget val="inner"/>
          <c:xMode val="edge"/>
          <c:yMode val="edge"/>
          <c:x val="3.6289362073538299E-2"/>
          <c:y val="4.2535539982860589E-2"/>
          <c:w val="0.927421275852923"/>
          <c:h val="0.83282901997080916"/>
        </c:manualLayout>
      </c:layout>
      <c:lineChart>
        <c:grouping val="standard"/>
        <c:varyColors val="0"/>
        <c:ser>
          <c:idx val="0"/>
          <c:order val="0"/>
          <c:tx>
            <c:strRef>
              <c:f>Sheet1!$B$1</c:f>
              <c:strCache>
                <c:ptCount val="1"/>
                <c:pt idx="0">
                  <c:v>Column2</c:v>
                </c:pt>
              </c:strCache>
            </c:strRef>
          </c:tx>
          <c:spPr>
            <a:ln w="28575" cap="rnd">
              <a:solidFill>
                <a:schemeClr val="accent1"/>
              </a:solidFill>
              <a:round/>
            </a:ln>
            <a:effectLst/>
          </c:spPr>
          <c:marker>
            <c:symbol val="none"/>
          </c:marker>
          <c:dLbls>
            <c:dLbl>
              <c:idx val="2"/>
              <c:dLblPos val="t"/>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0-C35E-774A-8585-7FCCB2F15A3E}"/>
                </c:ext>
              </c:extLst>
            </c:dLbl>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SA"/>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FY2019</c:v>
                </c:pt>
                <c:pt idx="1">
                  <c:v>FY2020</c:v>
                </c:pt>
                <c:pt idx="2">
                  <c:v>FY2021</c:v>
                </c:pt>
                <c:pt idx="3">
                  <c:v>FY2022</c:v>
                </c:pt>
                <c:pt idx="4">
                  <c:v>FY2023</c:v>
                </c:pt>
              </c:strCache>
            </c:strRef>
          </c:cat>
          <c:val>
            <c:numRef>
              <c:f>Sheet1!$B$2:$B$6</c:f>
              <c:numCache>
                <c:formatCode>0.0%</c:formatCode>
                <c:ptCount val="5"/>
                <c:pt idx="0">
                  <c:v>0.21851240077239431</c:v>
                </c:pt>
                <c:pt idx="1">
                  <c:v>0.39794095274591973</c:v>
                </c:pt>
                <c:pt idx="2">
                  <c:v>0.36268133540807979</c:v>
                </c:pt>
                <c:pt idx="3">
                  <c:v>0.35348648543945965</c:v>
                </c:pt>
                <c:pt idx="4">
                  <c:v>0.39346849749106622</c:v>
                </c:pt>
              </c:numCache>
            </c:numRef>
          </c:val>
          <c:smooth val="0"/>
          <c:extLst>
            <c:ext xmlns:c16="http://schemas.microsoft.com/office/drawing/2014/chart" uri="{C3380CC4-5D6E-409C-BE32-E72D297353CC}">
              <c16:uniqueId val="{00000000-80A5-49A7-A50B-514AE1237861}"/>
            </c:ext>
          </c:extLst>
        </c:ser>
        <c:dLbls>
          <c:showLegendKey val="0"/>
          <c:showVal val="0"/>
          <c:showCatName val="0"/>
          <c:showSerName val="0"/>
          <c:showPercent val="0"/>
          <c:showBubbleSize val="0"/>
        </c:dLbls>
        <c:smooth val="0"/>
        <c:axId val="-2113367616"/>
        <c:axId val="-2113364304"/>
      </c:lineChart>
      <c:catAx>
        <c:axId val="-2113367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crossAx val="-2113364304"/>
        <c:crosses val="autoZero"/>
        <c:auto val="1"/>
        <c:lblAlgn val="ctr"/>
        <c:lblOffset val="100"/>
        <c:noMultiLvlLbl val="0"/>
      </c:catAx>
      <c:valAx>
        <c:axId val="-2113364304"/>
        <c:scaling>
          <c:orientation val="minMax"/>
          <c:max val="1.05"/>
          <c:min val="0.1"/>
        </c:scaling>
        <c:delete val="0"/>
        <c:axPos val="l"/>
        <c:numFmt formatCode="0.0%" sourceLinked="1"/>
        <c:majorTickMark val="out"/>
        <c:minorTickMark val="none"/>
        <c:tickLblPos val="none"/>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crossAx val="-2113367616"/>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pPr>
      <a:endParaRPr lang="en-SA"/>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dirty="0"/>
              <a:t>NPL coverage</a:t>
            </a:r>
            <a:r>
              <a:rPr lang="en-US" sz="1400" baseline="0" dirty="0"/>
              <a:t> ratio</a:t>
            </a:r>
            <a:endParaRPr lang="en-US" sz="1400" dirty="0"/>
          </a:p>
        </c:rich>
      </c:tx>
      <c:layout>
        <c:manualLayout>
          <c:xMode val="edge"/>
          <c:yMode val="edge"/>
          <c:x val="0.32356323464811998"/>
          <c:y val="3.8541985932479001E-3"/>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SA"/>
        </a:p>
      </c:txPr>
    </c:title>
    <c:autoTitleDeleted val="0"/>
    <c:plotArea>
      <c:layout>
        <c:manualLayout>
          <c:layoutTarget val="inner"/>
          <c:xMode val="edge"/>
          <c:yMode val="edge"/>
          <c:x val="2.2969051628081601E-2"/>
          <c:y val="0"/>
          <c:w val="0.95406189674383701"/>
          <c:h val="0.77176745264302171"/>
        </c:manualLayout>
      </c:layout>
      <c:barChart>
        <c:barDir val="col"/>
        <c:grouping val="clustered"/>
        <c:varyColors val="0"/>
        <c:ser>
          <c:idx val="0"/>
          <c:order val="0"/>
          <c:tx>
            <c:strRef>
              <c:f>Sheet1!$B$1</c:f>
              <c:strCache>
                <c:ptCount val="1"/>
                <c:pt idx="0">
                  <c:v>NPLs</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SA"/>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FY2019</c:v>
                </c:pt>
                <c:pt idx="1">
                  <c:v>FY2020</c:v>
                </c:pt>
                <c:pt idx="2">
                  <c:v>FY2021</c:v>
                </c:pt>
                <c:pt idx="3">
                  <c:v>FY2022</c:v>
                </c:pt>
                <c:pt idx="4">
                  <c:v>FY2023</c:v>
                </c:pt>
              </c:strCache>
            </c:strRef>
          </c:cat>
          <c:val>
            <c:numRef>
              <c:f>Sheet1!$B$2:$B$6</c:f>
              <c:numCache>
                <c:formatCode>_(* #,##0_);_(* \(#,##0\);_(* "-"??_);_(@_)</c:formatCode>
                <c:ptCount val="5"/>
                <c:pt idx="0">
                  <c:v>673.08199999999999</c:v>
                </c:pt>
                <c:pt idx="1">
                  <c:v>1241.9570000000001</c:v>
                </c:pt>
                <c:pt idx="2">
                  <c:v>1379.115</c:v>
                </c:pt>
                <c:pt idx="3">
                  <c:v>1240.944</c:v>
                </c:pt>
                <c:pt idx="4">
                  <c:v>1535.885</c:v>
                </c:pt>
              </c:numCache>
            </c:numRef>
          </c:val>
          <c:extLst>
            <c:ext xmlns:c16="http://schemas.microsoft.com/office/drawing/2014/chart" uri="{C3380CC4-5D6E-409C-BE32-E72D297353CC}">
              <c16:uniqueId val="{00000000-7610-4937-AD5F-C281D03ACC6C}"/>
            </c:ext>
          </c:extLst>
        </c:ser>
        <c:ser>
          <c:idx val="1"/>
          <c:order val="1"/>
          <c:tx>
            <c:strRef>
              <c:f>Sheet1!$C$1</c:f>
              <c:strCache>
                <c:ptCount val="1"/>
                <c:pt idx="0">
                  <c:v>Provisions</c:v>
                </c:pt>
              </c:strCache>
            </c:strRef>
          </c:tx>
          <c:spPr>
            <a:solidFill>
              <a:schemeClr val="accent2"/>
            </a:solidFill>
            <a:ln>
              <a:solidFill>
                <a:srgbClr val="A6E2E5"/>
              </a:solid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mn-lt"/>
                    <a:ea typeface="+mn-ea"/>
                    <a:cs typeface="+mn-cs"/>
                  </a:defRPr>
                </a:pPr>
                <a:endParaRPr lang="en-SA"/>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FY2019</c:v>
                </c:pt>
                <c:pt idx="1">
                  <c:v>FY2020</c:v>
                </c:pt>
                <c:pt idx="2">
                  <c:v>FY2021</c:v>
                </c:pt>
                <c:pt idx="3">
                  <c:v>FY2022</c:v>
                </c:pt>
                <c:pt idx="4">
                  <c:v>FY2023</c:v>
                </c:pt>
              </c:strCache>
            </c:strRef>
          </c:cat>
          <c:val>
            <c:numRef>
              <c:f>Sheet1!$C$2:$C$6</c:f>
              <c:numCache>
                <c:formatCode>_(* #,##0_);_(* \(#,##0\);_(* "-"??_);_(@_)</c:formatCode>
                <c:ptCount val="5"/>
                <c:pt idx="0">
                  <c:v>1009.167</c:v>
                </c:pt>
                <c:pt idx="1">
                  <c:v>2192.9969999999998</c:v>
                </c:pt>
                <c:pt idx="2">
                  <c:v>2637.9969999999998</c:v>
                </c:pt>
                <c:pt idx="3">
                  <c:v>2718.645</c:v>
                </c:pt>
                <c:pt idx="4">
                  <c:v>2792.5320000000002</c:v>
                </c:pt>
              </c:numCache>
            </c:numRef>
          </c:val>
          <c:extLst>
            <c:ext xmlns:c16="http://schemas.microsoft.com/office/drawing/2014/chart" uri="{C3380CC4-5D6E-409C-BE32-E72D297353CC}">
              <c16:uniqueId val="{00000001-7610-4937-AD5F-C281D03ACC6C}"/>
            </c:ext>
          </c:extLst>
        </c:ser>
        <c:dLbls>
          <c:showLegendKey val="0"/>
          <c:showVal val="0"/>
          <c:showCatName val="0"/>
          <c:showSerName val="0"/>
          <c:showPercent val="0"/>
          <c:showBubbleSize val="0"/>
        </c:dLbls>
        <c:gapWidth val="75"/>
        <c:axId val="-2113489360"/>
        <c:axId val="-2113486032"/>
      </c:barChart>
      <c:lineChart>
        <c:grouping val="standard"/>
        <c:varyColors val="0"/>
        <c:ser>
          <c:idx val="2"/>
          <c:order val="2"/>
          <c:tx>
            <c:strRef>
              <c:f>Sheet1!$D$1</c:f>
              <c:strCache>
                <c:ptCount val="1"/>
                <c:pt idx="0">
                  <c:v>NPL coverage ratio</c:v>
                </c:pt>
              </c:strCache>
            </c:strRef>
          </c:tx>
          <c:spPr>
            <a:ln w="28575" cap="rnd">
              <a:solidFill>
                <a:schemeClr val="accent3"/>
              </a:solidFill>
              <a:round/>
            </a:ln>
            <a:effectLst/>
          </c:spPr>
          <c:marker>
            <c:symbol val="none"/>
          </c:marker>
          <c:dLbls>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SA"/>
              </a:p>
            </c:txPr>
            <c:dLblPos val="t"/>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FY2019</c:v>
                </c:pt>
                <c:pt idx="1">
                  <c:v>FY2020</c:v>
                </c:pt>
                <c:pt idx="2">
                  <c:v>FY2021</c:v>
                </c:pt>
                <c:pt idx="3">
                  <c:v>FY2022</c:v>
                </c:pt>
                <c:pt idx="4">
                  <c:v>FY2023</c:v>
                </c:pt>
              </c:strCache>
            </c:strRef>
          </c:cat>
          <c:val>
            <c:numRef>
              <c:f>Sheet1!$D$2:$D$6</c:f>
              <c:numCache>
                <c:formatCode>0.0%</c:formatCode>
                <c:ptCount val="5"/>
                <c:pt idx="0">
                  <c:v>1.4993225193958537</c:v>
                </c:pt>
                <c:pt idx="1">
                  <c:v>1.765759201002933</c:v>
                </c:pt>
                <c:pt idx="2">
                  <c:v>1.9128187279523461</c:v>
                </c:pt>
                <c:pt idx="3">
                  <c:v>2.1907878195954047</c:v>
                </c:pt>
                <c:pt idx="4">
                  <c:v>1.8181908150675345</c:v>
                </c:pt>
              </c:numCache>
            </c:numRef>
          </c:val>
          <c:smooth val="0"/>
          <c:extLst>
            <c:ext xmlns:c16="http://schemas.microsoft.com/office/drawing/2014/chart" uri="{C3380CC4-5D6E-409C-BE32-E72D297353CC}">
              <c16:uniqueId val="{00000002-7610-4937-AD5F-C281D03ACC6C}"/>
            </c:ext>
          </c:extLst>
        </c:ser>
        <c:dLbls>
          <c:showLegendKey val="0"/>
          <c:showVal val="0"/>
          <c:showCatName val="0"/>
          <c:showSerName val="0"/>
          <c:showPercent val="0"/>
          <c:showBubbleSize val="0"/>
        </c:dLbls>
        <c:marker val="1"/>
        <c:smooth val="0"/>
        <c:axId val="-2113507744"/>
        <c:axId val="-2113482688"/>
      </c:lineChart>
      <c:catAx>
        <c:axId val="-2113489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crossAx val="-2113486032"/>
        <c:crosses val="autoZero"/>
        <c:auto val="1"/>
        <c:lblAlgn val="ctr"/>
        <c:lblOffset val="100"/>
        <c:noMultiLvlLbl val="0"/>
      </c:catAx>
      <c:valAx>
        <c:axId val="-2113486032"/>
        <c:scaling>
          <c:orientation val="minMax"/>
        </c:scaling>
        <c:delete val="0"/>
        <c:axPos val="l"/>
        <c:numFmt formatCode="_(* #,##0_);_(* \(#,##0\);_(* &quot;-&quot;??_);_(@_)" sourceLinked="1"/>
        <c:majorTickMark val="none"/>
        <c:minorTickMark val="none"/>
        <c:tickLblPos val="none"/>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crossAx val="-2113489360"/>
        <c:crosses val="autoZero"/>
        <c:crossBetween val="between"/>
      </c:valAx>
      <c:valAx>
        <c:axId val="-2113482688"/>
        <c:scaling>
          <c:orientation val="minMax"/>
          <c:max val="3"/>
        </c:scaling>
        <c:delete val="0"/>
        <c:axPos val="r"/>
        <c:numFmt formatCode="0.0%" sourceLinked="1"/>
        <c:majorTickMark val="out"/>
        <c:minorTickMark val="none"/>
        <c:tickLblPos val="none"/>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crossAx val="-2113507744"/>
        <c:crosses val="max"/>
        <c:crossBetween val="between"/>
      </c:valAx>
      <c:catAx>
        <c:axId val="-2113507744"/>
        <c:scaling>
          <c:orientation val="minMax"/>
        </c:scaling>
        <c:delete val="1"/>
        <c:axPos val="b"/>
        <c:numFmt formatCode="General" sourceLinked="1"/>
        <c:majorTickMark val="out"/>
        <c:minorTickMark val="none"/>
        <c:tickLblPos val="nextTo"/>
        <c:crossAx val="-2113482688"/>
        <c:crosses val="autoZero"/>
        <c:auto val="1"/>
        <c:lblAlgn val="ctr"/>
        <c:lblOffset val="100"/>
        <c:noMultiLvlLbl val="0"/>
      </c:catAx>
      <c:spPr>
        <a:noFill/>
        <a:ln>
          <a:noFill/>
        </a:ln>
        <a:effectLst/>
      </c:spPr>
    </c:plotArea>
    <c:legend>
      <c:legendPos val="b"/>
      <c:layout>
        <c:manualLayout>
          <c:xMode val="edge"/>
          <c:yMode val="edge"/>
          <c:x val="0.12660255248835001"/>
          <c:y val="0.894787498122391"/>
          <c:w val="0.74679466124041005"/>
          <c:h val="9.9699061673255304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pPr>
      <a:endParaRPr lang="en-SA"/>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dirty="0"/>
              <a:t>Size</a:t>
            </a:r>
            <a:r>
              <a:rPr lang="en-US" sz="1400" baseline="0" dirty="0"/>
              <a:t> of NPLs </a:t>
            </a:r>
            <a:r>
              <a:rPr lang="en-US" sz="1400" baseline="0" dirty="0" err="1"/>
              <a:t>w.r.t.</a:t>
            </a:r>
            <a:r>
              <a:rPr lang="en-US" sz="1400" baseline="0" dirty="0"/>
              <a:t> balance sheet</a:t>
            </a:r>
            <a:endParaRPr lang="en-US" sz="1400" dirty="0"/>
          </a:p>
        </c:rich>
      </c:tx>
      <c:layout>
        <c:manualLayout>
          <c:xMode val="edge"/>
          <c:yMode val="edge"/>
          <c:x val="0.119436350078859"/>
          <c:y val="4.96027466620543E-3"/>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SA"/>
        </a:p>
      </c:txPr>
    </c:title>
    <c:autoTitleDeleted val="0"/>
    <c:plotArea>
      <c:layout>
        <c:manualLayout>
          <c:layoutTarget val="inner"/>
          <c:xMode val="edge"/>
          <c:yMode val="edge"/>
          <c:x val="2.5462962962963E-2"/>
          <c:y val="0.139335426302514"/>
          <c:w val="0.94907407407407396"/>
          <c:h val="0.64174293974420404"/>
        </c:manualLayout>
      </c:layout>
      <c:lineChart>
        <c:grouping val="standard"/>
        <c:varyColors val="0"/>
        <c:ser>
          <c:idx val="0"/>
          <c:order val="0"/>
          <c:tx>
            <c:strRef>
              <c:f>Sheet1!$B$1</c:f>
              <c:strCache>
                <c:ptCount val="1"/>
                <c:pt idx="0">
                  <c:v>NPL ratio</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SA"/>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FY2019</c:v>
                </c:pt>
                <c:pt idx="1">
                  <c:v>FY2020</c:v>
                </c:pt>
                <c:pt idx="2">
                  <c:v>FY2021</c:v>
                </c:pt>
                <c:pt idx="3">
                  <c:v>FY2022</c:v>
                </c:pt>
                <c:pt idx="4">
                  <c:v>FY2023</c:v>
                </c:pt>
              </c:strCache>
            </c:strRef>
          </c:cat>
          <c:val>
            <c:numRef>
              <c:f>Sheet1!$B$2:$B$6</c:f>
              <c:numCache>
                <c:formatCode>0.0%</c:formatCode>
                <c:ptCount val="5"/>
                <c:pt idx="0">
                  <c:v>1.328382641902631E-2</c:v>
                </c:pt>
                <c:pt idx="1">
                  <c:v>2.2116899948085817E-2</c:v>
                </c:pt>
                <c:pt idx="2">
                  <c:v>2.1193523719315231E-2</c:v>
                </c:pt>
                <c:pt idx="3">
                  <c:v>1.6925582479766742E-2</c:v>
                </c:pt>
                <c:pt idx="4">
                  <c:v>1.8377670329756585E-2</c:v>
                </c:pt>
              </c:numCache>
            </c:numRef>
          </c:val>
          <c:smooth val="0"/>
          <c:extLst>
            <c:ext xmlns:c16="http://schemas.microsoft.com/office/drawing/2014/chart" uri="{C3380CC4-5D6E-409C-BE32-E72D297353CC}">
              <c16:uniqueId val="{00000000-E4B1-4045-A8E9-F5EF8C0BCB74}"/>
            </c:ext>
          </c:extLst>
        </c:ser>
        <c:dLbls>
          <c:showLegendKey val="0"/>
          <c:showVal val="0"/>
          <c:showCatName val="0"/>
          <c:showSerName val="0"/>
          <c:showPercent val="0"/>
          <c:showBubbleSize val="0"/>
        </c:dLbls>
        <c:marker val="1"/>
        <c:smooth val="0"/>
        <c:axId val="-2138416416"/>
        <c:axId val="-2138432432"/>
      </c:lineChart>
      <c:lineChart>
        <c:grouping val="standard"/>
        <c:varyColors val="0"/>
        <c:ser>
          <c:idx val="1"/>
          <c:order val="1"/>
          <c:tx>
            <c:strRef>
              <c:f>Sheet1!$C$1</c:f>
              <c:strCache>
                <c:ptCount val="1"/>
                <c:pt idx="0">
                  <c:v>NPLs / Equity</c:v>
                </c:pt>
              </c:strCache>
            </c:strRef>
          </c:tx>
          <c:spPr>
            <a:ln w="28575" cap="rnd">
              <a:solidFill>
                <a:schemeClr val="accent2"/>
              </a:solidFill>
              <a:round/>
            </a:ln>
            <a:effectLst/>
          </c:spPr>
          <c:marker>
            <c:symbol val="none"/>
          </c:marker>
          <c:dLbls>
            <c:dLbl>
              <c:idx val="0"/>
              <c:layout>
                <c:manualLayout>
                  <c:x val="-7.5570407489986294E-2"/>
                  <c:y val="-4.969896377532699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0D6-BD43-8774-0807639B038E}"/>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SA"/>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FY2019</c:v>
                </c:pt>
                <c:pt idx="1">
                  <c:v>FY2020</c:v>
                </c:pt>
                <c:pt idx="2">
                  <c:v>FY2021</c:v>
                </c:pt>
                <c:pt idx="3">
                  <c:v>FY2022</c:v>
                </c:pt>
                <c:pt idx="4">
                  <c:v>FY2023</c:v>
                </c:pt>
              </c:strCache>
            </c:strRef>
          </c:cat>
          <c:val>
            <c:numRef>
              <c:f>Sheet1!$C$2:$C$6</c:f>
              <c:numCache>
                <c:formatCode>0.0%</c:formatCode>
                <c:ptCount val="5"/>
                <c:pt idx="0">
                  <c:v>5.8076794744768054E-2</c:v>
                </c:pt>
                <c:pt idx="1">
                  <c:v>0.10928392003906201</c:v>
                </c:pt>
                <c:pt idx="2">
                  <c:v>9.9252101698508774E-2</c:v>
                </c:pt>
                <c:pt idx="3">
                  <c:v>9.1185264266600424E-2</c:v>
                </c:pt>
                <c:pt idx="4">
                  <c:v>9.3563130052619806E-2</c:v>
                </c:pt>
              </c:numCache>
            </c:numRef>
          </c:val>
          <c:smooth val="0"/>
          <c:extLst>
            <c:ext xmlns:c16="http://schemas.microsoft.com/office/drawing/2014/chart" uri="{C3380CC4-5D6E-409C-BE32-E72D297353CC}">
              <c16:uniqueId val="{00000001-E4B1-4045-A8E9-F5EF8C0BCB74}"/>
            </c:ext>
          </c:extLst>
        </c:ser>
        <c:dLbls>
          <c:showLegendKey val="0"/>
          <c:showVal val="0"/>
          <c:showCatName val="0"/>
          <c:showSerName val="0"/>
          <c:showPercent val="0"/>
          <c:showBubbleSize val="0"/>
        </c:dLbls>
        <c:marker val="1"/>
        <c:smooth val="0"/>
        <c:axId val="-2138425984"/>
        <c:axId val="-2138429088"/>
      </c:lineChart>
      <c:catAx>
        <c:axId val="-2138416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crossAx val="-2138432432"/>
        <c:crosses val="autoZero"/>
        <c:auto val="1"/>
        <c:lblAlgn val="ctr"/>
        <c:lblOffset val="100"/>
        <c:noMultiLvlLbl val="0"/>
      </c:catAx>
      <c:valAx>
        <c:axId val="-2138432432"/>
        <c:scaling>
          <c:orientation val="minMax"/>
          <c:max val="0.2"/>
        </c:scaling>
        <c:delete val="0"/>
        <c:axPos val="l"/>
        <c:numFmt formatCode="0.0%" sourceLinked="1"/>
        <c:majorTickMark val="out"/>
        <c:minorTickMark val="none"/>
        <c:tickLblPos val="none"/>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crossAx val="-2138416416"/>
        <c:crosses val="autoZero"/>
        <c:crossBetween val="between"/>
      </c:valAx>
      <c:valAx>
        <c:axId val="-2138429088"/>
        <c:scaling>
          <c:orientation val="minMax"/>
          <c:min val="0.04"/>
        </c:scaling>
        <c:delete val="0"/>
        <c:axPos val="r"/>
        <c:numFmt formatCode="0.0%" sourceLinked="1"/>
        <c:majorTickMark val="out"/>
        <c:minorTickMark val="none"/>
        <c:tickLblPos val="none"/>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crossAx val="-2138425984"/>
        <c:crosses val="max"/>
        <c:crossBetween val="between"/>
      </c:valAx>
      <c:catAx>
        <c:axId val="-2138425984"/>
        <c:scaling>
          <c:orientation val="minMax"/>
        </c:scaling>
        <c:delete val="1"/>
        <c:axPos val="b"/>
        <c:numFmt formatCode="General" sourceLinked="1"/>
        <c:majorTickMark val="out"/>
        <c:minorTickMark val="none"/>
        <c:tickLblPos val="nextTo"/>
        <c:crossAx val="-2138429088"/>
        <c:crosses val="autoZero"/>
        <c:auto val="1"/>
        <c:lblAlgn val="ctr"/>
        <c:lblOffset val="100"/>
        <c:noMultiLvlLbl val="0"/>
      </c:catAx>
      <c:spPr>
        <a:noFill/>
        <a:ln>
          <a:noFill/>
        </a:ln>
        <a:effectLst/>
      </c:spPr>
    </c:plotArea>
    <c:legend>
      <c:legendPos val="b"/>
      <c:layout>
        <c:manualLayout>
          <c:xMode val="edge"/>
          <c:yMode val="edge"/>
          <c:x val="0.18039857391995404"/>
          <c:y val="0.90038239706459722"/>
          <c:w val="0.64931222420902102"/>
          <c:h val="9.8797133386763103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SA"/>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pPr>
      <a:endParaRPr lang="en-SA"/>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
          <c:y val="0.1476562409168159"/>
          <c:w val="0.8828125"/>
          <c:h val="0.76991241572881297"/>
        </c:manualLayout>
      </c:layout>
      <c:barChart>
        <c:barDir val="col"/>
        <c:grouping val="percentStacked"/>
        <c:varyColors val="0"/>
        <c:ser>
          <c:idx val="0"/>
          <c:order val="0"/>
          <c:tx>
            <c:strRef>
              <c:f>Sheet1!$B$1</c:f>
              <c:strCache>
                <c:ptCount val="1"/>
                <c:pt idx="0">
                  <c:v>Profit after tax</c:v>
                </c:pt>
              </c:strCache>
            </c:strRef>
          </c:tx>
          <c:spPr>
            <a:solidFill>
              <a:srgbClr val="00A8C8"/>
            </a:solidFill>
            <a:ln>
              <a:noFill/>
            </a:ln>
            <a:effectLst/>
          </c:spPr>
          <c:invertIfNegative val="0"/>
          <c:dLbls>
            <c:dLbl>
              <c:idx val="2"/>
              <c:layout>
                <c:manualLayout>
                  <c:x val="-9.2667824856929888E-17"/>
                  <c:y val="-1.429401896602482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52E-D14C-9AB6-77F5079C739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SA"/>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FY2018</c:v>
                </c:pt>
                <c:pt idx="1">
                  <c:v>FY2019 </c:v>
                </c:pt>
                <c:pt idx="2">
                  <c:v>FY2020</c:v>
                </c:pt>
                <c:pt idx="3">
                  <c:v>FY2021</c:v>
                </c:pt>
                <c:pt idx="4">
                  <c:v>FY2022</c:v>
                </c:pt>
                <c:pt idx="5">
                  <c:v>FY2023</c:v>
                </c:pt>
              </c:strCache>
            </c:strRef>
          </c:cat>
          <c:val>
            <c:numRef>
              <c:f>Sheet1!$B$2:$B$7</c:f>
              <c:numCache>
                <c:formatCode>0%;\-0%;\-;@</c:formatCode>
                <c:ptCount val="6"/>
                <c:pt idx="0">
                  <c:v>0.1419557968961383</c:v>
                </c:pt>
                <c:pt idx="1">
                  <c:v>0.33287540235506402</c:v>
                </c:pt>
                <c:pt idx="2">
                  <c:v>1.0268566486336514E-2</c:v>
                </c:pt>
                <c:pt idx="3">
                  <c:v>0.28362819321909188</c:v>
                </c:pt>
                <c:pt idx="4">
                  <c:v>0.31730747773444989</c:v>
                </c:pt>
                <c:pt idx="5">
                  <c:v>0.30587059759159274</c:v>
                </c:pt>
              </c:numCache>
            </c:numRef>
          </c:val>
          <c:extLst>
            <c:ext xmlns:c16="http://schemas.microsoft.com/office/drawing/2014/chart" uri="{C3380CC4-5D6E-409C-BE32-E72D297353CC}">
              <c16:uniqueId val="{00000000-0432-544C-AAB7-D0844F4E115B}"/>
            </c:ext>
          </c:extLst>
        </c:ser>
        <c:ser>
          <c:idx val="1"/>
          <c:order val="1"/>
          <c:tx>
            <c:strRef>
              <c:f>Sheet1!$C$1</c:f>
              <c:strCache>
                <c:ptCount val="1"/>
                <c:pt idx="0">
                  <c:v>Taxes&amp;Others</c:v>
                </c:pt>
              </c:strCache>
            </c:strRef>
          </c:tx>
          <c:spPr>
            <a:solidFill>
              <a:schemeClr val="accent1">
                <a:lumMod val="20000"/>
                <a:lumOff val="80000"/>
              </a:schemeClr>
            </a:solidFill>
            <a:ln>
              <a:noFill/>
            </a:ln>
            <a:effectLst/>
          </c:spPr>
          <c:invertIfNegative val="0"/>
          <c:dLbls>
            <c:dLbl>
              <c:idx val="0"/>
              <c:tx>
                <c:rich>
                  <a:bodyPr/>
                  <a:lstStyle/>
                  <a:p>
                    <a:r>
                      <a:rPr lang="en-US" dirty="0"/>
                      <a:t>(</a:t>
                    </a:r>
                    <a:fld id="{7F3DB7A5-27FB-4A86-8431-577C3920D849}" type="VALUE">
                      <a:rPr lang="en-US" smtClean="0"/>
                      <a:pPr/>
                      <a:t>[VALUE]</a:t>
                    </a:fld>
                    <a:r>
                      <a:rPr lang="en-US" dirty="0"/>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0432-544C-AAB7-D0844F4E115B}"/>
                </c:ext>
              </c:extLst>
            </c:dLbl>
            <c:dLbl>
              <c:idx val="1"/>
              <c:tx>
                <c:rich>
                  <a:bodyPr/>
                  <a:lstStyle/>
                  <a:p>
                    <a:r>
                      <a:rPr lang="en-US" dirty="0"/>
                      <a:t>(</a:t>
                    </a:r>
                    <a:fld id="{C64DDBC6-146D-4512-AAAE-A35E7DCFB6D8}" type="VALUE">
                      <a:rPr lang="en-US" smtClean="0"/>
                      <a:pPr/>
                      <a:t>[VALUE]</a:t>
                    </a:fld>
                    <a:r>
                      <a:rPr lang="en-US" dirty="0"/>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0432-544C-AAB7-D0844F4E115B}"/>
                </c:ext>
              </c:extLst>
            </c:dLbl>
            <c:dLbl>
              <c:idx val="2"/>
              <c:layout>
                <c:manualLayout>
                  <c:x val="5.4337670463172671E-2"/>
                  <c:y val="-3.5735047415061732E-3"/>
                </c:manualLayout>
              </c:layout>
              <c:tx>
                <c:rich>
                  <a:bodyPr/>
                  <a:lstStyle/>
                  <a:p>
                    <a:fld id="{CE283734-C624-4473-9A7A-D02B51303659}" type="VALUE">
                      <a:rPr lang="en-US" smtClean="0"/>
                      <a:pPr/>
                      <a:t>[VALUE]</a:t>
                    </a:fld>
                    <a:endParaRPr lang="en-SA"/>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0432-544C-AAB7-D0844F4E115B}"/>
                </c:ext>
              </c:extLst>
            </c:dLbl>
            <c:dLbl>
              <c:idx val="3"/>
              <c:tx>
                <c:rich>
                  <a:bodyPr/>
                  <a:lstStyle/>
                  <a:p>
                    <a:r>
                      <a:rPr lang="en-US" dirty="0"/>
                      <a:t>(</a:t>
                    </a:r>
                    <a:fld id="{D51CF0B2-581B-4A49-A779-665D98BA32B7}" type="VALUE">
                      <a:rPr lang="en-US" smtClean="0"/>
                      <a:pPr/>
                      <a:t>[VALUE]</a:t>
                    </a:fld>
                    <a:r>
                      <a:rPr lang="en-US" dirty="0"/>
                      <a:t>)</a:t>
                    </a:r>
                  </a:p>
                </c:rich>
              </c:tx>
              <c:dLblPos val="ctr"/>
              <c:showLegendKey val="0"/>
              <c:showVal val="1"/>
              <c:showCatName val="0"/>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4-0432-544C-AAB7-D0844F4E115B}"/>
                </c:ext>
              </c:extLst>
            </c:dLbl>
            <c:dLbl>
              <c:idx val="4"/>
              <c:tx>
                <c:rich>
                  <a:bodyPr/>
                  <a:lstStyle/>
                  <a:p>
                    <a:r>
                      <a:rPr lang="en-US"/>
                      <a:t>(</a:t>
                    </a:r>
                    <a:fld id="{FF3D22DC-E7D1-4F3F-A4F3-C51D6EF149B8}"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0432-544C-AAB7-D0844F4E115B}"/>
                </c:ext>
              </c:extLst>
            </c:dLbl>
            <c:dLbl>
              <c:idx val="5"/>
              <c:tx>
                <c:rich>
                  <a:bodyPr/>
                  <a:lstStyle/>
                  <a:p>
                    <a:r>
                      <a:rPr lang="en-US"/>
                      <a:t>(</a:t>
                    </a:r>
                    <a:fld id="{C7959CF6-8944-DA41-8781-390F23843C57}"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C5D6-F04F-8FA7-C46F89A1A649}"/>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SA"/>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FY2018</c:v>
                </c:pt>
                <c:pt idx="1">
                  <c:v>FY2019 </c:v>
                </c:pt>
                <c:pt idx="2">
                  <c:v>FY2020</c:v>
                </c:pt>
                <c:pt idx="3">
                  <c:v>FY2021</c:v>
                </c:pt>
                <c:pt idx="4">
                  <c:v>FY2022</c:v>
                </c:pt>
                <c:pt idx="5">
                  <c:v>FY2023</c:v>
                </c:pt>
              </c:strCache>
            </c:strRef>
          </c:cat>
          <c:val>
            <c:numRef>
              <c:f>Sheet1!$C$2:$C$7</c:f>
              <c:numCache>
                <c:formatCode>0%;\-0%;\-;@</c:formatCode>
                <c:ptCount val="6"/>
                <c:pt idx="0" formatCode="0%">
                  <c:v>0.22951652034247175</c:v>
                </c:pt>
                <c:pt idx="1">
                  <c:v>3.9675072779115937E-2</c:v>
                </c:pt>
                <c:pt idx="2">
                  <c:v>5.7308542830362486E-3</c:v>
                </c:pt>
                <c:pt idx="3">
                  <c:v>2.8112873238205723E-2</c:v>
                </c:pt>
                <c:pt idx="4">
                  <c:v>5.1652357015543666E-2</c:v>
                </c:pt>
                <c:pt idx="5" formatCode="0%">
                  <c:v>4.3426720389413913E-2</c:v>
                </c:pt>
              </c:numCache>
            </c:numRef>
          </c:val>
          <c:extLst>
            <c:ext xmlns:c16="http://schemas.microsoft.com/office/drawing/2014/chart" uri="{C3380CC4-5D6E-409C-BE32-E72D297353CC}">
              <c16:uniqueId val="{00000006-0432-544C-AAB7-D0844F4E115B}"/>
            </c:ext>
          </c:extLst>
        </c:ser>
        <c:ser>
          <c:idx val="2"/>
          <c:order val="2"/>
          <c:tx>
            <c:strRef>
              <c:f>Sheet1!$D$1</c:f>
              <c:strCache>
                <c:ptCount val="1"/>
                <c:pt idx="0">
                  <c:v>Other impairments</c:v>
                </c:pt>
              </c:strCache>
            </c:strRef>
          </c:tx>
          <c:spPr>
            <a:solidFill>
              <a:schemeClr val="bg1">
                <a:lumMod val="50000"/>
              </a:schemeClr>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7-0432-544C-AAB7-D0844F4E115B}"/>
                </c:ext>
              </c:extLst>
            </c:dLbl>
            <c:dLbl>
              <c:idx val="1"/>
              <c:delete val="1"/>
              <c:extLst>
                <c:ext xmlns:c15="http://schemas.microsoft.com/office/drawing/2012/chart" uri="{CE6537A1-D6FC-4f65-9D91-7224C49458BB}"/>
                <c:ext xmlns:c16="http://schemas.microsoft.com/office/drawing/2014/chart" uri="{C3380CC4-5D6E-409C-BE32-E72D297353CC}">
                  <c16:uniqueId val="{00000008-0432-544C-AAB7-D0844F4E115B}"/>
                </c:ext>
              </c:extLst>
            </c:dLbl>
            <c:dLbl>
              <c:idx val="2"/>
              <c:delete val="1"/>
              <c:extLst>
                <c:ext xmlns:c15="http://schemas.microsoft.com/office/drawing/2012/chart" uri="{CE6537A1-D6FC-4f65-9D91-7224C49458BB}"/>
                <c:ext xmlns:c16="http://schemas.microsoft.com/office/drawing/2014/chart" uri="{C3380CC4-5D6E-409C-BE32-E72D297353CC}">
                  <c16:uniqueId val="{00000009-0432-544C-AAB7-D0844F4E115B}"/>
                </c:ext>
              </c:extLst>
            </c:dLbl>
            <c:dLbl>
              <c:idx val="3"/>
              <c:delete val="1"/>
              <c:extLst>
                <c:ext xmlns:c15="http://schemas.microsoft.com/office/drawing/2012/chart" uri="{CE6537A1-D6FC-4f65-9D91-7224C49458BB}"/>
                <c:ext xmlns:c16="http://schemas.microsoft.com/office/drawing/2014/chart" uri="{C3380CC4-5D6E-409C-BE32-E72D297353CC}">
                  <c16:uniqueId val="{0000000A-0432-544C-AAB7-D0844F4E115B}"/>
                </c:ext>
              </c:extLst>
            </c:dLbl>
            <c:dLbl>
              <c:idx val="4"/>
              <c:layout>
                <c:manualLayout>
                  <c:x val="5.5601337218130174E-2"/>
                  <c:y val="6.5513496776774592E-17"/>
                </c:manualLayout>
              </c:layout>
              <c:tx>
                <c:rich>
                  <a:bodyPr/>
                  <a:lstStyle/>
                  <a:p>
                    <a:r>
                      <a:rPr lang="en-US"/>
                      <a:t>(</a:t>
                    </a:r>
                    <a:fld id="{EBA6F43D-CF3C-4299-81D8-8D7CAC305DAA}"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0432-544C-AAB7-D0844F4E115B}"/>
                </c:ext>
              </c:extLst>
            </c:dLbl>
            <c:dLbl>
              <c:idx val="5"/>
              <c:delete val="1"/>
              <c:extLst>
                <c:ext xmlns:c15="http://schemas.microsoft.com/office/drawing/2012/chart" uri="{CE6537A1-D6FC-4f65-9D91-7224C49458BB}"/>
                <c:ext xmlns:c16="http://schemas.microsoft.com/office/drawing/2014/chart" uri="{C3380CC4-5D6E-409C-BE32-E72D297353CC}">
                  <c16:uniqueId val="{00000000-C5D6-F04F-8FA7-C46F89A1A649}"/>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SA"/>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FY2018</c:v>
                </c:pt>
                <c:pt idx="1">
                  <c:v>FY2019 </c:v>
                </c:pt>
                <c:pt idx="2">
                  <c:v>FY2020</c:v>
                </c:pt>
                <c:pt idx="3">
                  <c:v>FY2021</c:v>
                </c:pt>
                <c:pt idx="4">
                  <c:v>FY2022</c:v>
                </c:pt>
                <c:pt idx="5">
                  <c:v>FY2023</c:v>
                </c:pt>
              </c:strCache>
            </c:strRef>
          </c:cat>
          <c:val>
            <c:numRef>
              <c:f>Sheet1!$D$2:$D$7</c:f>
              <c:numCache>
                <c:formatCode>0%</c:formatCode>
                <c:ptCount val="6"/>
                <c:pt idx="0">
                  <c:v>0</c:v>
                </c:pt>
                <c:pt idx="1">
                  <c:v>0</c:v>
                </c:pt>
                <c:pt idx="2">
                  <c:v>0</c:v>
                </c:pt>
                <c:pt idx="3">
                  <c:v>1.3225491343086662E-2</c:v>
                </c:pt>
                <c:pt idx="4">
                  <c:v>0</c:v>
                </c:pt>
                <c:pt idx="5">
                  <c:v>0</c:v>
                </c:pt>
              </c:numCache>
            </c:numRef>
          </c:val>
          <c:extLst>
            <c:ext xmlns:c16="http://schemas.microsoft.com/office/drawing/2014/chart" uri="{C3380CC4-5D6E-409C-BE32-E72D297353CC}">
              <c16:uniqueId val="{0000000C-0432-544C-AAB7-D0844F4E115B}"/>
            </c:ext>
          </c:extLst>
        </c:ser>
        <c:ser>
          <c:idx val="3"/>
          <c:order val="3"/>
          <c:tx>
            <c:strRef>
              <c:f>Sheet1!$E$1</c:f>
              <c:strCache>
                <c:ptCount val="1"/>
                <c:pt idx="0">
                  <c:v>Loan provisions for current year</c:v>
                </c:pt>
              </c:strCache>
            </c:strRef>
          </c:tx>
          <c:spPr>
            <a:solidFill>
              <a:srgbClr val="016D9F"/>
            </a:solidFill>
            <a:ln>
              <a:noFill/>
            </a:ln>
            <a:effectLst/>
          </c:spPr>
          <c:invertIfNegative val="0"/>
          <c:dLbls>
            <c:dLbl>
              <c:idx val="0"/>
              <c:tx>
                <c:rich>
                  <a:bodyPr/>
                  <a:lstStyle/>
                  <a:p>
                    <a:r>
                      <a:rPr lang="en-US"/>
                      <a:t>(</a:t>
                    </a:r>
                    <a:fld id="{5F2D2F29-68CB-402E-8A4B-1328F66FC0A5}"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D-0432-544C-AAB7-D0844F4E115B}"/>
                </c:ext>
              </c:extLst>
            </c:dLbl>
            <c:dLbl>
              <c:idx val="1"/>
              <c:tx>
                <c:rich>
                  <a:bodyPr/>
                  <a:lstStyle/>
                  <a:p>
                    <a:r>
                      <a:rPr lang="en-US"/>
                      <a:t>(</a:t>
                    </a:r>
                    <a:fld id="{6A090AE8-E8BD-4235-BC96-A5F04D928696}"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E-0432-544C-AAB7-D0844F4E115B}"/>
                </c:ext>
              </c:extLst>
            </c:dLbl>
            <c:dLbl>
              <c:idx val="2"/>
              <c:tx>
                <c:rich>
                  <a:bodyPr/>
                  <a:lstStyle/>
                  <a:p>
                    <a:r>
                      <a:rPr lang="en-US"/>
                      <a:t>(</a:t>
                    </a:r>
                    <a:fld id="{3F170E11-C35E-4818-A49F-EEA45BA3112B}"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F-0432-544C-AAB7-D0844F4E115B}"/>
                </c:ext>
              </c:extLst>
            </c:dLbl>
            <c:dLbl>
              <c:idx val="3"/>
              <c:tx>
                <c:rich>
                  <a:bodyPr/>
                  <a:lstStyle/>
                  <a:p>
                    <a:r>
                      <a:rPr lang="en-US"/>
                      <a:t>(</a:t>
                    </a:r>
                    <a:fld id="{928DE165-B5CB-4F1C-ACF9-6830593778AB}"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0-0432-544C-AAB7-D0844F4E115B}"/>
                </c:ext>
              </c:extLst>
            </c:dLbl>
            <c:dLbl>
              <c:idx val="4"/>
              <c:tx>
                <c:rich>
                  <a:bodyPr/>
                  <a:lstStyle/>
                  <a:p>
                    <a:r>
                      <a:rPr lang="en-US"/>
                      <a:t>(</a:t>
                    </a:r>
                    <a:fld id="{E14B4F26-893A-49D4-B995-B9B2A620117B}"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1-0432-544C-AAB7-D0844F4E115B}"/>
                </c:ext>
              </c:extLst>
            </c:dLbl>
            <c:dLbl>
              <c:idx val="5"/>
              <c:tx>
                <c:rich>
                  <a:bodyPr/>
                  <a:lstStyle/>
                  <a:p>
                    <a:r>
                      <a:rPr lang="en-US"/>
                      <a:t>(</a:t>
                    </a:r>
                    <a:fld id="{D8E7762C-5AC9-6F42-AE19-DCD3203A8D4A}"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C5D6-F04F-8FA7-C46F89A1A649}"/>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SA"/>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FY2018</c:v>
                </c:pt>
                <c:pt idx="1">
                  <c:v>FY2019 </c:v>
                </c:pt>
                <c:pt idx="2">
                  <c:v>FY2020</c:v>
                </c:pt>
                <c:pt idx="3">
                  <c:v>FY2021</c:v>
                </c:pt>
                <c:pt idx="4">
                  <c:v>FY2022</c:v>
                </c:pt>
                <c:pt idx="5">
                  <c:v>FY2023</c:v>
                </c:pt>
              </c:strCache>
            </c:strRef>
          </c:cat>
          <c:val>
            <c:numRef>
              <c:f>Sheet1!$E$2:$E$7</c:f>
              <c:numCache>
                <c:formatCode>0%;\-0%;\-;@</c:formatCode>
                <c:ptCount val="6"/>
                <c:pt idx="0">
                  <c:v>4.0078881844228996E-2</c:v>
                </c:pt>
                <c:pt idx="1">
                  <c:v>5.2719051955236518E-2</c:v>
                </c:pt>
                <c:pt idx="2">
                  <c:v>0.47936901584639918</c:v>
                </c:pt>
                <c:pt idx="3">
                  <c:v>0.17607469627152952</c:v>
                </c:pt>
                <c:pt idx="4">
                  <c:v>8.1914050542012007E-2</c:v>
                </c:pt>
                <c:pt idx="5">
                  <c:v>6.869172555337108E-2</c:v>
                </c:pt>
              </c:numCache>
            </c:numRef>
          </c:val>
          <c:extLst>
            <c:ext xmlns:c16="http://schemas.microsoft.com/office/drawing/2014/chart" uri="{C3380CC4-5D6E-409C-BE32-E72D297353CC}">
              <c16:uniqueId val="{00000012-0432-544C-AAB7-D0844F4E115B}"/>
            </c:ext>
          </c:extLst>
        </c:ser>
        <c:ser>
          <c:idx val="4"/>
          <c:order val="4"/>
          <c:tx>
            <c:strRef>
              <c:f>Sheet1!$F$1</c:f>
              <c:strCache>
                <c:ptCount val="1"/>
                <c:pt idx="0">
                  <c:v>Operating expenses</c:v>
                </c:pt>
              </c:strCache>
            </c:strRef>
          </c:tx>
          <c:spPr>
            <a:solidFill>
              <a:srgbClr val="A6E2E5"/>
            </a:solidFill>
            <a:ln>
              <a:noFill/>
            </a:ln>
            <a:effectLst/>
          </c:spPr>
          <c:invertIfNegative val="0"/>
          <c:dLbls>
            <c:dLbl>
              <c:idx val="0"/>
              <c:tx>
                <c:rich>
                  <a:bodyPr/>
                  <a:lstStyle/>
                  <a:p>
                    <a:r>
                      <a:rPr lang="en-US" dirty="0"/>
                      <a:t>(</a:t>
                    </a:r>
                    <a:fld id="{B0EB2DDB-43F6-4990-869C-FE64D04F7D9F}" type="VALUE">
                      <a:rPr lang="en-US" smtClean="0"/>
                      <a:pPr/>
                      <a:t>[VALUE]</a:t>
                    </a:fld>
                    <a:r>
                      <a:rPr lang="en-US" dirty="0"/>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3-0432-544C-AAB7-D0844F4E115B}"/>
                </c:ext>
              </c:extLst>
            </c:dLbl>
            <c:dLbl>
              <c:idx val="1"/>
              <c:tx>
                <c:rich>
                  <a:bodyPr/>
                  <a:lstStyle/>
                  <a:p>
                    <a:r>
                      <a:rPr lang="en-US"/>
                      <a:t>(</a:t>
                    </a:r>
                    <a:fld id="{724A6ACD-96D4-4B89-BC12-56791AC90287}"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4-0432-544C-AAB7-D0844F4E115B}"/>
                </c:ext>
              </c:extLst>
            </c:dLbl>
            <c:dLbl>
              <c:idx val="2"/>
              <c:tx>
                <c:rich>
                  <a:bodyPr/>
                  <a:lstStyle/>
                  <a:p>
                    <a:r>
                      <a:rPr lang="en-US"/>
                      <a:t>(</a:t>
                    </a:r>
                    <a:fld id="{451B50E2-78FA-4283-8780-2395A301469D}"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5-0432-544C-AAB7-D0844F4E115B}"/>
                </c:ext>
              </c:extLst>
            </c:dLbl>
            <c:dLbl>
              <c:idx val="3"/>
              <c:tx>
                <c:rich>
                  <a:bodyPr/>
                  <a:lstStyle/>
                  <a:p>
                    <a:r>
                      <a:rPr lang="en-US"/>
                      <a:t>(</a:t>
                    </a:r>
                    <a:fld id="{F5EE04B9-1A78-43EF-BC7B-010568C9566B}"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6-0432-544C-AAB7-D0844F4E115B}"/>
                </c:ext>
              </c:extLst>
            </c:dLbl>
            <c:dLbl>
              <c:idx val="4"/>
              <c:tx>
                <c:rich>
                  <a:bodyPr/>
                  <a:lstStyle/>
                  <a:p>
                    <a:r>
                      <a:rPr lang="en-US"/>
                      <a:t>(</a:t>
                    </a:r>
                    <a:fld id="{7F6095FA-158D-4EBD-A074-62DA8206964C}"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7-0432-544C-AAB7-D0844F4E115B}"/>
                </c:ext>
              </c:extLst>
            </c:dLbl>
            <c:dLbl>
              <c:idx val="5"/>
              <c:tx>
                <c:rich>
                  <a:bodyPr/>
                  <a:lstStyle/>
                  <a:p>
                    <a:r>
                      <a:rPr lang="en-US"/>
                      <a:t>(</a:t>
                    </a:r>
                    <a:fld id="{38B25C77-419F-5548-974D-1F8B1E81311E}"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C5D6-F04F-8FA7-C46F89A1A649}"/>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SA"/>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FY2018</c:v>
                </c:pt>
                <c:pt idx="1">
                  <c:v>FY2019 </c:v>
                </c:pt>
                <c:pt idx="2">
                  <c:v>FY2020</c:v>
                </c:pt>
                <c:pt idx="3">
                  <c:v>FY2021</c:v>
                </c:pt>
                <c:pt idx="4">
                  <c:v>FY2022</c:v>
                </c:pt>
                <c:pt idx="5">
                  <c:v>FY2023</c:v>
                </c:pt>
              </c:strCache>
            </c:strRef>
          </c:cat>
          <c:val>
            <c:numRef>
              <c:f>Sheet1!$F$2:$F$7</c:f>
              <c:numCache>
                <c:formatCode>0%;\-0%;\-;@</c:formatCode>
                <c:ptCount val="6"/>
                <c:pt idx="0">
                  <c:v>0.58844880091716101</c:v>
                </c:pt>
                <c:pt idx="1">
                  <c:v>0.57473047291058355</c:v>
                </c:pt>
                <c:pt idx="2">
                  <c:v>0.51609327195030053</c:v>
                </c:pt>
                <c:pt idx="3">
                  <c:v>0.4989587459280862</c:v>
                </c:pt>
                <c:pt idx="4">
                  <c:v>0.54912611470799444</c:v>
                </c:pt>
                <c:pt idx="5">
                  <c:v>0.58201095646562218</c:v>
                </c:pt>
              </c:numCache>
            </c:numRef>
          </c:val>
          <c:extLst>
            <c:ext xmlns:c16="http://schemas.microsoft.com/office/drawing/2014/chart" uri="{C3380CC4-5D6E-409C-BE32-E72D297353CC}">
              <c16:uniqueId val="{00000018-0432-544C-AAB7-D0844F4E115B}"/>
            </c:ext>
          </c:extLst>
        </c:ser>
        <c:dLbls>
          <c:dLblPos val="ctr"/>
          <c:showLegendKey val="0"/>
          <c:showVal val="1"/>
          <c:showCatName val="0"/>
          <c:showSerName val="0"/>
          <c:showPercent val="0"/>
          <c:showBubbleSize val="0"/>
        </c:dLbls>
        <c:gapWidth val="100"/>
        <c:overlap val="100"/>
        <c:axId val="1351650384"/>
        <c:axId val="1351646640"/>
      </c:barChart>
      <c:catAx>
        <c:axId val="1351650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SA"/>
          </a:p>
        </c:txPr>
        <c:crossAx val="1351646640"/>
        <c:crosses val="autoZero"/>
        <c:auto val="1"/>
        <c:lblAlgn val="ctr"/>
        <c:lblOffset val="100"/>
        <c:noMultiLvlLbl val="0"/>
      </c:catAx>
      <c:valAx>
        <c:axId val="1351646640"/>
        <c:scaling>
          <c:orientation val="minMax"/>
        </c:scaling>
        <c:delete val="0"/>
        <c:axPos val="l"/>
        <c:numFmt formatCode="0%"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SA"/>
          </a:p>
        </c:txPr>
        <c:crossAx val="1351650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SA"/>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0.92229</cdr:x>
      <cdr:y>0.15899</cdr:y>
    </cdr:from>
    <cdr:to>
      <cdr:x>0.92229</cdr:x>
      <cdr:y>0.90126</cdr:y>
    </cdr:to>
    <cdr:cxnSp macro="">
      <cdr:nvCxnSpPr>
        <cdr:cNvPr id="2" name="Straight Connector 1">
          <a:extLst xmlns:a="http://schemas.openxmlformats.org/drawingml/2006/main">
            <a:ext uri="{FF2B5EF4-FFF2-40B4-BE49-F238E27FC236}">
              <a16:creationId xmlns:a16="http://schemas.microsoft.com/office/drawing/2014/main" id="{27F57841-0795-4F79-BC51-DCA169A32706}"/>
            </a:ext>
          </a:extLst>
        </cdr:cNvPr>
        <cdr:cNvCxnSpPr>
          <a:cxnSpLocks xmlns:a="http://schemas.openxmlformats.org/drawingml/2006/main"/>
        </cdr:cNvCxnSpPr>
      </cdr:nvCxnSpPr>
      <cdr:spPr>
        <a:xfrm xmlns:a="http://schemas.openxmlformats.org/drawingml/2006/main">
          <a:off x="10235177" y="301626"/>
          <a:ext cx="0" cy="1408188"/>
        </a:xfrm>
        <a:prstGeom xmlns:a="http://schemas.openxmlformats.org/drawingml/2006/main" prst="line">
          <a:avLst/>
        </a:prstGeom>
        <a:ln xmlns:a="http://schemas.openxmlformats.org/drawingml/2006/main" w="19050">
          <a:solidFill>
            <a:srgbClr val="C00000"/>
          </a:solidFill>
          <a:prstDash val="dash"/>
          <a:tailEnd type="non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0.92228</cdr:x>
      <cdr:y>0.13776</cdr:y>
    </cdr:from>
    <cdr:to>
      <cdr:x>0.92228</cdr:x>
      <cdr:y>0.89581</cdr:y>
    </cdr:to>
    <cdr:cxnSp macro="">
      <cdr:nvCxnSpPr>
        <cdr:cNvPr id="2" name="Straight Connector 1">
          <a:extLst xmlns:a="http://schemas.openxmlformats.org/drawingml/2006/main">
            <a:ext uri="{FF2B5EF4-FFF2-40B4-BE49-F238E27FC236}">
              <a16:creationId xmlns:a16="http://schemas.microsoft.com/office/drawing/2014/main" id="{7631BF2C-E758-B019-89B3-547A088BB97B}"/>
            </a:ext>
          </a:extLst>
        </cdr:cNvPr>
        <cdr:cNvCxnSpPr>
          <a:cxnSpLocks xmlns:a="http://schemas.openxmlformats.org/drawingml/2006/main"/>
        </cdr:cNvCxnSpPr>
      </cdr:nvCxnSpPr>
      <cdr:spPr>
        <a:xfrm xmlns:a="http://schemas.openxmlformats.org/drawingml/2006/main">
          <a:off x="10260567" y="255908"/>
          <a:ext cx="0" cy="1408178"/>
        </a:xfrm>
        <a:prstGeom xmlns:a="http://schemas.openxmlformats.org/drawingml/2006/main" prst="line">
          <a:avLst/>
        </a:prstGeom>
        <a:ln xmlns:a="http://schemas.openxmlformats.org/drawingml/2006/main" w="19050">
          <a:solidFill>
            <a:srgbClr val="C00000"/>
          </a:solidFill>
          <a:prstDash val="dash"/>
          <a:tailEnd type="non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E644B902-2DFD-46AE-AFA4-8FCD05EED7B7}" type="datetimeFigureOut">
              <a:rPr lang="en-US" smtClean="0"/>
              <a:t>3/23/24</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518025"/>
            <a:ext cx="5683250" cy="36972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2725" y="8918575"/>
            <a:ext cx="3078163" cy="469900"/>
          </a:xfrm>
          <a:prstGeom prst="rect">
            <a:avLst/>
          </a:prstGeom>
        </p:spPr>
        <p:txBody>
          <a:bodyPr vert="horz" lIns="91440" tIns="45720" rIns="91440" bIns="45720" rtlCol="0" anchor="b"/>
          <a:lstStyle>
            <a:lvl1pPr algn="r">
              <a:defRPr sz="1200"/>
            </a:lvl1pPr>
          </a:lstStyle>
          <a:p>
            <a:fld id="{27642DC2-B57A-4D22-8594-F71FB557AB87}" type="slidenum">
              <a:rPr lang="en-US" smtClean="0"/>
              <a:t>‹#›</a:t>
            </a:fld>
            <a:endParaRPr lang="en-US"/>
          </a:p>
        </p:txBody>
      </p:sp>
    </p:spTree>
    <p:extLst>
      <p:ext uri="{BB962C8B-B14F-4D97-AF65-F5344CB8AC3E}">
        <p14:creationId xmlns:p14="http://schemas.microsoft.com/office/powerpoint/2010/main" val="17360465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BEA98B-8E54-4CD0-82BB-B61F2ACC55F5}" type="slidenum">
              <a:rPr lang="en-US" smtClean="0"/>
              <a:pPr/>
              <a:t>1</a:t>
            </a:fld>
            <a:endParaRPr lang="en-US"/>
          </a:p>
        </p:txBody>
      </p:sp>
    </p:spTree>
    <p:extLst>
      <p:ext uri="{BB962C8B-B14F-4D97-AF65-F5344CB8AC3E}">
        <p14:creationId xmlns:p14="http://schemas.microsoft.com/office/powerpoint/2010/main" val="33882053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3" name="Text Placeholder 2"/>
          <p:cNvSpPr>
            <a:spLocks noGrp="1"/>
          </p:cNvSpPr>
          <p:nvPr userDrawn="1">
            <p:ph type="body" sz="quarter" idx="10" hasCustomPrompt="1"/>
          </p:nvPr>
        </p:nvSpPr>
        <p:spPr>
          <a:xfrm>
            <a:off x="1146842" y="1249998"/>
            <a:ext cx="10458635" cy="731202"/>
          </a:xfrm>
          <a:ln>
            <a:noFill/>
          </a:ln>
        </p:spPr>
        <p:txBody>
          <a:bodyPr/>
          <a:lstStyle>
            <a:lvl1pPr marL="0" indent="0">
              <a:lnSpc>
                <a:spcPct val="86000"/>
              </a:lnSpc>
              <a:spcBef>
                <a:spcPts val="0"/>
              </a:spcBef>
              <a:buNone/>
              <a:defRPr sz="2800">
                <a:solidFill>
                  <a:schemeClr val="tx2"/>
                </a:solidFill>
              </a:defRPr>
            </a:lvl1pPr>
            <a:lvl2pPr marL="0" indent="0">
              <a:lnSpc>
                <a:spcPct val="86000"/>
              </a:lnSpc>
              <a:spcBef>
                <a:spcPts val="0"/>
              </a:spcBef>
              <a:buNone/>
              <a:defRPr sz="2800">
                <a:solidFill>
                  <a:schemeClr val="accent1"/>
                </a:solidFill>
              </a:defRPr>
            </a:lvl2pPr>
          </a:lstStyle>
          <a:p>
            <a:pPr lvl="0"/>
            <a:r>
              <a:rPr lang="en-US" dirty="0"/>
              <a:t>TITLE</a:t>
            </a:r>
          </a:p>
          <a:p>
            <a:pPr lvl="1"/>
            <a:r>
              <a:rPr lang="en-US" dirty="0"/>
              <a:t>SUBTITLE</a:t>
            </a:r>
          </a:p>
        </p:txBody>
      </p:sp>
      <p:sp>
        <p:nvSpPr>
          <p:cNvPr id="5" name="Text Placeholder 4"/>
          <p:cNvSpPr>
            <a:spLocks noGrp="1"/>
          </p:cNvSpPr>
          <p:nvPr userDrawn="1">
            <p:ph type="body" sz="quarter" idx="11" hasCustomPrompt="1"/>
          </p:nvPr>
        </p:nvSpPr>
        <p:spPr>
          <a:xfrm>
            <a:off x="1160951" y="2395220"/>
            <a:ext cx="6162714" cy="241300"/>
          </a:xfrm>
        </p:spPr>
        <p:txBody>
          <a:bodyPr/>
          <a:lstStyle>
            <a:lvl1pPr marL="0" indent="0">
              <a:buNone/>
              <a:defRPr sz="1800">
                <a:solidFill>
                  <a:schemeClr val="accent1"/>
                </a:solidFill>
              </a:defRPr>
            </a:lvl1pPr>
          </a:lstStyle>
          <a:p>
            <a:pPr lvl="0"/>
            <a:r>
              <a:rPr lang="en-US" dirty="0"/>
              <a:t>DATE</a:t>
            </a:r>
          </a:p>
        </p:txBody>
      </p:sp>
      <p:sp>
        <p:nvSpPr>
          <p:cNvPr id="9" name="Picture Placeholder 8"/>
          <p:cNvSpPr>
            <a:spLocks noGrp="1"/>
          </p:cNvSpPr>
          <p:nvPr userDrawn="1">
            <p:ph type="pic" sz="quarter" idx="12" hasCustomPrompt="1"/>
          </p:nvPr>
        </p:nvSpPr>
        <p:spPr>
          <a:xfrm>
            <a:off x="8410847" y="479425"/>
            <a:ext cx="3194630" cy="685800"/>
          </a:xfrm>
          <a:ln>
            <a:noFill/>
          </a:ln>
        </p:spPr>
        <p:txBody>
          <a:bodyPr anchor="ctr" anchorCtr="0"/>
          <a:lstStyle>
            <a:lvl1pPr marL="0" indent="0" algn="ctr">
              <a:spcBef>
                <a:spcPts val="0"/>
              </a:spcBef>
              <a:buNone/>
              <a:defRPr sz="1000" b="1" baseline="0">
                <a:solidFill>
                  <a:srgbClr val="808080"/>
                </a:solidFill>
              </a:defRPr>
            </a:lvl1pPr>
          </a:lstStyle>
          <a:p>
            <a:r>
              <a:rPr lang="de-DE" dirty="0"/>
              <a:t>CLIENT LOGO PLACEHOLDER</a:t>
            </a:r>
          </a:p>
          <a:p>
            <a:r>
              <a:rPr lang="de-DE" dirty="0"/>
              <a:t>Delete box if no client logo is used</a:t>
            </a:r>
            <a:endParaRPr lang="en-GB" dirty="0"/>
          </a:p>
        </p:txBody>
      </p:sp>
      <p:sp>
        <p:nvSpPr>
          <p:cNvPr id="15" name="Subnomenclature"/>
          <p:cNvSpPr txBox="1"/>
          <p:nvPr userDrawn="1"/>
        </p:nvSpPr>
        <p:spPr>
          <a:xfrm>
            <a:off x="1146843" y="6437412"/>
            <a:ext cx="65" cy="153888"/>
          </a:xfrm>
          <a:prstGeom prst="rect">
            <a:avLst/>
          </a:prstGeom>
          <a:noFill/>
        </p:spPr>
        <p:txBody>
          <a:bodyPr vert="horz" wrap="none" lIns="0" tIns="0" rIns="0" bIns="0" rtlCol="0" anchor="b">
            <a:spAutoFit/>
          </a:bodyPr>
          <a:lstStyle/>
          <a:p>
            <a:pPr algn="l"/>
            <a:endParaRPr kumimoji="0" lang="it-IT" sz="1000" b="1" i="0" u="none" baseline="0" dirty="0">
              <a:solidFill>
                <a:schemeClr val="accent3"/>
              </a:solidFill>
            </a:endParaRPr>
          </a:p>
        </p:txBody>
      </p:sp>
      <p:grpSp>
        <p:nvGrpSpPr>
          <p:cNvPr id="18" name="Group 17">
            <a:extLst>
              <a:ext uri="{FF2B5EF4-FFF2-40B4-BE49-F238E27FC236}">
                <a16:creationId xmlns:a16="http://schemas.microsoft.com/office/drawing/2014/main" id="{6F286481-467B-4347-9D4C-66B18F84268F}"/>
              </a:ext>
            </a:extLst>
          </p:cNvPr>
          <p:cNvGrpSpPr/>
          <p:nvPr userDrawn="1"/>
        </p:nvGrpSpPr>
        <p:grpSpPr>
          <a:xfrm>
            <a:off x="580476" y="3069590"/>
            <a:ext cx="11611524" cy="3096260"/>
            <a:chOff x="580476" y="3069590"/>
            <a:chExt cx="11611524" cy="3096260"/>
          </a:xfrm>
        </p:grpSpPr>
        <p:sp>
          <p:nvSpPr>
            <p:cNvPr id="19" name="Rectangle 6">
              <a:extLst>
                <a:ext uri="{FF2B5EF4-FFF2-40B4-BE49-F238E27FC236}">
                  <a16:creationId xmlns:a16="http://schemas.microsoft.com/office/drawing/2014/main" id="{DEBDF94A-1223-4461-9E92-434D408EFD55}"/>
                </a:ext>
              </a:extLst>
            </p:cNvPr>
            <p:cNvSpPr>
              <a:spLocks noChangeArrowheads="1"/>
            </p:cNvSpPr>
            <p:nvPr/>
          </p:nvSpPr>
          <p:spPr bwMode="gray">
            <a:xfrm>
              <a:off x="580476" y="3800792"/>
              <a:ext cx="11611524" cy="2365058"/>
            </a:xfrm>
            <a:prstGeom prst="rect">
              <a:avLst/>
            </a:prstGeom>
            <a:solidFill>
              <a:schemeClr val="accent1"/>
            </a:solidFill>
            <a:ln w="9525">
              <a:noFill/>
              <a:miter lim="800000"/>
              <a:headEnd/>
              <a:tailEnd/>
            </a:ln>
          </p:spPr>
          <p:txBody>
            <a:bodyPr lIns="72000" tIns="72000" rIns="72000" bIns="72000" anchor="t"/>
            <a:lstStyle/>
            <a:p>
              <a:pPr marL="0" lvl="1" eaLnBrk="0" fontAlgn="base" hangingPunct="0">
                <a:spcBef>
                  <a:spcPct val="20000"/>
                </a:spcBef>
                <a:spcAft>
                  <a:spcPct val="0"/>
                </a:spcAft>
                <a:buClr>
                  <a:srgbClr val="000000"/>
                </a:buClr>
              </a:pPr>
              <a:endParaRPr lang="en-US" sz="1400" dirty="0">
                <a:solidFill>
                  <a:srgbClr val="000000"/>
                </a:solidFill>
                <a:latin typeface="Calibri" panose="020F0502020204030204" pitchFamily="34" charset="0"/>
                <a:cs typeface="Calibri" panose="020F0502020204030204" pitchFamily="34" charset="0"/>
              </a:endParaRPr>
            </a:p>
          </p:txBody>
        </p:sp>
        <p:sp>
          <p:nvSpPr>
            <p:cNvPr id="20" name="Rectangle 6">
              <a:extLst>
                <a:ext uri="{FF2B5EF4-FFF2-40B4-BE49-F238E27FC236}">
                  <a16:creationId xmlns:a16="http://schemas.microsoft.com/office/drawing/2014/main" id="{034A22CD-11A9-4BAA-876F-8F3299143ED0}"/>
                </a:ext>
              </a:extLst>
            </p:cNvPr>
            <p:cNvSpPr>
              <a:spLocks noChangeArrowheads="1"/>
            </p:cNvSpPr>
            <p:nvPr/>
          </p:nvSpPr>
          <p:spPr bwMode="gray">
            <a:xfrm>
              <a:off x="580476" y="3069590"/>
              <a:ext cx="11611524" cy="731202"/>
            </a:xfrm>
            <a:prstGeom prst="rect">
              <a:avLst/>
            </a:prstGeom>
            <a:solidFill>
              <a:schemeClr val="tx2"/>
            </a:solidFill>
            <a:ln w="9525">
              <a:noFill/>
              <a:miter lim="800000"/>
              <a:headEnd/>
              <a:tailEnd/>
            </a:ln>
          </p:spPr>
          <p:txBody>
            <a:bodyPr lIns="72000" tIns="72000" rIns="72000" bIns="72000" anchor="t"/>
            <a:lstStyle/>
            <a:p>
              <a:pPr marL="0" lvl="1" eaLnBrk="0" fontAlgn="base" hangingPunct="0">
                <a:spcBef>
                  <a:spcPct val="20000"/>
                </a:spcBef>
                <a:spcAft>
                  <a:spcPct val="0"/>
                </a:spcAft>
                <a:buClr>
                  <a:srgbClr val="000000"/>
                </a:buClr>
              </a:pPr>
              <a:endParaRPr lang="en-US" sz="1400" dirty="0">
                <a:solidFill>
                  <a:srgbClr val="000000"/>
                </a:solidFill>
                <a:latin typeface="Calibri" panose="020F0502020204030204" pitchFamily="34" charset="0"/>
                <a:cs typeface="Calibri" panose="020F0502020204030204" pitchFamily="34" charset="0"/>
              </a:endParaRPr>
            </a:p>
          </p:txBody>
        </p:sp>
      </p:grpSp>
      <p:pic>
        <p:nvPicPr>
          <p:cNvPr id="14" name="Picture 13" descr="A picture containing food, drawing&#10;&#10;Description automatically generated">
            <a:extLst>
              <a:ext uri="{FF2B5EF4-FFF2-40B4-BE49-F238E27FC236}">
                <a16:creationId xmlns:a16="http://schemas.microsoft.com/office/drawing/2014/main" id="{8AFC4D6C-ABE0-4611-80FF-6EFD7C023467}"/>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b="14219"/>
          <a:stretch/>
        </p:blipFill>
        <p:spPr>
          <a:xfrm>
            <a:off x="11157717" y="231135"/>
            <a:ext cx="895519" cy="942985"/>
          </a:xfrm>
          <a:prstGeom prst="rect">
            <a:avLst/>
          </a:prstGeom>
        </p:spPr>
      </p:pic>
      <p:sp>
        <p:nvSpPr>
          <p:cNvPr id="21" name="Picture Placeholder 8">
            <a:extLst>
              <a:ext uri="{FF2B5EF4-FFF2-40B4-BE49-F238E27FC236}">
                <a16:creationId xmlns:a16="http://schemas.microsoft.com/office/drawing/2014/main" id="{EF8F249F-34C5-4C5E-97DC-BBACC0890FC1}"/>
              </a:ext>
            </a:extLst>
          </p:cNvPr>
          <p:cNvSpPr>
            <a:spLocks noGrp="1"/>
          </p:cNvSpPr>
          <p:nvPr>
            <p:ph type="pic" sz="quarter" idx="13" hasCustomPrompt="1"/>
          </p:nvPr>
        </p:nvSpPr>
        <p:spPr>
          <a:xfrm>
            <a:off x="880986" y="6211252"/>
            <a:ext cx="3194630" cy="685800"/>
          </a:xfrm>
          <a:ln>
            <a:noFill/>
          </a:ln>
        </p:spPr>
        <p:txBody>
          <a:bodyPr anchor="ctr" anchorCtr="0"/>
          <a:lstStyle>
            <a:lvl1pPr marL="0" indent="0" algn="ctr">
              <a:spcBef>
                <a:spcPts val="0"/>
              </a:spcBef>
              <a:buNone/>
              <a:defRPr sz="1000" b="1" baseline="0">
                <a:solidFill>
                  <a:srgbClr val="808080"/>
                </a:solidFill>
              </a:defRPr>
            </a:lvl1pPr>
          </a:lstStyle>
          <a:p>
            <a:r>
              <a:rPr lang="de-DE" dirty="0"/>
              <a:t>Haykala Advisory Compnay</a:t>
            </a:r>
            <a:endParaRPr lang="en-GB" dirty="0"/>
          </a:p>
        </p:txBody>
      </p:sp>
    </p:spTree>
    <p:extLst>
      <p:ext uri="{BB962C8B-B14F-4D97-AF65-F5344CB8AC3E}">
        <p14:creationId xmlns:p14="http://schemas.microsoft.com/office/powerpoint/2010/main" val="41785954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4506" y="385764"/>
            <a:ext cx="11014925" cy="758825"/>
          </a:xfrm>
        </p:spPr>
        <p:txBody>
          <a:bodyPr/>
          <a:lstStyle/>
          <a:p>
            <a:r>
              <a:rPr lang="en-US"/>
              <a:t>Click to edit Master title style</a:t>
            </a:r>
            <a:endParaRPr lang="en-GB" dirty="0"/>
          </a:p>
        </p:txBody>
      </p:sp>
      <p:sp>
        <p:nvSpPr>
          <p:cNvPr id="3" name="Content Placeholder 2"/>
          <p:cNvSpPr>
            <a:spLocks noGrp="1"/>
          </p:cNvSpPr>
          <p:nvPr>
            <p:ph idx="1"/>
          </p:nvPr>
        </p:nvSpPr>
        <p:spPr>
          <a:xfrm>
            <a:off x="574428" y="1406525"/>
            <a:ext cx="11033065" cy="4932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Rectangle 15"/>
          <p:cNvSpPr>
            <a:spLocks noChangeArrowheads="1"/>
          </p:cNvSpPr>
          <p:nvPr/>
        </p:nvSpPr>
        <p:spPr bwMode="gray">
          <a:xfrm>
            <a:off x="10837558" y="6478589"/>
            <a:ext cx="761874" cy="168275"/>
          </a:xfrm>
          <a:prstGeom prst="rect">
            <a:avLst/>
          </a:prstGeom>
          <a:noFill/>
          <a:ln>
            <a:noFill/>
          </a:ln>
          <a:effectLst/>
          <a:extLst>
            <a:ext uri="{909E8E84-426E-40DD-AFC4-6F175D3DCCD1}">
              <a14:hiddenFill xmlns:a14="http://schemas.microsoft.com/office/drawing/2010/main">
                <a:solidFill>
                  <a:srgbClr val="0057A6"/>
                </a:solidFill>
              </a14:hiddenFill>
            </a:ext>
            <a:ext uri="{91240B29-F687-4F45-9708-019B960494DF}">
              <a14:hiddenLine xmlns:a14="http://schemas.microsoft.com/office/drawing/2010/main" w="6350">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p>
            <a:pPr algn="r" eaLnBrk="0" hangingPunct="0">
              <a:lnSpc>
                <a:spcPct val="100000"/>
              </a:lnSpc>
            </a:pPr>
            <a:fld id="{2306E996-13B1-4F09-8F6B-3AC86B81501F}" type="slidenum">
              <a:rPr lang="en-GB" sz="1100" smtClean="0">
                <a:solidFill>
                  <a:schemeClr val="accent3"/>
                </a:solidFill>
                <a:cs typeface="Arial" charset="0"/>
              </a:rPr>
              <a:pPr algn="r" eaLnBrk="0" hangingPunct="0">
                <a:lnSpc>
                  <a:spcPct val="100000"/>
                </a:lnSpc>
              </a:pPr>
              <a:t>‹#›</a:t>
            </a:fld>
            <a:endParaRPr lang="en-GB" sz="1100" dirty="0">
              <a:solidFill>
                <a:schemeClr val="accent3"/>
              </a:solidFill>
              <a:cs typeface="Arial" charset="0"/>
            </a:endParaRPr>
          </a:p>
        </p:txBody>
      </p:sp>
      <p:sp>
        <p:nvSpPr>
          <p:cNvPr id="4" name="DocID"/>
          <p:cNvSpPr txBox="1"/>
          <p:nvPr/>
        </p:nvSpPr>
        <p:spPr>
          <a:xfrm>
            <a:off x="1609176" y="6532791"/>
            <a:ext cx="65" cy="107722"/>
          </a:xfrm>
          <a:prstGeom prst="rect">
            <a:avLst/>
          </a:prstGeom>
          <a:noFill/>
        </p:spPr>
        <p:txBody>
          <a:bodyPr vert="horz" wrap="none" lIns="0" tIns="0" rIns="0" bIns="0" rtlCol="0" anchor="b">
            <a:spAutoFit/>
          </a:bodyPr>
          <a:lstStyle/>
          <a:p>
            <a:pPr algn="l"/>
            <a:endParaRPr kumimoji="0" lang="de-DE" sz="700" b="0" i="0" u="none" baseline="0">
              <a:solidFill>
                <a:schemeClr val="accent3"/>
              </a:solidFill>
            </a:endParaRPr>
          </a:p>
        </p:txBody>
      </p:sp>
      <p:sp>
        <p:nvSpPr>
          <p:cNvPr id="7" name="Rectangle 15"/>
          <p:cNvSpPr>
            <a:spLocks noChangeArrowheads="1"/>
          </p:cNvSpPr>
          <p:nvPr userDrawn="1"/>
        </p:nvSpPr>
        <p:spPr bwMode="gray">
          <a:xfrm>
            <a:off x="10837558" y="6478589"/>
            <a:ext cx="761874" cy="168275"/>
          </a:xfrm>
          <a:prstGeom prst="rect">
            <a:avLst/>
          </a:prstGeom>
          <a:noFill/>
          <a:ln>
            <a:noFill/>
          </a:ln>
          <a:effectLst/>
          <a:extLst>
            <a:ext uri="{909E8E84-426E-40DD-AFC4-6F175D3DCCD1}">
              <a14:hiddenFill xmlns:a14="http://schemas.microsoft.com/office/drawing/2010/main">
                <a:solidFill>
                  <a:srgbClr val="0057A6"/>
                </a:solidFill>
              </a14:hiddenFill>
            </a:ext>
            <a:ext uri="{91240B29-F687-4F45-9708-019B960494DF}">
              <a14:hiddenLine xmlns:a14="http://schemas.microsoft.com/office/drawing/2010/main" w="6350">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p>
            <a:pPr algn="r" eaLnBrk="0" hangingPunct="0">
              <a:lnSpc>
                <a:spcPct val="100000"/>
              </a:lnSpc>
            </a:pPr>
            <a:fld id="{2306E996-13B1-4F09-8F6B-3AC86B81501F}" type="slidenum">
              <a:rPr lang="en-GB" sz="1100" smtClean="0">
                <a:solidFill>
                  <a:schemeClr val="accent3"/>
                </a:solidFill>
                <a:cs typeface="Arial" charset="0"/>
              </a:rPr>
              <a:pPr algn="r" eaLnBrk="0" hangingPunct="0">
                <a:lnSpc>
                  <a:spcPct val="100000"/>
                </a:lnSpc>
              </a:pPr>
              <a:t>‹#›</a:t>
            </a:fld>
            <a:endParaRPr lang="en-GB" sz="1100" dirty="0">
              <a:solidFill>
                <a:schemeClr val="accent3"/>
              </a:solidFill>
              <a:cs typeface="Arial" charset="0"/>
            </a:endParaRPr>
          </a:p>
        </p:txBody>
      </p:sp>
      <p:sp>
        <p:nvSpPr>
          <p:cNvPr id="9" name="DocID"/>
          <p:cNvSpPr txBox="1"/>
          <p:nvPr userDrawn="1"/>
        </p:nvSpPr>
        <p:spPr>
          <a:xfrm>
            <a:off x="1609176" y="6532791"/>
            <a:ext cx="65" cy="107722"/>
          </a:xfrm>
          <a:prstGeom prst="rect">
            <a:avLst/>
          </a:prstGeom>
          <a:noFill/>
        </p:spPr>
        <p:txBody>
          <a:bodyPr vert="horz" wrap="none" lIns="0" tIns="0" rIns="0" bIns="0" rtlCol="0" anchor="b">
            <a:spAutoFit/>
          </a:bodyPr>
          <a:lstStyle/>
          <a:p>
            <a:pPr algn="l"/>
            <a:endParaRPr kumimoji="0" lang="de-DE" sz="700" b="0" i="0" u="none" baseline="0">
              <a:solidFill>
                <a:schemeClr val="accent3"/>
              </a:solidFill>
            </a:endParaRPr>
          </a:p>
        </p:txBody>
      </p:sp>
      <p:sp>
        <p:nvSpPr>
          <p:cNvPr id="10" name="Rectangle 9">
            <a:extLst>
              <a:ext uri="{FF2B5EF4-FFF2-40B4-BE49-F238E27FC236}">
                <a16:creationId xmlns:a16="http://schemas.microsoft.com/office/drawing/2014/main" id="{0607E1AA-DB20-4494-9BE0-C05279B2A852}"/>
              </a:ext>
            </a:extLst>
          </p:cNvPr>
          <p:cNvSpPr/>
          <p:nvPr userDrawn="1"/>
        </p:nvSpPr>
        <p:spPr>
          <a:xfrm>
            <a:off x="0" y="-1510"/>
            <a:ext cx="12192000" cy="14285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800" dirty="0"/>
          </a:p>
        </p:txBody>
      </p:sp>
      <p:sp>
        <p:nvSpPr>
          <p:cNvPr id="11" name="Rectangle 10">
            <a:extLst>
              <a:ext uri="{FF2B5EF4-FFF2-40B4-BE49-F238E27FC236}">
                <a16:creationId xmlns:a16="http://schemas.microsoft.com/office/drawing/2014/main" id="{C660AB3F-459E-4ADB-9E0F-542E8F219878}"/>
              </a:ext>
            </a:extLst>
          </p:cNvPr>
          <p:cNvSpPr/>
          <p:nvPr userDrawn="1"/>
        </p:nvSpPr>
        <p:spPr>
          <a:xfrm>
            <a:off x="0" y="142854"/>
            <a:ext cx="12192000"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800" dirty="0">
              <a:solidFill>
                <a:srgbClr val="BFAC6E"/>
              </a:solidFill>
            </a:endParaRPr>
          </a:p>
        </p:txBody>
      </p:sp>
      <p:sp>
        <p:nvSpPr>
          <p:cNvPr id="12" name="Copyright">
            <a:extLst>
              <a:ext uri="{FF2B5EF4-FFF2-40B4-BE49-F238E27FC236}">
                <a16:creationId xmlns:a16="http://schemas.microsoft.com/office/drawing/2014/main" id="{FEAE916D-6BA5-44E0-B393-4C515C247F56}"/>
              </a:ext>
            </a:extLst>
          </p:cNvPr>
          <p:cNvSpPr txBox="1">
            <a:spLocks noChangeArrowheads="1"/>
          </p:cNvSpPr>
          <p:nvPr userDrawn="1"/>
        </p:nvSpPr>
        <p:spPr bwMode="gray">
          <a:xfrm>
            <a:off x="10752974" y="6502971"/>
            <a:ext cx="471283" cy="1077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b">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nSpc>
                <a:spcPct val="100000"/>
              </a:lnSpc>
              <a:spcBef>
                <a:spcPct val="50000"/>
              </a:spcBef>
            </a:pPr>
            <a:r>
              <a:rPr lang="en-GB" sz="700" dirty="0">
                <a:solidFill>
                  <a:schemeClr val="accent3"/>
                </a:solidFill>
                <a:cs typeface="Arial" charset="0"/>
              </a:rPr>
              <a:t>Confidential</a:t>
            </a:r>
          </a:p>
        </p:txBody>
      </p:sp>
      <p:sp>
        <p:nvSpPr>
          <p:cNvPr id="13" name="Rectangle 12">
            <a:extLst>
              <a:ext uri="{FF2B5EF4-FFF2-40B4-BE49-F238E27FC236}">
                <a16:creationId xmlns:a16="http://schemas.microsoft.com/office/drawing/2014/main" id="{D638593D-D746-46C8-B6C8-C802A514F160}"/>
              </a:ext>
            </a:extLst>
          </p:cNvPr>
          <p:cNvSpPr/>
          <p:nvPr userDrawn="1"/>
        </p:nvSpPr>
        <p:spPr>
          <a:xfrm rot="16200000">
            <a:off x="22356" y="599540"/>
            <a:ext cx="577443" cy="9756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800" dirty="0"/>
          </a:p>
        </p:txBody>
      </p:sp>
      <p:sp>
        <p:nvSpPr>
          <p:cNvPr id="14" name="Rectangle 13">
            <a:extLst>
              <a:ext uri="{FF2B5EF4-FFF2-40B4-BE49-F238E27FC236}">
                <a16:creationId xmlns:a16="http://schemas.microsoft.com/office/drawing/2014/main" id="{C765D4E0-3835-463C-9737-45C489557392}"/>
              </a:ext>
            </a:extLst>
          </p:cNvPr>
          <p:cNvSpPr/>
          <p:nvPr userDrawn="1"/>
        </p:nvSpPr>
        <p:spPr>
          <a:xfrm>
            <a:off x="0" y="6717052"/>
            <a:ext cx="12192000" cy="14285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800" dirty="0"/>
          </a:p>
        </p:txBody>
      </p:sp>
      <p:pic>
        <p:nvPicPr>
          <p:cNvPr id="17" name="Picture 16" descr="A picture containing food, drawing&#10;&#10;Description automatically generated">
            <a:extLst>
              <a:ext uri="{FF2B5EF4-FFF2-40B4-BE49-F238E27FC236}">
                <a16:creationId xmlns:a16="http://schemas.microsoft.com/office/drawing/2014/main" id="{44A82198-565F-4A2B-AB21-658902B3EDD5}"/>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b="14219"/>
          <a:stretch/>
        </p:blipFill>
        <p:spPr>
          <a:xfrm>
            <a:off x="11299545" y="382589"/>
            <a:ext cx="526548" cy="554457"/>
          </a:xfrm>
          <a:prstGeom prst="rect">
            <a:avLst/>
          </a:prstGeom>
        </p:spPr>
      </p:pic>
    </p:spTree>
    <p:extLst>
      <p:ext uri="{BB962C8B-B14F-4D97-AF65-F5344CB8AC3E}">
        <p14:creationId xmlns:p14="http://schemas.microsoft.com/office/powerpoint/2010/main" val="37725929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dirty="0"/>
          </a:p>
        </p:txBody>
      </p:sp>
      <p:sp>
        <p:nvSpPr>
          <p:cNvPr id="5" name="Rectangle 15"/>
          <p:cNvSpPr>
            <a:spLocks noChangeArrowheads="1"/>
          </p:cNvSpPr>
          <p:nvPr/>
        </p:nvSpPr>
        <p:spPr bwMode="gray">
          <a:xfrm>
            <a:off x="10837558" y="6477001"/>
            <a:ext cx="761874" cy="168275"/>
          </a:xfrm>
          <a:prstGeom prst="rect">
            <a:avLst/>
          </a:prstGeom>
          <a:noFill/>
          <a:ln>
            <a:noFill/>
          </a:ln>
          <a:effectLst/>
          <a:extLst>
            <a:ext uri="{909E8E84-426E-40DD-AFC4-6F175D3DCCD1}">
              <a14:hiddenFill xmlns:a14="http://schemas.microsoft.com/office/drawing/2010/main">
                <a:solidFill>
                  <a:srgbClr val="0057A6"/>
                </a:solidFill>
              </a14:hiddenFill>
            </a:ext>
            <a:ext uri="{91240B29-F687-4F45-9708-019B960494DF}">
              <a14:hiddenLine xmlns:a14="http://schemas.microsoft.com/office/drawing/2010/main" w="6350">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p>
            <a:pPr algn="r" eaLnBrk="0" hangingPunct="0">
              <a:lnSpc>
                <a:spcPct val="100000"/>
              </a:lnSpc>
            </a:pPr>
            <a:fld id="{2306E996-13B1-4F09-8F6B-3AC86B81501F}" type="slidenum">
              <a:rPr lang="en-GB" sz="1100" smtClean="0">
                <a:solidFill>
                  <a:schemeClr val="accent3"/>
                </a:solidFill>
                <a:cs typeface="Arial" charset="0"/>
              </a:rPr>
              <a:pPr algn="r" eaLnBrk="0" hangingPunct="0">
                <a:lnSpc>
                  <a:spcPct val="100000"/>
                </a:lnSpc>
              </a:pPr>
              <a:t>‹#›</a:t>
            </a:fld>
            <a:endParaRPr lang="en-GB" sz="1100" dirty="0">
              <a:solidFill>
                <a:schemeClr val="accent3"/>
              </a:solidFill>
              <a:cs typeface="Arial" charset="0"/>
            </a:endParaRPr>
          </a:p>
        </p:txBody>
      </p:sp>
      <p:sp>
        <p:nvSpPr>
          <p:cNvPr id="6" name="Rectangle 15"/>
          <p:cNvSpPr>
            <a:spLocks noChangeArrowheads="1"/>
          </p:cNvSpPr>
          <p:nvPr userDrawn="1"/>
        </p:nvSpPr>
        <p:spPr bwMode="gray">
          <a:xfrm>
            <a:off x="10837558" y="6477001"/>
            <a:ext cx="761874" cy="168275"/>
          </a:xfrm>
          <a:prstGeom prst="rect">
            <a:avLst/>
          </a:prstGeom>
          <a:noFill/>
          <a:ln>
            <a:noFill/>
          </a:ln>
          <a:effectLst/>
          <a:extLst>
            <a:ext uri="{909E8E84-426E-40DD-AFC4-6F175D3DCCD1}">
              <a14:hiddenFill xmlns:a14="http://schemas.microsoft.com/office/drawing/2010/main">
                <a:solidFill>
                  <a:srgbClr val="0057A6"/>
                </a:solidFill>
              </a14:hiddenFill>
            </a:ext>
            <a:ext uri="{91240B29-F687-4F45-9708-019B960494DF}">
              <a14:hiddenLine xmlns:a14="http://schemas.microsoft.com/office/drawing/2010/main" w="6350">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p>
            <a:pPr algn="r" eaLnBrk="0" hangingPunct="0">
              <a:lnSpc>
                <a:spcPct val="100000"/>
              </a:lnSpc>
            </a:pPr>
            <a:fld id="{2306E996-13B1-4F09-8F6B-3AC86B81501F}" type="slidenum">
              <a:rPr lang="en-GB" sz="1100" smtClean="0">
                <a:solidFill>
                  <a:schemeClr val="accent3"/>
                </a:solidFill>
                <a:cs typeface="Arial" charset="0"/>
              </a:rPr>
              <a:pPr algn="r" eaLnBrk="0" hangingPunct="0">
                <a:lnSpc>
                  <a:spcPct val="100000"/>
                </a:lnSpc>
              </a:pPr>
              <a:t>‹#›</a:t>
            </a:fld>
            <a:endParaRPr lang="en-GB" sz="1100" dirty="0">
              <a:solidFill>
                <a:schemeClr val="accent3"/>
              </a:solidFill>
              <a:cs typeface="Arial" charset="0"/>
            </a:endParaRPr>
          </a:p>
        </p:txBody>
      </p:sp>
      <p:sp>
        <p:nvSpPr>
          <p:cNvPr id="9" name="Rectangle 8">
            <a:extLst>
              <a:ext uri="{FF2B5EF4-FFF2-40B4-BE49-F238E27FC236}">
                <a16:creationId xmlns:a16="http://schemas.microsoft.com/office/drawing/2014/main" id="{AA61E77B-00F3-4AE3-AA90-D4E45A4C0A36}"/>
              </a:ext>
            </a:extLst>
          </p:cNvPr>
          <p:cNvSpPr/>
          <p:nvPr userDrawn="1"/>
        </p:nvSpPr>
        <p:spPr>
          <a:xfrm>
            <a:off x="0" y="-1510"/>
            <a:ext cx="12192000" cy="14285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800" dirty="0"/>
          </a:p>
        </p:txBody>
      </p:sp>
      <p:sp>
        <p:nvSpPr>
          <p:cNvPr id="11" name="Rectangle 10">
            <a:extLst>
              <a:ext uri="{FF2B5EF4-FFF2-40B4-BE49-F238E27FC236}">
                <a16:creationId xmlns:a16="http://schemas.microsoft.com/office/drawing/2014/main" id="{CE782135-5D80-48E0-A9E9-AC939E86A6E3}"/>
              </a:ext>
            </a:extLst>
          </p:cNvPr>
          <p:cNvSpPr/>
          <p:nvPr userDrawn="1"/>
        </p:nvSpPr>
        <p:spPr>
          <a:xfrm>
            <a:off x="0" y="142854"/>
            <a:ext cx="12192000"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800" dirty="0">
              <a:solidFill>
                <a:srgbClr val="BFAC6E"/>
              </a:solidFill>
            </a:endParaRPr>
          </a:p>
        </p:txBody>
      </p:sp>
      <p:sp>
        <p:nvSpPr>
          <p:cNvPr id="12" name="Copyright">
            <a:extLst>
              <a:ext uri="{FF2B5EF4-FFF2-40B4-BE49-F238E27FC236}">
                <a16:creationId xmlns:a16="http://schemas.microsoft.com/office/drawing/2014/main" id="{60FBC77C-07A9-4A65-BC47-4100608A1F9B}"/>
              </a:ext>
            </a:extLst>
          </p:cNvPr>
          <p:cNvSpPr txBox="1">
            <a:spLocks noChangeArrowheads="1"/>
          </p:cNvSpPr>
          <p:nvPr userDrawn="1"/>
        </p:nvSpPr>
        <p:spPr bwMode="gray">
          <a:xfrm>
            <a:off x="10752974" y="6502971"/>
            <a:ext cx="471283" cy="1077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b">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nSpc>
                <a:spcPct val="100000"/>
              </a:lnSpc>
              <a:spcBef>
                <a:spcPct val="50000"/>
              </a:spcBef>
            </a:pPr>
            <a:r>
              <a:rPr lang="en-GB" sz="700" dirty="0">
                <a:solidFill>
                  <a:schemeClr val="accent3"/>
                </a:solidFill>
                <a:cs typeface="Arial" charset="0"/>
              </a:rPr>
              <a:t>Confidential</a:t>
            </a:r>
          </a:p>
        </p:txBody>
      </p:sp>
      <p:sp>
        <p:nvSpPr>
          <p:cNvPr id="14" name="Rectangle 13">
            <a:extLst>
              <a:ext uri="{FF2B5EF4-FFF2-40B4-BE49-F238E27FC236}">
                <a16:creationId xmlns:a16="http://schemas.microsoft.com/office/drawing/2014/main" id="{52772F4E-D667-4DA4-8490-E2A8F5B72966}"/>
              </a:ext>
            </a:extLst>
          </p:cNvPr>
          <p:cNvSpPr/>
          <p:nvPr userDrawn="1"/>
        </p:nvSpPr>
        <p:spPr>
          <a:xfrm rot="16200000">
            <a:off x="22356" y="599540"/>
            <a:ext cx="577443" cy="9756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800" dirty="0"/>
          </a:p>
        </p:txBody>
      </p:sp>
      <p:sp>
        <p:nvSpPr>
          <p:cNvPr id="15" name="Rectangle 14">
            <a:extLst>
              <a:ext uri="{FF2B5EF4-FFF2-40B4-BE49-F238E27FC236}">
                <a16:creationId xmlns:a16="http://schemas.microsoft.com/office/drawing/2014/main" id="{B92926D7-64AE-41A3-B7E9-FDCCEDBA8CD4}"/>
              </a:ext>
            </a:extLst>
          </p:cNvPr>
          <p:cNvSpPr/>
          <p:nvPr userDrawn="1"/>
        </p:nvSpPr>
        <p:spPr>
          <a:xfrm>
            <a:off x="0" y="6717052"/>
            <a:ext cx="12192000" cy="14285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800" dirty="0"/>
          </a:p>
        </p:txBody>
      </p:sp>
      <p:pic>
        <p:nvPicPr>
          <p:cNvPr id="17" name="Picture 16" descr="A picture containing food, drawing&#10;&#10;Description automatically generated">
            <a:extLst>
              <a:ext uri="{FF2B5EF4-FFF2-40B4-BE49-F238E27FC236}">
                <a16:creationId xmlns:a16="http://schemas.microsoft.com/office/drawing/2014/main" id="{B0B4E5D2-383B-4C5C-8228-A9CE2E98E52A}"/>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b="14219"/>
          <a:stretch/>
        </p:blipFill>
        <p:spPr>
          <a:xfrm>
            <a:off x="11299545" y="382589"/>
            <a:ext cx="526548" cy="554457"/>
          </a:xfrm>
          <a:prstGeom prst="rect">
            <a:avLst/>
          </a:prstGeom>
        </p:spPr>
      </p:pic>
    </p:spTree>
    <p:extLst>
      <p:ext uri="{BB962C8B-B14F-4D97-AF65-F5344CB8AC3E}">
        <p14:creationId xmlns:p14="http://schemas.microsoft.com/office/powerpoint/2010/main" val="31944097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s">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578461" y="382589"/>
            <a:ext cx="11029033" cy="758825"/>
          </a:xfrm>
        </p:spPr>
        <p:txBody>
          <a:bodyPr/>
          <a:lstStyle>
            <a:lvl1pPr>
              <a:defRPr/>
            </a:lvl1pPr>
          </a:lstStyle>
          <a:p>
            <a:r>
              <a:rPr lang="en-US" dirty="0"/>
              <a:t>Table of Contents</a:t>
            </a:r>
            <a:endParaRPr lang="en-GB" dirty="0"/>
          </a:p>
        </p:txBody>
      </p:sp>
      <p:sp>
        <p:nvSpPr>
          <p:cNvPr id="3" name="Rectangle 2">
            <a:extLst>
              <a:ext uri="{FF2B5EF4-FFF2-40B4-BE49-F238E27FC236}">
                <a16:creationId xmlns:a16="http://schemas.microsoft.com/office/drawing/2014/main" id="{CBFBD89E-FC43-483C-AEB9-C02FCA844E9B}"/>
              </a:ext>
            </a:extLst>
          </p:cNvPr>
          <p:cNvSpPr/>
          <p:nvPr userDrawn="1"/>
        </p:nvSpPr>
        <p:spPr>
          <a:xfrm>
            <a:off x="0" y="-1510"/>
            <a:ext cx="12192000" cy="14285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800" dirty="0"/>
          </a:p>
        </p:txBody>
      </p:sp>
      <p:sp>
        <p:nvSpPr>
          <p:cNvPr id="4" name="Rectangle 3">
            <a:extLst>
              <a:ext uri="{FF2B5EF4-FFF2-40B4-BE49-F238E27FC236}">
                <a16:creationId xmlns:a16="http://schemas.microsoft.com/office/drawing/2014/main" id="{EA8FCEA2-FF25-46E9-89C9-2F130D0627A6}"/>
              </a:ext>
            </a:extLst>
          </p:cNvPr>
          <p:cNvSpPr/>
          <p:nvPr userDrawn="1"/>
        </p:nvSpPr>
        <p:spPr>
          <a:xfrm>
            <a:off x="0" y="142854"/>
            <a:ext cx="12192000"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800" dirty="0">
              <a:solidFill>
                <a:srgbClr val="BFAC6E"/>
              </a:solidFill>
            </a:endParaRPr>
          </a:p>
        </p:txBody>
      </p:sp>
      <p:sp>
        <p:nvSpPr>
          <p:cNvPr id="5" name="Copyright">
            <a:extLst>
              <a:ext uri="{FF2B5EF4-FFF2-40B4-BE49-F238E27FC236}">
                <a16:creationId xmlns:a16="http://schemas.microsoft.com/office/drawing/2014/main" id="{C7CB454D-E847-450B-943B-785756E77931}"/>
              </a:ext>
            </a:extLst>
          </p:cNvPr>
          <p:cNvSpPr txBox="1">
            <a:spLocks noChangeArrowheads="1"/>
          </p:cNvSpPr>
          <p:nvPr userDrawn="1"/>
        </p:nvSpPr>
        <p:spPr bwMode="gray">
          <a:xfrm>
            <a:off x="10752974" y="6502971"/>
            <a:ext cx="471283" cy="1077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b">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nSpc>
                <a:spcPct val="100000"/>
              </a:lnSpc>
              <a:spcBef>
                <a:spcPct val="50000"/>
              </a:spcBef>
            </a:pPr>
            <a:r>
              <a:rPr lang="en-GB" sz="700" dirty="0">
                <a:solidFill>
                  <a:schemeClr val="accent3"/>
                </a:solidFill>
                <a:cs typeface="Arial" charset="0"/>
              </a:rPr>
              <a:t>Confidential</a:t>
            </a:r>
          </a:p>
        </p:txBody>
      </p:sp>
      <p:sp>
        <p:nvSpPr>
          <p:cNvPr id="8" name="Rectangle 7">
            <a:extLst>
              <a:ext uri="{FF2B5EF4-FFF2-40B4-BE49-F238E27FC236}">
                <a16:creationId xmlns:a16="http://schemas.microsoft.com/office/drawing/2014/main" id="{A9AFECE7-334A-4207-8581-653F96215852}"/>
              </a:ext>
            </a:extLst>
          </p:cNvPr>
          <p:cNvSpPr/>
          <p:nvPr userDrawn="1"/>
        </p:nvSpPr>
        <p:spPr>
          <a:xfrm rot="16200000">
            <a:off x="22356" y="599540"/>
            <a:ext cx="577443" cy="9756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800" dirty="0"/>
          </a:p>
        </p:txBody>
      </p:sp>
      <p:sp>
        <p:nvSpPr>
          <p:cNvPr id="9" name="Rectangle 8">
            <a:extLst>
              <a:ext uri="{FF2B5EF4-FFF2-40B4-BE49-F238E27FC236}">
                <a16:creationId xmlns:a16="http://schemas.microsoft.com/office/drawing/2014/main" id="{29BD418F-6B04-421F-861C-A80E68DB35EF}"/>
              </a:ext>
            </a:extLst>
          </p:cNvPr>
          <p:cNvSpPr/>
          <p:nvPr userDrawn="1"/>
        </p:nvSpPr>
        <p:spPr>
          <a:xfrm>
            <a:off x="0" y="6717052"/>
            <a:ext cx="12192000" cy="14285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800" dirty="0"/>
          </a:p>
        </p:txBody>
      </p:sp>
      <p:pic>
        <p:nvPicPr>
          <p:cNvPr id="13" name="Picture 12" descr="A picture containing food, drawing&#10;&#10;Description automatically generated">
            <a:extLst>
              <a:ext uri="{FF2B5EF4-FFF2-40B4-BE49-F238E27FC236}">
                <a16:creationId xmlns:a16="http://schemas.microsoft.com/office/drawing/2014/main" id="{6660E3A2-DF30-44F9-9F62-229B5E6C124C}"/>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b="14219"/>
          <a:stretch/>
        </p:blipFill>
        <p:spPr>
          <a:xfrm>
            <a:off x="11299545" y="382589"/>
            <a:ext cx="526548" cy="554457"/>
          </a:xfrm>
          <a:prstGeom prst="rect">
            <a:avLst/>
          </a:prstGeom>
        </p:spPr>
      </p:pic>
    </p:spTree>
    <p:extLst>
      <p:ext uri="{BB962C8B-B14F-4D97-AF65-F5344CB8AC3E}">
        <p14:creationId xmlns:p14="http://schemas.microsoft.com/office/powerpoint/2010/main" val="2868491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p:spTree>
      <p:nvGrpSpPr>
        <p:cNvPr id="1" name=""/>
        <p:cNvGrpSpPr/>
        <p:nvPr/>
      </p:nvGrpSpPr>
      <p:grpSpPr>
        <a:xfrm>
          <a:off x="0" y="0"/>
          <a:ext cx="0" cy="0"/>
          <a:chOff x="0" y="0"/>
          <a:chExt cx="0" cy="0"/>
        </a:xfrm>
      </p:grpSpPr>
      <p:sp>
        <p:nvSpPr>
          <p:cNvPr id="13" name="SectionTitle"/>
          <p:cNvSpPr>
            <a:spLocks noGrp="1"/>
          </p:cNvSpPr>
          <p:nvPr>
            <p:ph type="body" sz="quarter" idx="11"/>
          </p:nvPr>
        </p:nvSpPr>
        <p:spPr>
          <a:xfrm>
            <a:off x="4052775" y="2934392"/>
            <a:ext cx="7552703" cy="914400"/>
          </a:xfrm>
        </p:spPr>
        <p:txBody>
          <a:bodyPr/>
          <a:lstStyle>
            <a:lvl1pPr marL="0" indent="0">
              <a:spcBef>
                <a:spcPts val="0"/>
              </a:spcBef>
              <a:buNone/>
              <a:defRPr sz="2800">
                <a:solidFill>
                  <a:schemeClr val="tx2"/>
                </a:solidFill>
              </a:defRPr>
            </a:lvl1pPr>
            <a:lvl2pPr marL="0" indent="0">
              <a:spcBef>
                <a:spcPts val="0"/>
              </a:spcBef>
              <a:buNone/>
              <a:defRPr sz="2800">
                <a:solidFill>
                  <a:schemeClr val="accent1"/>
                </a:solidFill>
              </a:defRPr>
            </a:lvl2pPr>
          </a:lstStyle>
          <a:p>
            <a:pPr lvl="0"/>
            <a:r>
              <a:rPr lang="en-US"/>
              <a:t>Click to edit Master text styles</a:t>
            </a:r>
          </a:p>
          <a:p>
            <a:pPr lvl="1"/>
            <a:r>
              <a:rPr lang="en-US"/>
              <a:t>Second level</a:t>
            </a:r>
          </a:p>
        </p:txBody>
      </p:sp>
      <p:sp>
        <p:nvSpPr>
          <p:cNvPr id="15" name="SectionNumber"/>
          <p:cNvSpPr>
            <a:spLocks noGrp="1"/>
          </p:cNvSpPr>
          <p:nvPr>
            <p:ph type="body" sz="quarter" idx="12" hasCustomPrompt="1"/>
          </p:nvPr>
        </p:nvSpPr>
        <p:spPr>
          <a:xfrm>
            <a:off x="576445" y="2934392"/>
            <a:ext cx="3075274" cy="914400"/>
          </a:xfrm>
        </p:spPr>
        <p:txBody>
          <a:bodyPr/>
          <a:lstStyle>
            <a:lvl1pPr marL="0" indent="0" algn="r">
              <a:buNone/>
              <a:defRPr sz="2800">
                <a:solidFill>
                  <a:schemeClr val="accent3"/>
                </a:solidFill>
              </a:defRPr>
            </a:lvl1pPr>
          </a:lstStyle>
          <a:p>
            <a:pPr lvl="0"/>
            <a:r>
              <a:rPr lang="en-US" dirty="0"/>
              <a:t>Section #</a:t>
            </a:r>
          </a:p>
        </p:txBody>
      </p:sp>
      <p:cxnSp>
        <p:nvCxnSpPr>
          <p:cNvPr id="10" name="Straight Connector 9"/>
          <p:cNvCxnSpPr/>
          <p:nvPr/>
        </p:nvCxnSpPr>
        <p:spPr bwMode="auto">
          <a:xfrm>
            <a:off x="3852247" y="2859579"/>
            <a:ext cx="0" cy="1064029"/>
          </a:xfrm>
          <a:prstGeom prst="line">
            <a:avLst/>
          </a:prstGeom>
          <a:noFill/>
          <a:ln w="9525" cap="flat" cmpd="sng" algn="ctr">
            <a:solidFill>
              <a:schemeClr val="hlink"/>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 name="Straight Connector 4"/>
          <p:cNvCxnSpPr/>
          <p:nvPr userDrawn="1"/>
        </p:nvCxnSpPr>
        <p:spPr bwMode="auto">
          <a:xfrm>
            <a:off x="3852247" y="2859579"/>
            <a:ext cx="0" cy="1064029"/>
          </a:xfrm>
          <a:prstGeom prst="line">
            <a:avLst/>
          </a:prstGeom>
          <a:noFill/>
          <a:ln w="9525" cap="flat" cmpd="sng" algn="ctr">
            <a:solidFill>
              <a:schemeClr val="hlink"/>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Rectangle 5">
            <a:extLst>
              <a:ext uri="{FF2B5EF4-FFF2-40B4-BE49-F238E27FC236}">
                <a16:creationId xmlns:a16="http://schemas.microsoft.com/office/drawing/2014/main" id="{0EE40A18-FE1D-4FAE-8E62-9EF04FE1E4CA}"/>
              </a:ext>
            </a:extLst>
          </p:cNvPr>
          <p:cNvSpPr/>
          <p:nvPr userDrawn="1"/>
        </p:nvSpPr>
        <p:spPr>
          <a:xfrm>
            <a:off x="0" y="-1510"/>
            <a:ext cx="12192000" cy="14285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800" dirty="0"/>
          </a:p>
        </p:txBody>
      </p:sp>
      <p:sp>
        <p:nvSpPr>
          <p:cNvPr id="7" name="Rectangle 6">
            <a:extLst>
              <a:ext uri="{FF2B5EF4-FFF2-40B4-BE49-F238E27FC236}">
                <a16:creationId xmlns:a16="http://schemas.microsoft.com/office/drawing/2014/main" id="{08488A07-0849-4DCA-B9B6-43B6411C6EA3}"/>
              </a:ext>
            </a:extLst>
          </p:cNvPr>
          <p:cNvSpPr/>
          <p:nvPr userDrawn="1"/>
        </p:nvSpPr>
        <p:spPr>
          <a:xfrm>
            <a:off x="0" y="142854"/>
            <a:ext cx="12192000"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800" dirty="0">
              <a:solidFill>
                <a:srgbClr val="BFAC6E"/>
              </a:solidFill>
            </a:endParaRPr>
          </a:p>
        </p:txBody>
      </p:sp>
      <p:sp>
        <p:nvSpPr>
          <p:cNvPr id="9" name="Rectangle 8">
            <a:extLst>
              <a:ext uri="{FF2B5EF4-FFF2-40B4-BE49-F238E27FC236}">
                <a16:creationId xmlns:a16="http://schemas.microsoft.com/office/drawing/2014/main" id="{B2764B1B-6B38-42EE-B667-F383A2387591}"/>
              </a:ext>
            </a:extLst>
          </p:cNvPr>
          <p:cNvSpPr/>
          <p:nvPr userDrawn="1"/>
        </p:nvSpPr>
        <p:spPr>
          <a:xfrm>
            <a:off x="0" y="6717052"/>
            <a:ext cx="12192000" cy="14285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800" dirty="0"/>
          </a:p>
        </p:txBody>
      </p:sp>
    </p:spTree>
    <p:extLst>
      <p:ext uri="{BB962C8B-B14F-4D97-AF65-F5344CB8AC3E}">
        <p14:creationId xmlns:p14="http://schemas.microsoft.com/office/powerpoint/2010/main" val="29045144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 colum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dirty="0"/>
          </a:p>
        </p:txBody>
      </p:sp>
      <p:sp>
        <p:nvSpPr>
          <p:cNvPr id="5" name="Content Placeholder 2"/>
          <p:cNvSpPr>
            <a:spLocks noGrp="1"/>
          </p:cNvSpPr>
          <p:nvPr>
            <p:ph idx="1"/>
          </p:nvPr>
        </p:nvSpPr>
        <p:spPr>
          <a:xfrm>
            <a:off x="574429" y="1406526"/>
            <a:ext cx="4940087" cy="4624388"/>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Content Placeholder 2"/>
          <p:cNvSpPr>
            <a:spLocks noGrp="1"/>
          </p:cNvSpPr>
          <p:nvPr>
            <p:ph idx="11"/>
          </p:nvPr>
        </p:nvSpPr>
        <p:spPr>
          <a:xfrm>
            <a:off x="6665390" y="1406526"/>
            <a:ext cx="4940087" cy="4624388"/>
          </a:xfrm>
        </p:spPr>
        <p:txBody>
          <a:bodyPr/>
          <a:lstStyle>
            <a:lvl1pPr>
              <a:defRPr sz="1200"/>
            </a:lvl1pPr>
            <a:lvl2pPr>
              <a:defRPr sz="12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Rectangle 15"/>
          <p:cNvSpPr>
            <a:spLocks noChangeArrowheads="1"/>
          </p:cNvSpPr>
          <p:nvPr/>
        </p:nvSpPr>
        <p:spPr bwMode="gray">
          <a:xfrm>
            <a:off x="10837558" y="6477001"/>
            <a:ext cx="761874" cy="168275"/>
          </a:xfrm>
          <a:prstGeom prst="rect">
            <a:avLst/>
          </a:prstGeom>
          <a:noFill/>
          <a:ln>
            <a:noFill/>
          </a:ln>
          <a:effectLst/>
          <a:extLst>
            <a:ext uri="{909E8E84-426E-40DD-AFC4-6F175D3DCCD1}">
              <a14:hiddenFill xmlns:a14="http://schemas.microsoft.com/office/drawing/2010/main">
                <a:solidFill>
                  <a:srgbClr val="0057A6"/>
                </a:solidFill>
              </a14:hiddenFill>
            </a:ext>
            <a:ext uri="{91240B29-F687-4F45-9708-019B960494DF}">
              <a14:hiddenLine xmlns:a14="http://schemas.microsoft.com/office/drawing/2010/main" w="6350">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p>
            <a:pPr algn="r" eaLnBrk="0" hangingPunct="0">
              <a:lnSpc>
                <a:spcPct val="100000"/>
              </a:lnSpc>
            </a:pPr>
            <a:fld id="{2306E996-13B1-4F09-8F6B-3AC86B81501F}" type="slidenum">
              <a:rPr lang="en-GB" sz="1100" smtClean="0">
                <a:solidFill>
                  <a:schemeClr val="accent3"/>
                </a:solidFill>
                <a:cs typeface="Arial" charset="0"/>
              </a:rPr>
              <a:pPr algn="r" eaLnBrk="0" hangingPunct="0">
                <a:lnSpc>
                  <a:spcPct val="100000"/>
                </a:lnSpc>
              </a:pPr>
              <a:t>‹#›</a:t>
            </a:fld>
            <a:endParaRPr lang="en-GB" sz="1100" dirty="0">
              <a:solidFill>
                <a:schemeClr val="accent3"/>
              </a:solidFill>
              <a:cs typeface="Arial" charset="0"/>
            </a:endParaRPr>
          </a:p>
        </p:txBody>
      </p:sp>
      <p:sp>
        <p:nvSpPr>
          <p:cNvPr id="8" name="Rectangle 15"/>
          <p:cNvSpPr>
            <a:spLocks noChangeArrowheads="1"/>
          </p:cNvSpPr>
          <p:nvPr userDrawn="1"/>
        </p:nvSpPr>
        <p:spPr bwMode="gray">
          <a:xfrm>
            <a:off x="10837558" y="6477001"/>
            <a:ext cx="761874" cy="168275"/>
          </a:xfrm>
          <a:prstGeom prst="rect">
            <a:avLst/>
          </a:prstGeom>
          <a:noFill/>
          <a:ln>
            <a:noFill/>
          </a:ln>
          <a:effectLst/>
          <a:extLst>
            <a:ext uri="{909E8E84-426E-40DD-AFC4-6F175D3DCCD1}">
              <a14:hiddenFill xmlns:a14="http://schemas.microsoft.com/office/drawing/2010/main">
                <a:solidFill>
                  <a:srgbClr val="0057A6"/>
                </a:solidFill>
              </a14:hiddenFill>
            </a:ext>
            <a:ext uri="{91240B29-F687-4F45-9708-019B960494DF}">
              <a14:hiddenLine xmlns:a14="http://schemas.microsoft.com/office/drawing/2010/main" w="6350">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p>
            <a:pPr algn="r" eaLnBrk="0" hangingPunct="0">
              <a:lnSpc>
                <a:spcPct val="100000"/>
              </a:lnSpc>
            </a:pPr>
            <a:fld id="{2306E996-13B1-4F09-8F6B-3AC86B81501F}" type="slidenum">
              <a:rPr lang="en-GB" sz="1100" smtClean="0">
                <a:solidFill>
                  <a:schemeClr val="accent3"/>
                </a:solidFill>
                <a:cs typeface="Arial" charset="0"/>
              </a:rPr>
              <a:pPr algn="r" eaLnBrk="0" hangingPunct="0">
                <a:lnSpc>
                  <a:spcPct val="100000"/>
                </a:lnSpc>
              </a:pPr>
              <a:t>‹#›</a:t>
            </a:fld>
            <a:endParaRPr lang="en-GB" sz="1100" dirty="0">
              <a:solidFill>
                <a:schemeClr val="accent3"/>
              </a:solidFill>
              <a:cs typeface="Arial" charset="0"/>
            </a:endParaRPr>
          </a:p>
        </p:txBody>
      </p:sp>
      <p:sp>
        <p:nvSpPr>
          <p:cNvPr id="9" name="Rectangle 8">
            <a:extLst>
              <a:ext uri="{FF2B5EF4-FFF2-40B4-BE49-F238E27FC236}">
                <a16:creationId xmlns:a16="http://schemas.microsoft.com/office/drawing/2014/main" id="{0E1E8984-3356-430C-8396-BF9DF022FEBA}"/>
              </a:ext>
            </a:extLst>
          </p:cNvPr>
          <p:cNvSpPr/>
          <p:nvPr userDrawn="1"/>
        </p:nvSpPr>
        <p:spPr>
          <a:xfrm>
            <a:off x="0" y="-1510"/>
            <a:ext cx="12192000" cy="14285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800" dirty="0"/>
          </a:p>
        </p:txBody>
      </p:sp>
      <p:sp>
        <p:nvSpPr>
          <p:cNvPr id="10" name="Rectangle 9">
            <a:extLst>
              <a:ext uri="{FF2B5EF4-FFF2-40B4-BE49-F238E27FC236}">
                <a16:creationId xmlns:a16="http://schemas.microsoft.com/office/drawing/2014/main" id="{3CBA4A2F-2BE8-4B4A-9284-CD6D6A00334B}"/>
              </a:ext>
            </a:extLst>
          </p:cNvPr>
          <p:cNvSpPr/>
          <p:nvPr userDrawn="1"/>
        </p:nvSpPr>
        <p:spPr>
          <a:xfrm>
            <a:off x="0" y="142854"/>
            <a:ext cx="12192000"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800" dirty="0">
              <a:solidFill>
                <a:srgbClr val="BFAC6E"/>
              </a:solidFill>
            </a:endParaRPr>
          </a:p>
        </p:txBody>
      </p:sp>
      <p:sp>
        <p:nvSpPr>
          <p:cNvPr id="11" name="Copyright">
            <a:extLst>
              <a:ext uri="{FF2B5EF4-FFF2-40B4-BE49-F238E27FC236}">
                <a16:creationId xmlns:a16="http://schemas.microsoft.com/office/drawing/2014/main" id="{DE4BDD84-7A96-4CA0-A803-DA7137405994}"/>
              </a:ext>
            </a:extLst>
          </p:cNvPr>
          <p:cNvSpPr txBox="1">
            <a:spLocks noChangeArrowheads="1"/>
          </p:cNvSpPr>
          <p:nvPr userDrawn="1"/>
        </p:nvSpPr>
        <p:spPr bwMode="gray">
          <a:xfrm>
            <a:off x="10752974" y="6502971"/>
            <a:ext cx="471283" cy="1077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b">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nSpc>
                <a:spcPct val="100000"/>
              </a:lnSpc>
              <a:spcBef>
                <a:spcPct val="50000"/>
              </a:spcBef>
            </a:pPr>
            <a:r>
              <a:rPr lang="en-GB" sz="700" dirty="0">
                <a:solidFill>
                  <a:schemeClr val="accent3"/>
                </a:solidFill>
                <a:cs typeface="Arial" charset="0"/>
              </a:rPr>
              <a:t>Confidential</a:t>
            </a:r>
          </a:p>
        </p:txBody>
      </p:sp>
      <p:sp>
        <p:nvSpPr>
          <p:cNvPr id="14" name="Rectangle 13">
            <a:extLst>
              <a:ext uri="{FF2B5EF4-FFF2-40B4-BE49-F238E27FC236}">
                <a16:creationId xmlns:a16="http://schemas.microsoft.com/office/drawing/2014/main" id="{055AED33-168F-449C-8B57-14AF82950179}"/>
              </a:ext>
            </a:extLst>
          </p:cNvPr>
          <p:cNvSpPr/>
          <p:nvPr userDrawn="1"/>
        </p:nvSpPr>
        <p:spPr>
          <a:xfrm rot="16200000">
            <a:off x="22356" y="599540"/>
            <a:ext cx="577443" cy="9756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800" dirty="0"/>
          </a:p>
        </p:txBody>
      </p:sp>
      <p:sp>
        <p:nvSpPr>
          <p:cNvPr id="15" name="Rectangle 14">
            <a:extLst>
              <a:ext uri="{FF2B5EF4-FFF2-40B4-BE49-F238E27FC236}">
                <a16:creationId xmlns:a16="http://schemas.microsoft.com/office/drawing/2014/main" id="{C84B8AB1-D1FC-4668-8610-FF6D2DCC9577}"/>
              </a:ext>
            </a:extLst>
          </p:cNvPr>
          <p:cNvSpPr/>
          <p:nvPr userDrawn="1"/>
        </p:nvSpPr>
        <p:spPr>
          <a:xfrm>
            <a:off x="0" y="6717052"/>
            <a:ext cx="12192000" cy="14285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800" dirty="0"/>
          </a:p>
        </p:txBody>
      </p:sp>
      <p:pic>
        <p:nvPicPr>
          <p:cNvPr id="17" name="Picture 16" descr="A picture containing food, drawing&#10;&#10;Description automatically generated">
            <a:extLst>
              <a:ext uri="{FF2B5EF4-FFF2-40B4-BE49-F238E27FC236}">
                <a16:creationId xmlns:a16="http://schemas.microsoft.com/office/drawing/2014/main" id="{031AD8C4-E7A1-4E5F-A02D-F0A8595509B7}"/>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b="14219"/>
          <a:stretch/>
        </p:blipFill>
        <p:spPr>
          <a:xfrm>
            <a:off x="11299545" y="382589"/>
            <a:ext cx="526548" cy="554457"/>
          </a:xfrm>
          <a:prstGeom prst="rect">
            <a:avLst/>
          </a:prstGeom>
        </p:spPr>
      </p:pic>
    </p:spTree>
    <p:extLst>
      <p:ext uri="{BB962C8B-B14F-4D97-AF65-F5344CB8AC3E}">
        <p14:creationId xmlns:p14="http://schemas.microsoft.com/office/powerpoint/2010/main" val="30350688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 columns with head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22" name="Rectangle 15"/>
          <p:cNvSpPr>
            <a:spLocks noChangeArrowheads="1"/>
          </p:cNvSpPr>
          <p:nvPr/>
        </p:nvSpPr>
        <p:spPr bwMode="gray">
          <a:xfrm>
            <a:off x="10837558" y="6477001"/>
            <a:ext cx="761874" cy="168275"/>
          </a:xfrm>
          <a:prstGeom prst="rect">
            <a:avLst/>
          </a:prstGeom>
          <a:noFill/>
          <a:ln>
            <a:noFill/>
          </a:ln>
          <a:effectLst/>
          <a:extLst>
            <a:ext uri="{909E8E84-426E-40DD-AFC4-6F175D3DCCD1}">
              <a14:hiddenFill xmlns:a14="http://schemas.microsoft.com/office/drawing/2010/main">
                <a:solidFill>
                  <a:srgbClr val="0057A6"/>
                </a:solidFill>
              </a14:hiddenFill>
            </a:ext>
            <a:ext uri="{91240B29-F687-4F45-9708-019B960494DF}">
              <a14:hiddenLine xmlns:a14="http://schemas.microsoft.com/office/drawing/2010/main" w="6350">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p>
            <a:pPr algn="r" eaLnBrk="0" hangingPunct="0">
              <a:lnSpc>
                <a:spcPct val="100000"/>
              </a:lnSpc>
            </a:pPr>
            <a:fld id="{2306E996-13B1-4F09-8F6B-3AC86B81501F}" type="slidenum">
              <a:rPr lang="en-GB" sz="1100" smtClean="0">
                <a:solidFill>
                  <a:schemeClr val="accent3"/>
                </a:solidFill>
                <a:cs typeface="Arial" charset="0"/>
              </a:rPr>
              <a:pPr algn="r" eaLnBrk="0" hangingPunct="0">
                <a:lnSpc>
                  <a:spcPct val="100000"/>
                </a:lnSpc>
              </a:pPr>
              <a:t>‹#›</a:t>
            </a:fld>
            <a:endParaRPr lang="en-GB" sz="1100" dirty="0">
              <a:solidFill>
                <a:schemeClr val="accent3"/>
              </a:solidFill>
              <a:cs typeface="Arial" charset="0"/>
            </a:endParaRPr>
          </a:p>
        </p:txBody>
      </p:sp>
      <p:sp>
        <p:nvSpPr>
          <p:cNvPr id="13" name="Text Placeholder 19"/>
          <p:cNvSpPr>
            <a:spLocks noGrp="1"/>
          </p:cNvSpPr>
          <p:nvPr>
            <p:ph type="body" sz="quarter" idx="15" hasCustomPrompt="1"/>
          </p:nvPr>
        </p:nvSpPr>
        <p:spPr>
          <a:xfrm>
            <a:off x="576445" y="1406525"/>
            <a:ext cx="4938072" cy="336550"/>
          </a:xfrm>
        </p:spPr>
        <p:txBody>
          <a:bodyPr/>
          <a:lstStyle>
            <a:lvl1pPr marL="0" indent="0">
              <a:spcBef>
                <a:spcPts val="0"/>
              </a:spcBef>
              <a:buNone/>
              <a:defRPr sz="1200" b="1">
                <a:solidFill>
                  <a:schemeClr val="accent1"/>
                </a:solidFill>
                <a:latin typeface="+mj-lt"/>
              </a:defRPr>
            </a:lvl1pPr>
            <a:lvl2pPr marL="0" indent="0">
              <a:spcBef>
                <a:spcPts val="0"/>
              </a:spcBef>
              <a:buNone/>
              <a:defRPr sz="1200">
                <a:solidFill>
                  <a:schemeClr val="accent1"/>
                </a:solidFill>
              </a:defRPr>
            </a:lvl2pPr>
            <a:lvl3pPr>
              <a:defRPr sz="1000">
                <a:solidFill>
                  <a:schemeClr val="accent2"/>
                </a:solidFill>
              </a:defRPr>
            </a:lvl3pPr>
            <a:lvl4pPr>
              <a:defRPr sz="1000">
                <a:solidFill>
                  <a:schemeClr val="accent2"/>
                </a:solidFill>
              </a:defRPr>
            </a:lvl4pPr>
            <a:lvl5pPr>
              <a:defRPr sz="1000">
                <a:solidFill>
                  <a:schemeClr val="accent2"/>
                </a:solidFill>
              </a:defRPr>
            </a:lvl5pPr>
          </a:lstStyle>
          <a:p>
            <a:pPr lvl="0"/>
            <a:r>
              <a:rPr lang="en-US" dirty="0"/>
              <a:t>Heading 12 </a:t>
            </a:r>
            <a:r>
              <a:rPr lang="en-US" dirty="0" err="1"/>
              <a:t>pt</a:t>
            </a:r>
            <a:endParaRPr lang="en-US" dirty="0"/>
          </a:p>
          <a:p>
            <a:pPr lvl="1"/>
            <a:r>
              <a:rPr lang="en-US" dirty="0"/>
              <a:t>Subheading 12 </a:t>
            </a:r>
            <a:r>
              <a:rPr lang="en-US" dirty="0" err="1"/>
              <a:t>pt</a:t>
            </a:r>
            <a:endParaRPr lang="en-US" dirty="0"/>
          </a:p>
        </p:txBody>
      </p:sp>
      <p:sp>
        <p:nvSpPr>
          <p:cNvPr id="14" name="Text Placeholder 19"/>
          <p:cNvSpPr>
            <a:spLocks noGrp="1"/>
          </p:cNvSpPr>
          <p:nvPr>
            <p:ph type="body" sz="quarter" idx="16" hasCustomPrompt="1"/>
          </p:nvPr>
        </p:nvSpPr>
        <p:spPr>
          <a:xfrm>
            <a:off x="6667406" y="1406525"/>
            <a:ext cx="4938072" cy="336550"/>
          </a:xfrm>
        </p:spPr>
        <p:txBody>
          <a:bodyPr/>
          <a:lstStyle>
            <a:lvl1pPr marL="0" indent="0">
              <a:spcBef>
                <a:spcPts val="0"/>
              </a:spcBef>
              <a:buNone/>
              <a:defRPr sz="1200" b="1">
                <a:solidFill>
                  <a:schemeClr val="accent1"/>
                </a:solidFill>
                <a:latin typeface="+mj-lt"/>
              </a:defRPr>
            </a:lvl1pPr>
            <a:lvl2pPr marL="0" indent="0">
              <a:spcBef>
                <a:spcPts val="0"/>
              </a:spcBef>
              <a:buNone/>
              <a:defRPr sz="1200">
                <a:solidFill>
                  <a:schemeClr val="accent1"/>
                </a:solidFill>
              </a:defRPr>
            </a:lvl2pPr>
            <a:lvl3pPr>
              <a:defRPr sz="1000">
                <a:solidFill>
                  <a:schemeClr val="accent2"/>
                </a:solidFill>
              </a:defRPr>
            </a:lvl3pPr>
            <a:lvl4pPr>
              <a:defRPr sz="1000">
                <a:solidFill>
                  <a:schemeClr val="accent2"/>
                </a:solidFill>
              </a:defRPr>
            </a:lvl4pPr>
            <a:lvl5pPr>
              <a:defRPr sz="1000">
                <a:solidFill>
                  <a:schemeClr val="accent2"/>
                </a:solidFill>
              </a:defRPr>
            </a:lvl5pPr>
          </a:lstStyle>
          <a:p>
            <a:pPr lvl="0"/>
            <a:r>
              <a:rPr lang="en-US" dirty="0"/>
              <a:t>Heading 12 </a:t>
            </a:r>
            <a:r>
              <a:rPr lang="en-US" dirty="0" err="1"/>
              <a:t>pt</a:t>
            </a:r>
            <a:endParaRPr lang="en-US" dirty="0"/>
          </a:p>
          <a:p>
            <a:pPr lvl="1"/>
            <a:r>
              <a:rPr lang="en-US" dirty="0"/>
              <a:t>Subheading 12 </a:t>
            </a:r>
            <a:r>
              <a:rPr lang="en-US" dirty="0" err="1"/>
              <a:t>pt</a:t>
            </a:r>
            <a:endParaRPr lang="en-US" dirty="0"/>
          </a:p>
        </p:txBody>
      </p:sp>
      <p:sp>
        <p:nvSpPr>
          <p:cNvPr id="15" name="Content Placeholder 2"/>
          <p:cNvSpPr>
            <a:spLocks noGrp="1"/>
          </p:cNvSpPr>
          <p:nvPr>
            <p:ph idx="1"/>
          </p:nvPr>
        </p:nvSpPr>
        <p:spPr>
          <a:xfrm>
            <a:off x="574429" y="1930401"/>
            <a:ext cx="4940087" cy="4100513"/>
          </a:xfrm>
        </p:spPr>
        <p:txBody>
          <a:bodyPr/>
          <a:lstStyle>
            <a:lvl1pPr>
              <a:defRPr sz="1200"/>
            </a:lvl1pPr>
            <a:lvl2pPr>
              <a:defRPr sz="12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Content Placeholder 2"/>
          <p:cNvSpPr>
            <a:spLocks noGrp="1"/>
          </p:cNvSpPr>
          <p:nvPr>
            <p:ph idx="11"/>
          </p:nvPr>
        </p:nvSpPr>
        <p:spPr>
          <a:xfrm>
            <a:off x="6665390" y="1930401"/>
            <a:ext cx="4940087" cy="4100513"/>
          </a:xfrm>
        </p:spPr>
        <p:txBody>
          <a:bodyPr/>
          <a:lstStyle>
            <a:lvl1pPr>
              <a:defRPr sz="1200"/>
            </a:lvl1pPr>
            <a:lvl2pPr>
              <a:defRPr sz="12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Rectangle 15"/>
          <p:cNvSpPr>
            <a:spLocks noChangeArrowheads="1"/>
          </p:cNvSpPr>
          <p:nvPr userDrawn="1"/>
        </p:nvSpPr>
        <p:spPr bwMode="gray">
          <a:xfrm>
            <a:off x="10837558" y="6477001"/>
            <a:ext cx="761874" cy="168275"/>
          </a:xfrm>
          <a:prstGeom prst="rect">
            <a:avLst/>
          </a:prstGeom>
          <a:noFill/>
          <a:ln>
            <a:noFill/>
          </a:ln>
          <a:effectLst/>
          <a:extLst>
            <a:ext uri="{909E8E84-426E-40DD-AFC4-6F175D3DCCD1}">
              <a14:hiddenFill xmlns:a14="http://schemas.microsoft.com/office/drawing/2010/main">
                <a:solidFill>
                  <a:srgbClr val="0057A6"/>
                </a:solidFill>
              </a14:hiddenFill>
            </a:ext>
            <a:ext uri="{91240B29-F687-4F45-9708-019B960494DF}">
              <a14:hiddenLine xmlns:a14="http://schemas.microsoft.com/office/drawing/2010/main" w="6350">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p>
            <a:pPr algn="r" eaLnBrk="0" hangingPunct="0">
              <a:lnSpc>
                <a:spcPct val="100000"/>
              </a:lnSpc>
            </a:pPr>
            <a:fld id="{2306E996-13B1-4F09-8F6B-3AC86B81501F}" type="slidenum">
              <a:rPr lang="en-GB" sz="1100" smtClean="0">
                <a:solidFill>
                  <a:schemeClr val="accent3"/>
                </a:solidFill>
                <a:cs typeface="Arial" charset="0"/>
              </a:rPr>
              <a:pPr algn="r" eaLnBrk="0" hangingPunct="0">
                <a:lnSpc>
                  <a:spcPct val="100000"/>
                </a:lnSpc>
              </a:pPr>
              <a:t>‹#›</a:t>
            </a:fld>
            <a:endParaRPr lang="en-GB" sz="1100" dirty="0">
              <a:solidFill>
                <a:schemeClr val="accent3"/>
              </a:solidFill>
              <a:cs typeface="Arial" charset="0"/>
            </a:endParaRPr>
          </a:p>
        </p:txBody>
      </p:sp>
      <p:sp>
        <p:nvSpPr>
          <p:cNvPr id="11" name="Rectangle 10">
            <a:extLst>
              <a:ext uri="{FF2B5EF4-FFF2-40B4-BE49-F238E27FC236}">
                <a16:creationId xmlns:a16="http://schemas.microsoft.com/office/drawing/2014/main" id="{1E3E0B35-ABBB-4571-83D0-56A3703ECFAB}"/>
              </a:ext>
            </a:extLst>
          </p:cNvPr>
          <p:cNvSpPr/>
          <p:nvPr userDrawn="1"/>
        </p:nvSpPr>
        <p:spPr>
          <a:xfrm>
            <a:off x="0" y="-1510"/>
            <a:ext cx="12192000" cy="14285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800" dirty="0"/>
          </a:p>
        </p:txBody>
      </p:sp>
      <p:sp>
        <p:nvSpPr>
          <p:cNvPr id="12" name="Rectangle 11">
            <a:extLst>
              <a:ext uri="{FF2B5EF4-FFF2-40B4-BE49-F238E27FC236}">
                <a16:creationId xmlns:a16="http://schemas.microsoft.com/office/drawing/2014/main" id="{8858D470-C338-4D92-8113-0806AB3F7BD8}"/>
              </a:ext>
            </a:extLst>
          </p:cNvPr>
          <p:cNvSpPr/>
          <p:nvPr userDrawn="1"/>
        </p:nvSpPr>
        <p:spPr>
          <a:xfrm>
            <a:off x="0" y="142854"/>
            <a:ext cx="12192000"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800" dirty="0">
              <a:solidFill>
                <a:srgbClr val="BFAC6E"/>
              </a:solidFill>
            </a:endParaRPr>
          </a:p>
        </p:txBody>
      </p:sp>
      <p:sp>
        <p:nvSpPr>
          <p:cNvPr id="17" name="Copyright">
            <a:extLst>
              <a:ext uri="{FF2B5EF4-FFF2-40B4-BE49-F238E27FC236}">
                <a16:creationId xmlns:a16="http://schemas.microsoft.com/office/drawing/2014/main" id="{38CF946A-3921-42B3-8376-CB6CB63F71A4}"/>
              </a:ext>
            </a:extLst>
          </p:cNvPr>
          <p:cNvSpPr txBox="1">
            <a:spLocks noChangeArrowheads="1"/>
          </p:cNvSpPr>
          <p:nvPr userDrawn="1"/>
        </p:nvSpPr>
        <p:spPr bwMode="gray">
          <a:xfrm>
            <a:off x="10752974" y="6502971"/>
            <a:ext cx="471283" cy="1077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b">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nSpc>
                <a:spcPct val="100000"/>
              </a:lnSpc>
              <a:spcBef>
                <a:spcPct val="50000"/>
              </a:spcBef>
            </a:pPr>
            <a:r>
              <a:rPr lang="en-GB" sz="700" dirty="0">
                <a:solidFill>
                  <a:schemeClr val="accent3"/>
                </a:solidFill>
                <a:cs typeface="Arial" charset="0"/>
              </a:rPr>
              <a:t>Confidential</a:t>
            </a:r>
          </a:p>
        </p:txBody>
      </p:sp>
      <p:sp>
        <p:nvSpPr>
          <p:cNvPr id="20" name="Rectangle 19">
            <a:extLst>
              <a:ext uri="{FF2B5EF4-FFF2-40B4-BE49-F238E27FC236}">
                <a16:creationId xmlns:a16="http://schemas.microsoft.com/office/drawing/2014/main" id="{42545E2B-DA2B-4DBB-AAEB-E54944860378}"/>
              </a:ext>
            </a:extLst>
          </p:cNvPr>
          <p:cNvSpPr/>
          <p:nvPr userDrawn="1"/>
        </p:nvSpPr>
        <p:spPr>
          <a:xfrm rot="16200000">
            <a:off x="22356" y="599540"/>
            <a:ext cx="577443" cy="9756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800" dirty="0"/>
          </a:p>
        </p:txBody>
      </p:sp>
      <p:sp>
        <p:nvSpPr>
          <p:cNvPr id="21" name="Rectangle 20">
            <a:extLst>
              <a:ext uri="{FF2B5EF4-FFF2-40B4-BE49-F238E27FC236}">
                <a16:creationId xmlns:a16="http://schemas.microsoft.com/office/drawing/2014/main" id="{EEB3B378-F408-434D-9A19-70E21BA8F153}"/>
              </a:ext>
            </a:extLst>
          </p:cNvPr>
          <p:cNvSpPr/>
          <p:nvPr userDrawn="1"/>
        </p:nvSpPr>
        <p:spPr>
          <a:xfrm>
            <a:off x="0" y="6717052"/>
            <a:ext cx="12192000" cy="14285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800" dirty="0"/>
          </a:p>
        </p:txBody>
      </p:sp>
      <p:pic>
        <p:nvPicPr>
          <p:cNvPr id="23" name="Picture 22" descr="A picture containing food, drawing&#10;&#10;Description automatically generated">
            <a:extLst>
              <a:ext uri="{FF2B5EF4-FFF2-40B4-BE49-F238E27FC236}">
                <a16:creationId xmlns:a16="http://schemas.microsoft.com/office/drawing/2014/main" id="{03C9BDC7-272C-425C-AF7E-433184CEDB53}"/>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b="14219"/>
          <a:stretch/>
        </p:blipFill>
        <p:spPr>
          <a:xfrm>
            <a:off x="11299545" y="382589"/>
            <a:ext cx="526548" cy="554457"/>
          </a:xfrm>
          <a:prstGeom prst="rect">
            <a:avLst/>
          </a:prstGeom>
        </p:spPr>
      </p:pic>
    </p:spTree>
    <p:extLst>
      <p:ext uri="{BB962C8B-B14F-4D97-AF65-F5344CB8AC3E}">
        <p14:creationId xmlns:p14="http://schemas.microsoft.com/office/powerpoint/2010/main" val="3846577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 textbox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12" name="Rectangle 15"/>
          <p:cNvSpPr>
            <a:spLocks noChangeArrowheads="1"/>
          </p:cNvSpPr>
          <p:nvPr/>
        </p:nvSpPr>
        <p:spPr bwMode="gray">
          <a:xfrm>
            <a:off x="10837558" y="6477001"/>
            <a:ext cx="761874" cy="168275"/>
          </a:xfrm>
          <a:prstGeom prst="rect">
            <a:avLst/>
          </a:prstGeom>
          <a:noFill/>
          <a:ln>
            <a:noFill/>
          </a:ln>
          <a:effectLst/>
          <a:extLst>
            <a:ext uri="{909E8E84-426E-40DD-AFC4-6F175D3DCCD1}">
              <a14:hiddenFill xmlns:a14="http://schemas.microsoft.com/office/drawing/2010/main">
                <a:solidFill>
                  <a:srgbClr val="0057A6"/>
                </a:solidFill>
              </a14:hiddenFill>
            </a:ext>
            <a:ext uri="{91240B29-F687-4F45-9708-019B960494DF}">
              <a14:hiddenLine xmlns:a14="http://schemas.microsoft.com/office/drawing/2010/main" w="6350">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p>
            <a:pPr algn="r" eaLnBrk="0" hangingPunct="0">
              <a:lnSpc>
                <a:spcPct val="100000"/>
              </a:lnSpc>
            </a:pPr>
            <a:fld id="{2306E996-13B1-4F09-8F6B-3AC86B81501F}" type="slidenum">
              <a:rPr lang="en-GB" sz="1100" smtClean="0">
                <a:solidFill>
                  <a:schemeClr val="accent3"/>
                </a:solidFill>
                <a:cs typeface="Arial" charset="0"/>
              </a:rPr>
              <a:pPr algn="r" eaLnBrk="0" hangingPunct="0">
                <a:lnSpc>
                  <a:spcPct val="100000"/>
                </a:lnSpc>
              </a:pPr>
              <a:t>‹#›</a:t>
            </a:fld>
            <a:endParaRPr lang="en-GB" sz="1100" dirty="0">
              <a:solidFill>
                <a:schemeClr val="accent3"/>
              </a:solidFill>
              <a:cs typeface="Arial" charset="0"/>
            </a:endParaRPr>
          </a:p>
        </p:txBody>
      </p:sp>
      <p:sp>
        <p:nvSpPr>
          <p:cNvPr id="14" name="Content Placeholder 2"/>
          <p:cNvSpPr>
            <a:spLocks noGrp="1"/>
          </p:cNvSpPr>
          <p:nvPr>
            <p:ph idx="1"/>
          </p:nvPr>
        </p:nvSpPr>
        <p:spPr>
          <a:xfrm>
            <a:off x="574429" y="1406525"/>
            <a:ext cx="4940087" cy="2126284"/>
          </a:xfrm>
        </p:spPr>
        <p:txBody>
          <a:bodyPr/>
          <a:lstStyle>
            <a:lvl1pPr marL="119063" indent="-119063">
              <a:defRPr sz="1000"/>
            </a:lvl1pPr>
            <a:lvl2pPr marL="228600" indent="-109538">
              <a:defRPr sz="1000"/>
            </a:lvl2pPr>
            <a:lvl3pPr marL="347663" indent="-119063">
              <a:defRPr sz="1000"/>
            </a:lvl3pPr>
            <a:lvl4pPr marL="457200" indent="-109538">
              <a:defRPr sz="1000"/>
            </a:lvl4pPr>
            <a:lvl5pPr marL="576263" indent="-119063">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5" name="Content Placeholder 2"/>
          <p:cNvSpPr>
            <a:spLocks noGrp="1"/>
          </p:cNvSpPr>
          <p:nvPr>
            <p:ph idx="23"/>
          </p:nvPr>
        </p:nvSpPr>
        <p:spPr>
          <a:xfrm>
            <a:off x="6659344" y="1406525"/>
            <a:ext cx="4940087" cy="2126284"/>
          </a:xfrm>
        </p:spPr>
        <p:txBody>
          <a:bodyPr/>
          <a:lstStyle>
            <a:lvl1pPr marL="119063" indent="-119063">
              <a:defRPr sz="1000"/>
            </a:lvl1pPr>
            <a:lvl2pPr marL="228600" indent="-109538">
              <a:defRPr sz="1000"/>
            </a:lvl2pPr>
            <a:lvl3pPr marL="347663" indent="-119063">
              <a:defRPr sz="1000"/>
            </a:lvl3pPr>
            <a:lvl4pPr marL="457200" indent="-109538">
              <a:defRPr sz="1000"/>
            </a:lvl4pPr>
            <a:lvl5pPr marL="576263" indent="-119063">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Content Placeholder 2"/>
          <p:cNvSpPr>
            <a:spLocks noGrp="1"/>
          </p:cNvSpPr>
          <p:nvPr>
            <p:ph idx="24"/>
          </p:nvPr>
        </p:nvSpPr>
        <p:spPr>
          <a:xfrm>
            <a:off x="574429" y="3904629"/>
            <a:ext cx="4940087" cy="2126284"/>
          </a:xfrm>
        </p:spPr>
        <p:txBody>
          <a:bodyPr/>
          <a:lstStyle>
            <a:lvl1pPr marL="119063" indent="-119063">
              <a:defRPr sz="1000"/>
            </a:lvl1pPr>
            <a:lvl2pPr marL="228600" indent="-109538">
              <a:defRPr sz="1000"/>
            </a:lvl2pPr>
            <a:lvl3pPr marL="347663" indent="-119063">
              <a:defRPr sz="1000"/>
            </a:lvl3pPr>
            <a:lvl4pPr marL="457200" indent="-109538">
              <a:defRPr sz="1000"/>
            </a:lvl4pPr>
            <a:lvl5pPr marL="576263" indent="-119063">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p:cNvSpPr>
            <a:spLocks noGrp="1"/>
          </p:cNvSpPr>
          <p:nvPr>
            <p:ph idx="25"/>
          </p:nvPr>
        </p:nvSpPr>
        <p:spPr>
          <a:xfrm>
            <a:off x="6659344" y="3904629"/>
            <a:ext cx="4940087" cy="2126284"/>
          </a:xfrm>
        </p:spPr>
        <p:txBody>
          <a:bodyPr/>
          <a:lstStyle>
            <a:lvl1pPr marL="119063" indent="-119063">
              <a:defRPr sz="1000"/>
            </a:lvl1pPr>
            <a:lvl2pPr marL="228600" indent="-109538">
              <a:defRPr sz="1000"/>
            </a:lvl2pPr>
            <a:lvl3pPr marL="347663" indent="-119063">
              <a:defRPr sz="1000"/>
            </a:lvl3pPr>
            <a:lvl4pPr marL="457200" indent="-109538">
              <a:defRPr sz="1000"/>
            </a:lvl4pPr>
            <a:lvl5pPr marL="576263" indent="-119063">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Rectangle 15"/>
          <p:cNvSpPr>
            <a:spLocks noChangeArrowheads="1"/>
          </p:cNvSpPr>
          <p:nvPr userDrawn="1"/>
        </p:nvSpPr>
        <p:spPr bwMode="gray">
          <a:xfrm>
            <a:off x="10837558" y="6477001"/>
            <a:ext cx="761874" cy="168275"/>
          </a:xfrm>
          <a:prstGeom prst="rect">
            <a:avLst/>
          </a:prstGeom>
          <a:noFill/>
          <a:ln>
            <a:noFill/>
          </a:ln>
          <a:effectLst/>
          <a:extLst>
            <a:ext uri="{909E8E84-426E-40DD-AFC4-6F175D3DCCD1}">
              <a14:hiddenFill xmlns:a14="http://schemas.microsoft.com/office/drawing/2010/main">
                <a:solidFill>
                  <a:srgbClr val="0057A6"/>
                </a:solidFill>
              </a14:hiddenFill>
            </a:ext>
            <a:ext uri="{91240B29-F687-4F45-9708-019B960494DF}">
              <a14:hiddenLine xmlns:a14="http://schemas.microsoft.com/office/drawing/2010/main" w="6350">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p>
            <a:pPr algn="r" eaLnBrk="0" hangingPunct="0">
              <a:lnSpc>
                <a:spcPct val="100000"/>
              </a:lnSpc>
            </a:pPr>
            <a:fld id="{2306E996-13B1-4F09-8F6B-3AC86B81501F}" type="slidenum">
              <a:rPr lang="en-GB" sz="1100" smtClean="0">
                <a:solidFill>
                  <a:schemeClr val="accent3"/>
                </a:solidFill>
                <a:cs typeface="Arial" charset="0"/>
              </a:rPr>
              <a:pPr algn="r" eaLnBrk="0" hangingPunct="0">
                <a:lnSpc>
                  <a:spcPct val="100000"/>
                </a:lnSpc>
              </a:pPr>
              <a:t>‹#›</a:t>
            </a:fld>
            <a:endParaRPr lang="en-GB" sz="1100" dirty="0">
              <a:solidFill>
                <a:schemeClr val="accent3"/>
              </a:solidFill>
              <a:cs typeface="Arial" charset="0"/>
            </a:endParaRPr>
          </a:p>
        </p:txBody>
      </p:sp>
      <p:sp>
        <p:nvSpPr>
          <p:cNvPr id="10" name="Rectangle 9">
            <a:extLst>
              <a:ext uri="{FF2B5EF4-FFF2-40B4-BE49-F238E27FC236}">
                <a16:creationId xmlns:a16="http://schemas.microsoft.com/office/drawing/2014/main" id="{8C54E57D-2C18-4A77-84A4-7B0F1EE1D549}"/>
              </a:ext>
            </a:extLst>
          </p:cNvPr>
          <p:cNvSpPr/>
          <p:nvPr userDrawn="1"/>
        </p:nvSpPr>
        <p:spPr>
          <a:xfrm>
            <a:off x="0" y="-1510"/>
            <a:ext cx="12192000" cy="14285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800" dirty="0"/>
          </a:p>
        </p:txBody>
      </p:sp>
      <p:sp>
        <p:nvSpPr>
          <p:cNvPr id="13" name="Rectangle 12">
            <a:extLst>
              <a:ext uri="{FF2B5EF4-FFF2-40B4-BE49-F238E27FC236}">
                <a16:creationId xmlns:a16="http://schemas.microsoft.com/office/drawing/2014/main" id="{30FA63D0-7F23-4E89-88C7-370DFC0A96E7}"/>
              </a:ext>
            </a:extLst>
          </p:cNvPr>
          <p:cNvSpPr/>
          <p:nvPr userDrawn="1"/>
        </p:nvSpPr>
        <p:spPr>
          <a:xfrm>
            <a:off x="0" y="142854"/>
            <a:ext cx="12192000"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800" dirty="0">
              <a:solidFill>
                <a:srgbClr val="BFAC6E"/>
              </a:solidFill>
            </a:endParaRPr>
          </a:p>
        </p:txBody>
      </p:sp>
      <p:sp>
        <p:nvSpPr>
          <p:cNvPr id="17" name="Copyright">
            <a:extLst>
              <a:ext uri="{FF2B5EF4-FFF2-40B4-BE49-F238E27FC236}">
                <a16:creationId xmlns:a16="http://schemas.microsoft.com/office/drawing/2014/main" id="{A9195EA8-8224-46D5-8DB3-188609331C97}"/>
              </a:ext>
            </a:extLst>
          </p:cNvPr>
          <p:cNvSpPr txBox="1">
            <a:spLocks noChangeArrowheads="1"/>
          </p:cNvSpPr>
          <p:nvPr userDrawn="1"/>
        </p:nvSpPr>
        <p:spPr bwMode="gray">
          <a:xfrm>
            <a:off x="10752974" y="6502971"/>
            <a:ext cx="471283" cy="1077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b">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nSpc>
                <a:spcPct val="100000"/>
              </a:lnSpc>
              <a:spcBef>
                <a:spcPct val="50000"/>
              </a:spcBef>
            </a:pPr>
            <a:r>
              <a:rPr lang="en-GB" sz="700" dirty="0">
                <a:solidFill>
                  <a:schemeClr val="accent3"/>
                </a:solidFill>
                <a:cs typeface="Arial" charset="0"/>
              </a:rPr>
              <a:t>Confidential</a:t>
            </a:r>
          </a:p>
        </p:txBody>
      </p:sp>
      <p:sp>
        <p:nvSpPr>
          <p:cNvPr id="21" name="Rectangle 20">
            <a:extLst>
              <a:ext uri="{FF2B5EF4-FFF2-40B4-BE49-F238E27FC236}">
                <a16:creationId xmlns:a16="http://schemas.microsoft.com/office/drawing/2014/main" id="{78461E9A-3E3B-46F9-AAA0-59FE41ADD433}"/>
              </a:ext>
            </a:extLst>
          </p:cNvPr>
          <p:cNvSpPr/>
          <p:nvPr userDrawn="1"/>
        </p:nvSpPr>
        <p:spPr>
          <a:xfrm rot="16200000">
            <a:off x="22356" y="599540"/>
            <a:ext cx="577443" cy="9756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800" dirty="0"/>
          </a:p>
        </p:txBody>
      </p:sp>
      <p:sp>
        <p:nvSpPr>
          <p:cNvPr id="22" name="Rectangle 21">
            <a:extLst>
              <a:ext uri="{FF2B5EF4-FFF2-40B4-BE49-F238E27FC236}">
                <a16:creationId xmlns:a16="http://schemas.microsoft.com/office/drawing/2014/main" id="{688CE839-BD0A-4DF4-822B-948F0B688E70}"/>
              </a:ext>
            </a:extLst>
          </p:cNvPr>
          <p:cNvSpPr/>
          <p:nvPr userDrawn="1"/>
        </p:nvSpPr>
        <p:spPr>
          <a:xfrm>
            <a:off x="0" y="6717052"/>
            <a:ext cx="12192000" cy="14285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800" dirty="0"/>
          </a:p>
        </p:txBody>
      </p:sp>
      <p:pic>
        <p:nvPicPr>
          <p:cNvPr id="23" name="Picture 22" descr="A picture containing food, drawing&#10;&#10;Description automatically generated">
            <a:extLst>
              <a:ext uri="{FF2B5EF4-FFF2-40B4-BE49-F238E27FC236}">
                <a16:creationId xmlns:a16="http://schemas.microsoft.com/office/drawing/2014/main" id="{49B52853-C9CF-4A18-AD5F-6634D22DCEF0}"/>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b="14219"/>
          <a:stretch/>
        </p:blipFill>
        <p:spPr>
          <a:xfrm>
            <a:off x="11299545" y="382589"/>
            <a:ext cx="526548" cy="554457"/>
          </a:xfrm>
          <a:prstGeom prst="rect">
            <a:avLst/>
          </a:prstGeom>
        </p:spPr>
      </p:pic>
    </p:spTree>
    <p:extLst>
      <p:ext uri="{BB962C8B-B14F-4D97-AF65-F5344CB8AC3E}">
        <p14:creationId xmlns:p14="http://schemas.microsoft.com/office/powerpoint/2010/main" val="18491791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 textboxes with head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7" name="Rectangle 15"/>
          <p:cNvSpPr>
            <a:spLocks noChangeArrowheads="1"/>
          </p:cNvSpPr>
          <p:nvPr/>
        </p:nvSpPr>
        <p:spPr bwMode="gray">
          <a:xfrm>
            <a:off x="10837558" y="6477001"/>
            <a:ext cx="761874" cy="168275"/>
          </a:xfrm>
          <a:prstGeom prst="rect">
            <a:avLst/>
          </a:prstGeom>
          <a:noFill/>
          <a:ln>
            <a:noFill/>
          </a:ln>
          <a:effectLst/>
          <a:extLst>
            <a:ext uri="{909E8E84-426E-40DD-AFC4-6F175D3DCCD1}">
              <a14:hiddenFill xmlns:a14="http://schemas.microsoft.com/office/drawing/2010/main">
                <a:solidFill>
                  <a:srgbClr val="0057A6"/>
                </a:solidFill>
              </a14:hiddenFill>
            </a:ext>
            <a:ext uri="{91240B29-F687-4F45-9708-019B960494DF}">
              <a14:hiddenLine xmlns:a14="http://schemas.microsoft.com/office/drawing/2010/main" w="6350">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p>
            <a:pPr algn="r" eaLnBrk="0" hangingPunct="0">
              <a:lnSpc>
                <a:spcPct val="100000"/>
              </a:lnSpc>
            </a:pPr>
            <a:fld id="{2306E996-13B1-4F09-8F6B-3AC86B81501F}" type="slidenum">
              <a:rPr lang="en-GB" sz="1100" smtClean="0">
                <a:solidFill>
                  <a:schemeClr val="accent3"/>
                </a:solidFill>
                <a:cs typeface="Arial" charset="0"/>
              </a:rPr>
              <a:pPr algn="r" eaLnBrk="0" hangingPunct="0">
                <a:lnSpc>
                  <a:spcPct val="100000"/>
                </a:lnSpc>
              </a:pPr>
              <a:t>‹#›</a:t>
            </a:fld>
            <a:endParaRPr lang="en-GB" sz="1100" dirty="0">
              <a:solidFill>
                <a:schemeClr val="accent3"/>
              </a:solidFill>
              <a:cs typeface="Arial" charset="0"/>
            </a:endParaRPr>
          </a:p>
        </p:txBody>
      </p:sp>
      <p:sp>
        <p:nvSpPr>
          <p:cNvPr id="16" name="Content Placeholder 2"/>
          <p:cNvSpPr>
            <a:spLocks noGrp="1"/>
          </p:cNvSpPr>
          <p:nvPr>
            <p:ph idx="25"/>
          </p:nvPr>
        </p:nvSpPr>
        <p:spPr>
          <a:xfrm>
            <a:off x="574429" y="1871134"/>
            <a:ext cx="4934041" cy="1672024"/>
          </a:xfrm>
        </p:spPr>
        <p:txBody>
          <a:bodyPr/>
          <a:lstStyle>
            <a:lvl1pPr marL="119063" indent="-119063">
              <a:defRPr sz="1000"/>
            </a:lvl1pPr>
            <a:lvl2pPr marL="228600" indent="-109538">
              <a:defRPr sz="1000"/>
            </a:lvl2pPr>
            <a:lvl3pPr marL="347663" indent="-119063">
              <a:defRPr sz="1000"/>
            </a:lvl3pPr>
            <a:lvl4pPr marL="457200" indent="-109538">
              <a:tabLst/>
              <a:defRPr sz="1000"/>
            </a:lvl4pPr>
            <a:lvl5pPr marL="576263" indent="-119063">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7" name="Text Placeholder 19"/>
          <p:cNvSpPr>
            <a:spLocks noGrp="1"/>
          </p:cNvSpPr>
          <p:nvPr>
            <p:ph type="body" sz="quarter" idx="15" hasCustomPrompt="1"/>
          </p:nvPr>
        </p:nvSpPr>
        <p:spPr>
          <a:xfrm>
            <a:off x="574429" y="1407584"/>
            <a:ext cx="4934041" cy="336550"/>
          </a:xfrm>
        </p:spPr>
        <p:txBody>
          <a:bodyPr/>
          <a:lstStyle>
            <a:lvl1pPr marL="0" indent="0">
              <a:spcBef>
                <a:spcPts val="0"/>
              </a:spcBef>
              <a:buNone/>
              <a:defRPr sz="1000" b="1">
                <a:solidFill>
                  <a:schemeClr val="accent1"/>
                </a:solidFill>
                <a:latin typeface="+mj-lt"/>
              </a:defRPr>
            </a:lvl1pPr>
            <a:lvl2pPr marL="0" indent="0">
              <a:spcBef>
                <a:spcPts val="0"/>
              </a:spcBef>
              <a:buNone/>
              <a:defRPr sz="1000">
                <a:solidFill>
                  <a:schemeClr val="accent1"/>
                </a:solidFill>
              </a:defRPr>
            </a:lvl2pPr>
            <a:lvl3pPr>
              <a:defRPr sz="1000">
                <a:solidFill>
                  <a:schemeClr val="accent2"/>
                </a:solidFill>
              </a:defRPr>
            </a:lvl3pPr>
            <a:lvl4pPr>
              <a:defRPr sz="1000">
                <a:solidFill>
                  <a:schemeClr val="accent2"/>
                </a:solidFill>
              </a:defRPr>
            </a:lvl4pPr>
            <a:lvl5pPr>
              <a:defRPr sz="1000">
                <a:solidFill>
                  <a:schemeClr val="accent2"/>
                </a:solidFill>
              </a:defRPr>
            </a:lvl5pPr>
          </a:lstStyle>
          <a:p>
            <a:pPr lvl="0"/>
            <a:r>
              <a:rPr lang="en-US" dirty="0"/>
              <a:t>Heading 10 </a:t>
            </a:r>
            <a:r>
              <a:rPr lang="en-US" dirty="0" err="1"/>
              <a:t>pt</a:t>
            </a:r>
            <a:endParaRPr lang="en-US" dirty="0"/>
          </a:p>
          <a:p>
            <a:pPr lvl="1"/>
            <a:r>
              <a:rPr lang="en-US" dirty="0"/>
              <a:t>Subheading 10 </a:t>
            </a:r>
            <a:r>
              <a:rPr lang="en-US" dirty="0" err="1"/>
              <a:t>pt</a:t>
            </a:r>
            <a:endParaRPr lang="en-US" dirty="0"/>
          </a:p>
        </p:txBody>
      </p:sp>
      <p:sp>
        <p:nvSpPr>
          <p:cNvPr id="18" name="Text Placeholder 19"/>
          <p:cNvSpPr>
            <a:spLocks noGrp="1"/>
          </p:cNvSpPr>
          <p:nvPr>
            <p:ph type="body" sz="quarter" idx="16" hasCustomPrompt="1"/>
          </p:nvPr>
        </p:nvSpPr>
        <p:spPr>
          <a:xfrm>
            <a:off x="6667406" y="1407584"/>
            <a:ext cx="4938072" cy="336550"/>
          </a:xfrm>
        </p:spPr>
        <p:txBody>
          <a:bodyPr/>
          <a:lstStyle>
            <a:lvl1pPr marL="0" indent="0">
              <a:spcBef>
                <a:spcPts val="0"/>
              </a:spcBef>
              <a:buNone/>
              <a:defRPr sz="1000" b="1">
                <a:solidFill>
                  <a:schemeClr val="accent1"/>
                </a:solidFill>
                <a:latin typeface="+mj-lt"/>
              </a:defRPr>
            </a:lvl1pPr>
            <a:lvl2pPr marL="0" indent="0">
              <a:spcBef>
                <a:spcPts val="0"/>
              </a:spcBef>
              <a:buNone/>
              <a:defRPr sz="1000">
                <a:solidFill>
                  <a:schemeClr val="accent1"/>
                </a:solidFill>
              </a:defRPr>
            </a:lvl2pPr>
            <a:lvl3pPr>
              <a:defRPr sz="1000">
                <a:solidFill>
                  <a:schemeClr val="accent2"/>
                </a:solidFill>
              </a:defRPr>
            </a:lvl3pPr>
            <a:lvl4pPr>
              <a:defRPr sz="1000">
                <a:solidFill>
                  <a:schemeClr val="accent2"/>
                </a:solidFill>
              </a:defRPr>
            </a:lvl4pPr>
            <a:lvl5pPr>
              <a:defRPr sz="1000">
                <a:solidFill>
                  <a:schemeClr val="accent2"/>
                </a:solidFill>
              </a:defRPr>
            </a:lvl5pPr>
          </a:lstStyle>
          <a:p>
            <a:pPr lvl="0"/>
            <a:r>
              <a:rPr lang="en-US" dirty="0"/>
              <a:t>Heading 10 </a:t>
            </a:r>
            <a:r>
              <a:rPr lang="en-US" dirty="0" err="1"/>
              <a:t>pt</a:t>
            </a:r>
            <a:endParaRPr lang="en-US" dirty="0"/>
          </a:p>
          <a:p>
            <a:pPr lvl="1"/>
            <a:r>
              <a:rPr lang="en-US" dirty="0"/>
              <a:t>Subheading 10 </a:t>
            </a:r>
            <a:r>
              <a:rPr lang="en-US" dirty="0" err="1"/>
              <a:t>pt</a:t>
            </a:r>
            <a:endParaRPr lang="en-US" dirty="0"/>
          </a:p>
        </p:txBody>
      </p:sp>
      <p:sp>
        <p:nvSpPr>
          <p:cNvPr id="24" name="Text Placeholder 19"/>
          <p:cNvSpPr>
            <a:spLocks noGrp="1"/>
          </p:cNvSpPr>
          <p:nvPr>
            <p:ph type="body" sz="quarter" idx="18" hasCustomPrompt="1"/>
          </p:nvPr>
        </p:nvSpPr>
        <p:spPr>
          <a:xfrm>
            <a:off x="6669422" y="3894810"/>
            <a:ext cx="4938072" cy="336550"/>
          </a:xfrm>
        </p:spPr>
        <p:txBody>
          <a:bodyPr/>
          <a:lstStyle>
            <a:lvl1pPr marL="0" indent="0">
              <a:spcBef>
                <a:spcPts val="0"/>
              </a:spcBef>
              <a:buNone/>
              <a:defRPr sz="1000" b="1">
                <a:solidFill>
                  <a:schemeClr val="accent1"/>
                </a:solidFill>
                <a:latin typeface="+mj-lt"/>
              </a:defRPr>
            </a:lvl1pPr>
            <a:lvl2pPr marL="0" indent="0">
              <a:spcBef>
                <a:spcPts val="0"/>
              </a:spcBef>
              <a:buNone/>
              <a:defRPr sz="1000">
                <a:solidFill>
                  <a:schemeClr val="accent1"/>
                </a:solidFill>
              </a:defRPr>
            </a:lvl2pPr>
            <a:lvl3pPr>
              <a:defRPr sz="1000">
                <a:solidFill>
                  <a:schemeClr val="accent2"/>
                </a:solidFill>
              </a:defRPr>
            </a:lvl3pPr>
            <a:lvl4pPr>
              <a:defRPr sz="1000">
                <a:solidFill>
                  <a:schemeClr val="accent2"/>
                </a:solidFill>
              </a:defRPr>
            </a:lvl4pPr>
            <a:lvl5pPr>
              <a:defRPr sz="1000">
                <a:solidFill>
                  <a:schemeClr val="accent2"/>
                </a:solidFill>
              </a:defRPr>
            </a:lvl5pPr>
          </a:lstStyle>
          <a:p>
            <a:pPr lvl="0"/>
            <a:r>
              <a:rPr lang="en-US" dirty="0"/>
              <a:t>Heading 10 </a:t>
            </a:r>
            <a:r>
              <a:rPr lang="en-US" dirty="0" err="1"/>
              <a:t>pt</a:t>
            </a:r>
            <a:endParaRPr lang="en-US" dirty="0"/>
          </a:p>
          <a:p>
            <a:pPr lvl="1"/>
            <a:r>
              <a:rPr lang="en-US" dirty="0"/>
              <a:t>Subheading 10 </a:t>
            </a:r>
            <a:r>
              <a:rPr lang="en-US" dirty="0" err="1"/>
              <a:t>pt</a:t>
            </a:r>
            <a:endParaRPr lang="en-US" dirty="0"/>
          </a:p>
        </p:txBody>
      </p:sp>
      <p:sp>
        <p:nvSpPr>
          <p:cNvPr id="25" name="Text Placeholder 19"/>
          <p:cNvSpPr>
            <a:spLocks noGrp="1"/>
          </p:cNvSpPr>
          <p:nvPr>
            <p:ph type="body" sz="quarter" idx="20" hasCustomPrompt="1"/>
          </p:nvPr>
        </p:nvSpPr>
        <p:spPr>
          <a:xfrm>
            <a:off x="574429" y="3894810"/>
            <a:ext cx="4934041" cy="336550"/>
          </a:xfrm>
        </p:spPr>
        <p:txBody>
          <a:bodyPr/>
          <a:lstStyle>
            <a:lvl1pPr marL="0" indent="0">
              <a:spcBef>
                <a:spcPts val="0"/>
              </a:spcBef>
              <a:buNone/>
              <a:defRPr sz="1000" b="1">
                <a:solidFill>
                  <a:schemeClr val="accent1"/>
                </a:solidFill>
                <a:latin typeface="+mj-lt"/>
              </a:defRPr>
            </a:lvl1pPr>
            <a:lvl2pPr marL="0" indent="0">
              <a:spcBef>
                <a:spcPts val="0"/>
              </a:spcBef>
              <a:buNone/>
              <a:defRPr sz="1000">
                <a:solidFill>
                  <a:schemeClr val="accent1"/>
                </a:solidFill>
              </a:defRPr>
            </a:lvl2pPr>
            <a:lvl3pPr>
              <a:defRPr sz="1000">
                <a:solidFill>
                  <a:schemeClr val="accent2"/>
                </a:solidFill>
              </a:defRPr>
            </a:lvl3pPr>
            <a:lvl4pPr>
              <a:defRPr sz="1000">
                <a:solidFill>
                  <a:schemeClr val="accent2"/>
                </a:solidFill>
              </a:defRPr>
            </a:lvl4pPr>
            <a:lvl5pPr>
              <a:defRPr sz="1000">
                <a:solidFill>
                  <a:schemeClr val="accent2"/>
                </a:solidFill>
              </a:defRPr>
            </a:lvl5pPr>
          </a:lstStyle>
          <a:p>
            <a:pPr lvl="0"/>
            <a:r>
              <a:rPr lang="en-US" dirty="0"/>
              <a:t>Heading 10 </a:t>
            </a:r>
            <a:r>
              <a:rPr lang="en-US" dirty="0" err="1"/>
              <a:t>pt</a:t>
            </a:r>
            <a:endParaRPr lang="en-US" dirty="0"/>
          </a:p>
          <a:p>
            <a:pPr lvl="1"/>
            <a:r>
              <a:rPr lang="en-US" dirty="0"/>
              <a:t>Subheading 10 </a:t>
            </a:r>
            <a:r>
              <a:rPr lang="en-US" dirty="0" err="1"/>
              <a:t>pt</a:t>
            </a:r>
            <a:endParaRPr lang="en-US" dirty="0"/>
          </a:p>
        </p:txBody>
      </p:sp>
      <p:sp>
        <p:nvSpPr>
          <p:cNvPr id="26" name="Content Placeholder 2"/>
          <p:cNvSpPr>
            <a:spLocks noGrp="1"/>
          </p:cNvSpPr>
          <p:nvPr>
            <p:ph idx="26"/>
          </p:nvPr>
        </p:nvSpPr>
        <p:spPr>
          <a:xfrm>
            <a:off x="6665390" y="1871134"/>
            <a:ext cx="4934041" cy="1672024"/>
          </a:xfrm>
        </p:spPr>
        <p:txBody>
          <a:bodyPr/>
          <a:lstStyle>
            <a:lvl1pPr marL="119063" indent="-119063">
              <a:defRPr sz="1000"/>
            </a:lvl1pPr>
            <a:lvl2pPr marL="228600" indent="-109538">
              <a:defRPr sz="1000"/>
            </a:lvl2pPr>
            <a:lvl3pPr marL="347663" indent="-119063">
              <a:defRPr sz="1000"/>
            </a:lvl3pPr>
            <a:lvl4pPr marL="457200" indent="-109538">
              <a:tabLst/>
              <a:defRPr sz="1000"/>
            </a:lvl4pPr>
            <a:lvl5pPr marL="576263" indent="-119063">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7" name="Content Placeholder 2"/>
          <p:cNvSpPr>
            <a:spLocks noGrp="1"/>
          </p:cNvSpPr>
          <p:nvPr>
            <p:ph idx="27"/>
          </p:nvPr>
        </p:nvSpPr>
        <p:spPr>
          <a:xfrm>
            <a:off x="574429" y="4358360"/>
            <a:ext cx="4934041" cy="1672024"/>
          </a:xfrm>
        </p:spPr>
        <p:txBody>
          <a:bodyPr/>
          <a:lstStyle>
            <a:lvl1pPr marL="119063" indent="-119063">
              <a:defRPr sz="1000"/>
            </a:lvl1pPr>
            <a:lvl2pPr marL="228600" indent="-109538">
              <a:defRPr sz="1000"/>
            </a:lvl2pPr>
            <a:lvl3pPr marL="347663" indent="-119063">
              <a:defRPr sz="1000"/>
            </a:lvl3pPr>
            <a:lvl4pPr marL="457200" indent="-109538">
              <a:tabLst/>
              <a:defRPr sz="1000"/>
            </a:lvl4pPr>
            <a:lvl5pPr marL="576263" indent="-119063">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8" name="Content Placeholder 2"/>
          <p:cNvSpPr>
            <a:spLocks noGrp="1"/>
          </p:cNvSpPr>
          <p:nvPr>
            <p:ph idx="28"/>
          </p:nvPr>
        </p:nvSpPr>
        <p:spPr>
          <a:xfrm>
            <a:off x="6665390" y="4358360"/>
            <a:ext cx="4934041" cy="1672024"/>
          </a:xfrm>
        </p:spPr>
        <p:txBody>
          <a:bodyPr/>
          <a:lstStyle>
            <a:lvl1pPr marL="119063" indent="-119063">
              <a:defRPr sz="1000"/>
            </a:lvl1pPr>
            <a:lvl2pPr marL="228600" indent="-109538">
              <a:defRPr sz="1000"/>
            </a:lvl2pPr>
            <a:lvl3pPr marL="347663" indent="-119063">
              <a:defRPr sz="1000"/>
            </a:lvl3pPr>
            <a:lvl4pPr marL="457200" indent="-109538">
              <a:tabLst/>
              <a:defRPr sz="1000"/>
            </a:lvl4pPr>
            <a:lvl5pPr marL="576263" indent="-119063">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5" name="Rectangle 15"/>
          <p:cNvSpPr>
            <a:spLocks noChangeArrowheads="1"/>
          </p:cNvSpPr>
          <p:nvPr userDrawn="1"/>
        </p:nvSpPr>
        <p:spPr bwMode="gray">
          <a:xfrm>
            <a:off x="10837558" y="6477001"/>
            <a:ext cx="761874" cy="168275"/>
          </a:xfrm>
          <a:prstGeom prst="rect">
            <a:avLst/>
          </a:prstGeom>
          <a:noFill/>
          <a:ln>
            <a:noFill/>
          </a:ln>
          <a:effectLst/>
          <a:extLst>
            <a:ext uri="{909E8E84-426E-40DD-AFC4-6F175D3DCCD1}">
              <a14:hiddenFill xmlns:a14="http://schemas.microsoft.com/office/drawing/2010/main">
                <a:solidFill>
                  <a:srgbClr val="0057A6"/>
                </a:solidFill>
              </a14:hiddenFill>
            </a:ext>
            <a:ext uri="{91240B29-F687-4F45-9708-019B960494DF}">
              <a14:hiddenLine xmlns:a14="http://schemas.microsoft.com/office/drawing/2010/main" w="6350">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p>
            <a:pPr algn="r" eaLnBrk="0" hangingPunct="0">
              <a:lnSpc>
                <a:spcPct val="100000"/>
              </a:lnSpc>
            </a:pPr>
            <a:fld id="{2306E996-13B1-4F09-8F6B-3AC86B81501F}" type="slidenum">
              <a:rPr lang="en-GB" sz="1100" smtClean="0">
                <a:solidFill>
                  <a:schemeClr val="accent3"/>
                </a:solidFill>
                <a:cs typeface="Arial" charset="0"/>
              </a:rPr>
              <a:pPr algn="r" eaLnBrk="0" hangingPunct="0">
                <a:lnSpc>
                  <a:spcPct val="100000"/>
                </a:lnSpc>
              </a:pPr>
              <a:t>‹#›</a:t>
            </a:fld>
            <a:endParaRPr lang="en-GB" sz="1100" dirty="0">
              <a:solidFill>
                <a:schemeClr val="accent3"/>
              </a:solidFill>
              <a:cs typeface="Arial" charset="0"/>
            </a:endParaRPr>
          </a:p>
        </p:txBody>
      </p:sp>
      <p:sp>
        <p:nvSpPr>
          <p:cNvPr id="19" name="Rectangle 18">
            <a:extLst>
              <a:ext uri="{FF2B5EF4-FFF2-40B4-BE49-F238E27FC236}">
                <a16:creationId xmlns:a16="http://schemas.microsoft.com/office/drawing/2014/main" id="{424A5F8B-6BB3-450A-9DF7-54EB1F9F0DB0}"/>
              </a:ext>
            </a:extLst>
          </p:cNvPr>
          <p:cNvSpPr/>
          <p:nvPr userDrawn="1"/>
        </p:nvSpPr>
        <p:spPr>
          <a:xfrm>
            <a:off x="0" y="-1510"/>
            <a:ext cx="12192000" cy="14285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800" dirty="0"/>
          </a:p>
        </p:txBody>
      </p:sp>
      <p:sp>
        <p:nvSpPr>
          <p:cNvPr id="20" name="Rectangle 19">
            <a:extLst>
              <a:ext uri="{FF2B5EF4-FFF2-40B4-BE49-F238E27FC236}">
                <a16:creationId xmlns:a16="http://schemas.microsoft.com/office/drawing/2014/main" id="{7AC2E7D4-51EF-47E0-8DC9-EBAEFFF6D96A}"/>
              </a:ext>
            </a:extLst>
          </p:cNvPr>
          <p:cNvSpPr/>
          <p:nvPr userDrawn="1"/>
        </p:nvSpPr>
        <p:spPr>
          <a:xfrm>
            <a:off x="0" y="142854"/>
            <a:ext cx="12192000"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800" dirty="0">
              <a:solidFill>
                <a:srgbClr val="BFAC6E"/>
              </a:solidFill>
            </a:endParaRPr>
          </a:p>
        </p:txBody>
      </p:sp>
      <p:sp>
        <p:nvSpPr>
          <p:cNvPr id="22" name="Copyright">
            <a:extLst>
              <a:ext uri="{FF2B5EF4-FFF2-40B4-BE49-F238E27FC236}">
                <a16:creationId xmlns:a16="http://schemas.microsoft.com/office/drawing/2014/main" id="{21510237-E412-4CDB-BA13-9E0B4E1B3595}"/>
              </a:ext>
            </a:extLst>
          </p:cNvPr>
          <p:cNvSpPr txBox="1">
            <a:spLocks noChangeArrowheads="1"/>
          </p:cNvSpPr>
          <p:nvPr userDrawn="1"/>
        </p:nvSpPr>
        <p:spPr bwMode="gray">
          <a:xfrm>
            <a:off x="10752974" y="6502971"/>
            <a:ext cx="471283" cy="1077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b">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nSpc>
                <a:spcPct val="100000"/>
              </a:lnSpc>
              <a:spcBef>
                <a:spcPct val="50000"/>
              </a:spcBef>
            </a:pPr>
            <a:r>
              <a:rPr lang="en-GB" sz="700" dirty="0">
                <a:solidFill>
                  <a:schemeClr val="accent3"/>
                </a:solidFill>
                <a:cs typeface="Arial" charset="0"/>
              </a:rPr>
              <a:t>Confidential</a:t>
            </a:r>
          </a:p>
        </p:txBody>
      </p:sp>
      <p:sp>
        <p:nvSpPr>
          <p:cNvPr id="29" name="Rectangle 28">
            <a:extLst>
              <a:ext uri="{FF2B5EF4-FFF2-40B4-BE49-F238E27FC236}">
                <a16:creationId xmlns:a16="http://schemas.microsoft.com/office/drawing/2014/main" id="{F047B555-8DAD-4F80-95AF-1FD99AD3736D}"/>
              </a:ext>
            </a:extLst>
          </p:cNvPr>
          <p:cNvSpPr/>
          <p:nvPr userDrawn="1"/>
        </p:nvSpPr>
        <p:spPr>
          <a:xfrm rot="16200000">
            <a:off x="22356" y="599540"/>
            <a:ext cx="577443" cy="9756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800" dirty="0"/>
          </a:p>
        </p:txBody>
      </p:sp>
      <p:sp>
        <p:nvSpPr>
          <p:cNvPr id="30" name="Rectangle 29">
            <a:extLst>
              <a:ext uri="{FF2B5EF4-FFF2-40B4-BE49-F238E27FC236}">
                <a16:creationId xmlns:a16="http://schemas.microsoft.com/office/drawing/2014/main" id="{BA8A2C94-6576-43CE-8626-5885D75FFFB2}"/>
              </a:ext>
            </a:extLst>
          </p:cNvPr>
          <p:cNvSpPr/>
          <p:nvPr userDrawn="1"/>
        </p:nvSpPr>
        <p:spPr>
          <a:xfrm>
            <a:off x="0" y="6717052"/>
            <a:ext cx="12192000" cy="14285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800" dirty="0"/>
          </a:p>
        </p:txBody>
      </p:sp>
      <p:pic>
        <p:nvPicPr>
          <p:cNvPr id="31" name="Picture 30" descr="A picture containing food, drawing&#10;&#10;Description automatically generated">
            <a:extLst>
              <a:ext uri="{FF2B5EF4-FFF2-40B4-BE49-F238E27FC236}">
                <a16:creationId xmlns:a16="http://schemas.microsoft.com/office/drawing/2014/main" id="{25F3BE19-FD82-4734-A059-9ABFCC41421B}"/>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b="14219"/>
          <a:stretch/>
        </p:blipFill>
        <p:spPr>
          <a:xfrm>
            <a:off x="11299545" y="382589"/>
            <a:ext cx="526548" cy="554457"/>
          </a:xfrm>
          <a:prstGeom prst="rect">
            <a:avLst/>
          </a:prstGeom>
        </p:spPr>
      </p:pic>
    </p:spTree>
    <p:extLst>
      <p:ext uri="{BB962C8B-B14F-4D97-AF65-F5344CB8AC3E}">
        <p14:creationId xmlns:p14="http://schemas.microsoft.com/office/powerpoint/2010/main" val="655328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 columns">
    <p:spTree>
      <p:nvGrpSpPr>
        <p:cNvPr id="1" name=""/>
        <p:cNvGrpSpPr/>
        <p:nvPr/>
      </p:nvGrpSpPr>
      <p:grpSpPr>
        <a:xfrm>
          <a:off x="0" y="0"/>
          <a:ext cx="0" cy="0"/>
          <a:chOff x="0" y="0"/>
          <a:chExt cx="0" cy="0"/>
        </a:xfrm>
      </p:grpSpPr>
      <p:sp>
        <p:nvSpPr>
          <p:cNvPr id="13" name="Content Placeholder 2"/>
          <p:cNvSpPr>
            <a:spLocks noGrp="1"/>
          </p:cNvSpPr>
          <p:nvPr>
            <p:ph idx="25"/>
          </p:nvPr>
        </p:nvSpPr>
        <p:spPr>
          <a:xfrm>
            <a:off x="574429" y="1406525"/>
            <a:ext cx="3192615" cy="4624388"/>
          </a:xfrm>
        </p:spPr>
        <p:txBody>
          <a:bodyPr/>
          <a:lstStyle>
            <a:lvl1pPr>
              <a:defRPr sz="1200"/>
            </a:lvl1pPr>
            <a:lvl2pPr>
              <a:defRPr sz="12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Title 1"/>
          <p:cNvSpPr>
            <a:spLocks noGrp="1"/>
          </p:cNvSpPr>
          <p:nvPr>
            <p:ph type="title"/>
          </p:nvPr>
        </p:nvSpPr>
        <p:spPr>
          <a:xfrm>
            <a:off x="578461" y="382589"/>
            <a:ext cx="11029033" cy="758825"/>
          </a:xfrm>
        </p:spPr>
        <p:txBody>
          <a:bodyPr/>
          <a:lstStyle/>
          <a:p>
            <a:r>
              <a:rPr lang="en-US"/>
              <a:t>Click to edit Master title style</a:t>
            </a:r>
            <a:endParaRPr lang="en-GB"/>
          </a:p>
        </p:txBody>
      </p:sp>
      <p:sp>
        <p:nvSpPr>
          <p:cNvPr id="7" name="Rectangle 15"/>
          <p:cNvSpPr>
            <a:spLocks noChangeArrowheads="1"/>
          </p:cNvSpPr>
          <p:nvPr/>
        </p:nvSpPr>
        <p:spPr bwMode="gray">
          <a:xfrm>
            <a:off x="10837558" y="6477001"/>
            <a:ext cx="761874" cy="168275"/>
          </a:xfrm>
          <a:prstGeom prst="rect">
            <a:avLst/>
          </a:prstGeom>
          <a:noFill/>
          <a:ln>
            <a:noFill/>
          </a:ln>
          <a:effectLst/>
          <a:extLst>
            <a:ext uri="{909E8E84-426E-40DD-AFC4-6F175D3DCCD1}">
              <a14:hiddenFill xmlns:a14="http://schemas.microsoft.com/office/drawing/2010/main">
                <a:solidFill>
                  <a:srgbClr val="0057A6"/>
                </a:solidFill>
              </a14:hiddenFill>
            </a:ext>
            <a:ext uri="{91240B29-F687-4F45-9708-019B960494DF}">
              <a14:hiddenLine xmlns:a14="http://schemas.microsoft.com/office/drawing/2010/main" w="6350">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p>
            <a:pPr algn="r" eaLnBrk="0" hangingPunct="0">
              <a:lnSpc>
                <a:spcPct val="100000"/>
              </a:lnSpc>
            </a:pPr>
            <a:fld id="{2306E996-13B1-4F09-8F6B-3AC86B81501F}" type="slidenum">
              <a:rPr lang="en-GB" sz="1100" smtClean="0">
                <a:solidFill>
                  <a:schemeClr val="accent3"/>
                </a:solidFill>
                <a:cs typeface="Arial" charset="0"/>
              </a:rPr>
              <a:pPr algn="r" eaLnBrk="0" hangingPunct="0">
                <a:lnSpc>
                  <a:spcPct val="100000"/>
                </a:lnSpc>
              </a:pPr>
              <a:t>‹#›</a:t>
            </a:fld>
            <a:endParaRPr lang="en-GB" sz="1100" dirty="0">
              <a:solidFill>
                <a:schemeClr val="accent3"/>
              </a:solidFill>
              <a:cs typeface="Arial" charset="0"/>
            </a:endParaRPr>
          </a:p>
        </p:txBody>
      </p:sp>
      <p:sp>
        <p:nvSpPr>
          <p:cNvPr id="14" name="Content Placeholder 2"/>
          <p:cNvSpPr>
            <a:spLocks noGrp="1"/>
          </p:cNvSpPr>
          <p:nvPr>
            <p:ph idx="26"/>
          </p:nvPr>
        </p:nvSpPr>
        <p:spPr>
          <a:xfrm>
            <a:off x="4494655" y="1406525"/>
            <a:ext cx="3192615" cy="4624388"/>
          </a:xfrm>
        </p:spPr>
        <p:txBody>
          <a:bodyPr/>
          <a:lstStyle>
            <a:lvl1pPr>
              <a:defRPr sz="1200"/>
            </a:lvl1pPr>
            <a:lvl2pPr>
              <a:defRPr sz="12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5" name="Content Placeholder 2"/>
          <p:cNvSpPr>
            <a:spLocks noGrp="1"/>
          </p:cNvSpPr>
          <p:nvPr>
            <p:ph idx="27"/>
          </p:nvPr>
        </p:nvSpPr>
        <p:spPr>
          <a:xfrm>
            <a:off x="8414879" y="1406525"/>
            <a:ext cx="3192615" cy="4624388"/>
          </a:xfrm>
        </p:spPr>
        <p:txBody>
          <a:bodyPr/>
          <a:lstStyle>
            <a:lvl1pPr>
              <a:defRPr sz="1200"/>
            </a:lvl1pPr>
            <a:lvl2pPr>
              <a:defRPr sz="12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Rectangle 15"/>
          <p:cNvSpPr>
            <a:spLocks noChangeArrowheads="1"/>
          </p:cNvSpPr>
          <p:nvPr userDrawn="1"/>
        </p:nvSpPr>
        <p:spPr bwMode="gray">
          <a:xfrm>
            <a:off x="10837558" y="6477001"/>
            <a:ext cx="761874" cy="168275"/>
          </a:xfrm>
          <a:prstGeom prst="rect">
            <a:avLst/>
          </a:prstGeom>
          <a:noFill/>
          <a:ln>
            <a:noFill/>
          </a:ln>
          <a:effectLst/>
          <a:extLst>
            <a:ext uri="{909E8E84-426E-40DD-AFC4-6F175D3DCCD1}">
              <a14:hiddenFill xmlns:a14="http://schemas.microsoft.com/office/drawing/2010/main">
                <a:solidFill>
                  <a:srgbClr val="0057A6"/>
                </a:solidFill>
              </a14:hiddenFill>
            </a:ext>
            <a:ext uri="{91240B29-F687-4F45-9708-019B960494DF}">
              <a14:hiddenLine xmlns:a14="http://schemas.microsoft.com/office/drawing/2010/main" w="6350">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p>
            <a:pPr algn="r" eaLnBrk="0" hangingPunct="0">
              <a:lnSpc>
                <a:spcPct val="100000"/>
              </a:lnSpc>
            </a:pPr>
            <a:fld id="{2306E996-13B1-4F09-8F6B-3AC86B81501F}" type="slidenum">
              <a:rPr lang="en-GB" sz="1100" smtClean="0">
                <a:solidFill>
                  <a:schemeClr val="accent3"/>
                </a:solidFill>
                <a:cs typeface="Arial" charset="0"/>
              </a:rPr>
              <a:pPr algn="r" eaLnBrk="0" hangingPunct="0">
                <a:lnSpc>
                  <a:spcPct val="100000"/>
                </a:lnSpc>
              </a:pPr>
              <a:t>‹#›</a:t>
            </a:fld>
            <a:endParaRPr lang="en-GB" sz="1100" dirty="0">
              <a:solidFill>
                <a:schemeClr val="accent3"/>
              </a:solidFill>
              <a:cs typeface="Arial" charset="0"/>
            </a:endParaRPr>
          </a:p>
        </p:txBody>
      </p:sp>
      <p:sp>
        <p:nvSpPr>
          <p:cNvPr id="11" name="Rectangle 10">
            <a:extLst>
              <a:ext uri="{FF2B5EF4-FFF2-40B4-BE49-F238E27FC236}">
                <a16:creationId xmlns:a16="http://schemas.microsoft.com/office/drawing/2014/main" id="{63D05F43-C31A-4CE8-A606-0C2239FC15AB}"/>
              </a:ext>
            </a:extLst>
          </p:cNvPr>
          <p:cNvSpPr/>
          <p:nvPr userDrawn="1"/>
        </p:nvSpPr>
        <p:spPr>
          <a:xfrm>
            <a:off x="0" y="-1510"/>
            <a:ext cx="12192000" cy="14285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800" dirty="0"/>
          </a:p>
        </p:txBody>
      </p:sp>
      <p:sp>
        <p:nvSpPr>
          <p:cNvPr id="12" name="Rectangle 11">
            <a:extLst>
              <a:ext uri="{FF2B5EF4-FFF2-40B4-BE49-F238E27FC236}">
                <a16:creationId xmlns:a16="http://schemas.microsoft.com/office/drawing/2014/main" id="{0BD271A6-CBEC-40C4-9579-72F1CDE8CFBD}"/>
              </a:ext>
            </a:extLst>
          </p:cNvPr>
          <p:cNvSpPr/>
          <p:nvPr userDrawn="1"/>
        </p:nvSpPr>
        <p:spPr>
          <a:xfrm>
            <a:off x="0" y="142854"/>
            <a:ext cx="12192000"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800" dirty="0">
              <a:solidFill>
                <a:srgbClr val="BFAC6E"/>
              </a:solidFill>
            </a:endParaRPr>
          </a:p>
        </p:txBody>
      </p:sp>
      <p:sp>
        <p:nvSpPr>
          <p:cNvPr id="17" name="Copyright">
            <a:extLst>
              <a:ext uri="{FF2B5EF4-FFF2-40B4-BE49-F238E27FC236}">
                <a16:creationId xmlns:a16="http://schemas.microsoft.com/office/drawing/2014/main" id="{27B4D075-74E7-4D46-96F3-4C72896F12E9}"/>
              </a:ext>
            </a:extLst>
          </p:cNvPr>
          <p:cNvSpPr txBox="1">
            <a:spLocks noChangeArrowheads="1"/>
          </p:cNvSpPr>
          <p:nvPr userDrawn="1"/>
        </p:nvSpPr>
        <p:spPr bwMode="gray">
          <a:xfrm>
            <a:off x="10752974" y="6502971"/>
            <a:ext cx="471283" cy="1077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b">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nSpc>
                <a:spcPct val="100000"/>
              </a:lnSpc>
              <a:spcBef>
                <a:spcPct val="50000"/>
              </a:spcBef>
            </a:pPr>
            <a:r>
              <a:rPr lang="en-GB" sz="700" dirty="0">
                <a:solidFill>
                  <a:schemeClr val="accent3"/>
                </a:solidFill>
                <a:cs typeface="Arial" charset="0"/>
              </a:rPr>
              <a:t>Confidential</a:t>
            </a:r>
          </a:p>
        </p:txBody>
      </p:sp>
      <p:sp>
        <p:nvSpPr>
          <p:cNvPr id="19" name="Rectangle 18">
            <a:extLst>
              <a:ext uri="{FF2B5EF4-FFF2-40B4-BE49-F238E27FC236}">
                <a16:creationId xmlns:a16="http://schemas.microsoft.com/office/drawing/2014/main" id="{4580590D-A452-47EC-BF38-7F320AA29345}"/>
              </a:ext>
            </a:extLst>
          </p:cNvPr>
          <p:cNvSpPr/>
          <p:nvPr userDrawn="1"/>
        </p:nvSpPr>
        <p:spPr>
          <a:xfrm rot="16200000">
            <a:off x="22356" y="599540"/>
            <a:ext cx="577443" cy="9756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800" dirty="0"/>
          </a:p>
        </p:txBody>
      </p:sp>
      <p:sp>
        <p:nvSpPr>
          <p:cNvPr id="20" name="Rectangle 19">
            <a:extLst>
              <a:ext uri="{FF2B5EF4-FFF2-40B4-BE49-F238E27FC236}">
                <a16:creationId xmlns:a16="http://schemas.microsoft.com/office/drawing/2014/main" id="{0A29DABB-D396-4630-B38C-CE351251CE88}"/>
              </a:ext>
            </a:extLst>
          </p:cNvPr>
          <p:cNvSpPr/>
          <p:nvPr userDrawn="1"/>
        </p:nvSpPr>
        <p:spPr>
          <a:xfrm>
            <a:off x="0" y="6717052"/>
            <a:ext cx="12192000" cy="14285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800" dirty="0"/>
          </a:p>
        </p:txBody>
      </p:sp>
      <p:pic>
        <p:nvPicPr>
          <p:cNvPr id="21" name="Picture 20" descr="A picture containing food, drawing&#10;&#10;Description automatically generated">
            <a:extLst>
              <a:ext uri="{FF2B5EF4-FFF2-40B4-BE49-F238E27FC236}">
                <a16:creationId xmlns:a16="http://schemas.microsoft.com/office/drawing/2014/main" id="{DE6D77E9-AC8A-4C1C-B7D4-B360FBA206A0}"/>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b="14219"/>
          <a:stretch/>
        </p:blipFill>
        <p:spPr>
          <a:xfrm>
            <a:off x="11299545" y="382589"/>
            <a:ext cx="526548" cy="554457"/>
          </a:xfrm>
          <a:prstGeom prst="rect">
            <a:avLst/>
          </a:prstGeom>
        </p:spPr>
      </p:pic>
    </p:spTree>
    <p:extLst>
      <p:ext uri="{BB962C8B-B14F-4D97-AF65-F5344CB8AC3E}">
        <p14:creationId xmlns:p14="http://schemas.microsoft.com/office/powerpoint/2010/main" val="17609319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 columns with head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19" name="Rectangle 15"/>
          <p:cNvSpPr>
            <a:spLocks noChangeArrowheads="1"/>
          </p:cNvSpPr>
          <p:nvPr/>
        </p:nvSpPr>
        <p:spPr bwMode="gray">
          <a:xfrm>
            <a:off x="10837558" y="6477001"/>
            <a:ext cx="761874" cy="168275"/>
          </a:xfrm>
          <a:prstGeom prst="rect">
            <a:avLst/>
          </a:prstGeom>
          <a:noFill/>
          <a:ln>
            <a:noFill/>
          </a:ln>
          <a:effectLst/>
          <a:extLst>
            <a:ext uri="{909E8E84-426E-40DD-AFC4-6F175D3DCCD1}">
              <a14:hiddenFill xmlns:a14="http://schemas.microsoft.com/office/drawing/2010/main">
                <a:solidFill>
                  <a:srgbClr val="0057A6"/>
                </a:solidFill>
              </a14:hiddenFill>
            </a:ext>
            <a:ext uri="{91240B29-F687-4F45-9708-019B960494DF}">
              <a14:hiddenLine xmlns:a14="http://schemas.microsoft.com/office/drawing/2010/main" w="6350">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p>
            <a:pPr algn="r" eaLnBrk="0" hangingPunct="0">
              <a:lnSpc>
                <a:spcPct val="100000"/>
              </a:lnSpc>
            </a:pPr>
            <a:fld id="{2306E996-13B1-4F09-8F6B-3AC86B81501F}" type="slidenum">
              <a:rPr lang="en-GB" sz="1100" smtClean="0">
                <a:solidFill>
                  <a:schemeClr val="accent3"/>
                </a:solidFill>
                <a:cs typeface="Arial" charset="0"/>
              </a:rPr>
              <a:pPr algn="r" eaLnBrk="0" hangingPunct="0">
                <a:lnSpc>
                  <a:spcPct val="100000"/>
                </a:lnSpc>
              </a:pPr>
              <a:t>‹#›</a:t>
            </a:fld>
            <a:endParaRPr lang="en-GB" sz="1100" dirty="0">
              <a:solidFill>
                <a:schemeClr val="accent3"/>
              </a:solidFill>
              <a:cs typeface="Arial" charset="0"/>
            </a:endParaRPr>
          </a:p>
        </p:txBody>
      </p:sp>
      <p:sp>
        <p:nvSpPr>
          <p:cNvPr id="16" name="Content Placeholder 2"/>
          <p:cNvSpPr>
            <a:spLocks noGrp="1"/>
          </p:cNvSpPr>
          <p:nvPr>
            <p:ph idx="25"/>
          </p:nvPr>
        </p:nvSpPr>
        <p:spPr>
          <a:xfrm>
            <a:off x="574429" y="1937020"/>
            <a:ext cx="3192615" cy="4102360"/>
          </a:xfrm>
        </p:spPr>
        <p:txBody>
          <a:bodyPr/>
          <a:lstStyle>
            <a:lvl1pPr>
              <a:defRPr sz="1200"/>
            </a:lvl1pPr>
            <a:lvl2pPr>
              <a:defRPr sz="12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7" name="Content Placeholder 2"/>
          <p:cNvSpPr>
            <a:spLocks noGrp="1"/>
          </p:cNvSpPr>
          <p:nvPr>
            <p:ph idx="26"/>
          </p:nvPr>
        </p:nvSpPr>
        <p:spPr>
          <a:xfrm>
            <a:off x="4494655" y="1937020"/>
            <a:ext cx="3192615" cy="4102360"/>
          </a:xfrm>
        </p:spPr>
        <p:txBody>
          <a:bodyPr/>
          <a:lstStyle>
            <a:lvl1pPr>
              <a:defRPr sz="1200"/>
            </a:lvl1pPr>
            <a:lvl2pPr>
              <a:defRPr sz="12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8" name="Content Placeholder 2"/>
          <p:cNvSpPr>
            <a:spLocks noGrp="1"/>
          </p:cNvSpPr>
          <p:nvPr>
            <p:ph idx="27"/>
          </p:nvPr>
        </p:nvSpPr>
        <p:spPr>
          <a:xfrm>
            <a:off x="8414879" y="1937020"/>
            <a:ext cx="3192615" cy="4102360"/>
          </a:xfrm>
        </p:spPr>
        <p:txBody>
          <a:bodyPr/>
          <a:lstStyle>
            <a:lvl1pPr>
              <a:defRPr sz="1200"/>
            </a:lvl1pPr>
            <a:lvl2pPr>
              <a:defRPr sz="12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0" name="Text Placeholder 7"/>
          <p:cNvSpPr>
            <a:spLocks noGrp="1"/>
          </p:cNvSpPr>
          <p:nvPr>
            <p:ph type="body" sz="quarter" idx="11" hasCustomPrompt="1"/>
          </p:nvPr>
        </p:nvSpPr>
        <p:spPr>
          <a:xfrm>
            <a:off x="576444" y="1407584"/>
            <a:ext cx="3192615" cy="342900"/>
          </a:xfrm>
        </p:spPr>
        <p:txBody>
          <a:bodyPr/>
          <a:lstStyle>
            <a:lvl1pPr marL="0" indent="0">
              <a:spcBef>
                <a:spcPts val="0"/>
              </a:spcBef>
              <a:buNone/>
              <a:defRPr sz="1200" b="1">
                <a:solidFill>
                  <a:schemeClr val="accent1"/>
                </a:solidFill>
                <a:latin typeface="+mj-lt"/>
              </a:defRPr>
            </a:lvl1pPr>
            <a:lvl2pPr marL="0" indent="0">
              <a:spcBef>
                <a:spcPts val="0"/>
              </a:spcBef>
              <a:buNone/>
              <a:defRPr sz="1200" b="0" baseline="0">
                <a:solidFill>
                  <a:schemeClr val="accent1"/>
                </a:solidFill>
                <a:latin typeface="+mj-lt"/>
              </a:defRPr>
            </a:lvl2pPr>
          </a:lstStyle>
          <a:p>
            <a:pPr lvl="0"/>
            <a:r>
              <a:rPr lang="en-US" dirty="0"/>
              <a:t>Heading 12 </a:t>
            </a:r>
            <a:r>
              <a:rPr lang="en-US" dirty="0" err="1"/>
              <a:t>pt</a:t>
            </a:r>
            <a:endParaRPr lang="en-US" dirty="0"/>
          </a:p>
          <a:p>
            <a:pPr lvl="1"/>
            <a:r>
              <a:rPr lang="en-US" dirty="0"/>
              <a:t>Subheading 12 </a:t>
            </a:r>
            <a:r>
              <a:rPr lang="en-US" dirty="0" err="1"/>
              <a:t>pt</a:t>
            </a:r>
            <a:endParaRPr lang="en-US" dirty="0"/>
          </a:p>
        </p:txBody>
      </p:sp>
      <p:sp>
        <p:nvSpPr>
          <p:cNvPr id="21" name="Text Placeholder 7"/>
          <p:cNvSpPr>
            <a:spLocks noGrp="1"/>
          </p:cNvSpPr>
          <p:nvPr>
            <p:ph type="body" sz="quarter" idx="12" hasCustomPrompt="1"/>
          </p:nvPr>
        </p:nvSpPr>
        <p:spPr>
          <a:xfrm>
            <a:off x="8412862" y="1407584"/>
            <a:ext cx="3192615" cy="342900"/>
          </a:xfrm>
        </p:spPr>
        <p:txBody>
          <a:bodyPr/>
          <a:lstStyle>
            <a:lvl1pPr marL="0" indent="0">
              <a:spcBef>
                <a:spcPts val="0"/>
              </a:spcBef>
              <a:buNone/>
              <a:defRPr sz="1200" b="1">
                <a:solidFill>
                  <a:schemeClr val="accent1"/>
                </a:solidFill>
                <a:latin typeface="+mj-lt"/>
              </a:defRPr>
            </a:lvl1pPr>
            <a:lvl2pPr marL="0" indent="0">
              <a:spcBef>
                <a:spcPts val="0"/>
              </a:spcBef>
              <a:buNone/>
              <a:defRPr sz="1200" b="0" baseline="0">
                <a:solidFill>
                  <a:schemeClr val="accent1"/>
                </a:solidFill>
                <a:latin typeface="+mj-lt"/>
              </a:defRPr>
            </a:lvl2pPr>
          </a:lstStyle>
          <a:p>
            <a:pPr lvl="0"/>
            <a:r>
              <a:rPr lang="en-US" dirty="0"/>
              <a:t>Heading 12 </a:t>
            </a:r>
            <a:r>
              <a:rPr lang="en-US" dirty="0" err="1"/>
              <a:t>pt</a:t>
            </a:r>
            <a:endParaRPr lang="en-US" dirty="0"/>
          </a:p>
          <a:p>
            <a:pPr lvl="1"/>
            <a:r>
              <a:rPr lang="en-US" dirty="0"/>
              <a:t>Subheading 12 </a:t>
            </a:r>
            <a:r>
              <a:rPr lang="en-US" dirty="0" err="1"/>
              <a:t>pt</a:t>
            </a:r>
            <a:endParaRPr lang="en-US" dirty="0"/>
          </a:p>
        </p:txBody>
      </p:sp>
      <p:sp>
        <p:nvSpPr>
          <p:cNvPr id="22" name="Text Placeholder 7"/>
          <p:cNvSpPr>
            <a:spLocks noGrp="1"/>
          </p:cNvSpPr>
          <p:nvPr>
            <p:ph type="body" sz="quarter" idx="13" hasCustomPrompt="1"/>
          </p:nvPr>
        </p:nvSpPr>
        <p:spPr>
          <a:xfrm>
            <a:off x="4498684" y="1407584"/>
            <a:ext cx="3192615" cy="342900"/>
          </a:xfrm>
        </p:spPr>
        <p:txBody>
          <a:bodyPr/>
          <a:lstStyle>
            <a:lvl1pPr marL="0" indent="0">
              <a:spcBef>
                <a:spcPts val="0"/>
              </a:spcBef>
              <a:buNone/>
              <a:defRPr sz="1200" b="1">
                <a:solidFill>
                  <a:schemeClr val="accent1"/>
                </a:solidFill>
                <a:latin typeface="+mj-lt"/>
              </a:defRPr>
            </a:lvl1pPr>
            <a:lvl2pPr marL="0" indent="0">
              <a:spcBef>
                <a:spcPts val="0"/>
              </a:spcBef>
              <a:buNone/>
              <a:defRPr sz="1200" b="0" baseline="0">
                <a:solidFill>
                  <a:schemeClr val="accent1"/>
                </a:solidFill>
                <a:latin typeface="+mj-lt"/>
              </a:defRPr>
            </a:lvl2pPr>
          </a:lstStyle>
          <a:p>
            <a:pPr lvl="0"/>
            <a:r>
              <a:rPr lang="en-US" dirty="0"/>
              <a:t>Heading 12 </a:t>
            </a:r>
            <a:r>
              <a:rPr lang="en-US" dirty="0" err="1"/>
              <a:t>pt</a:t>
            </a:r>
            <a:endParaRPr lang="en-US" dirty="0"/>
          </a:p>
          <a:p>
            <a:pPr lvl="1"/>
            <a:r>
              <a:rPr lang="en-US" dirty="0"/>
              <a:t>Subheading 12 </a:t>
            </a:r>
            <a:r>
              <a:rPr lang="en-US" dirty="0" err="1"/>
              <a:t>pt</a:t>
            </a:r>
            <a:endParaRPr lang="en-US" dirty="0"/>
          </a:p>
        </p:txBody>
      </p:sp>
      <p:sp>
        <p:nvSpPr>
          <p:cNvPr id="12" name="Rectangle 15"/>
          <p:cNvSpPr>
            <a:spLocks noChangeArrowheads="1"/>
          </p:cNvSpPr>
          <p:nvPr userDrawn="1"/>
        </p:nvSpPr>
        <p:spPr bwMode="gray">
          <a:xfrm>
            <a:off x="10837558" y="6477001"/>
            <a:ext cx="761874" cy="168275"/>
          </a:xfrm>
          <a:prstGeom prst="rect">
            <a:avLst/>
          </a:prstGeom>
          <a:noFill/>
          <a:ln>
            <a:noFill/>
          </a:ln>
          <a:effectLst/>
          <a:extLst>
            <a:ext uri="{909E8E84-426E-40DD-AFC4-6F175D3DCCD1}">
              <a14:hiddenFill xmlns:a14="http://schemas.microsoft.com/office/drawing/2010/main">
                <a:solidFill>
                  <a:srgbClr val="0057A6"/>
                </a:solidFill>
              </a14:hiddenFill>
            </a:ext>
            <a:ext uri="{91240B29-F687-4F45-9708-019B960494DF}">
              <a14:hiddenLine xmlns:a14="http://schemas.microsoft.com/office/drawing/2010/main" w="6350">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p>
            <a:pPr algn="r" eaLnBrk="0" hangingPunct="0">
              <a:lnSpc>
                <a:spcPct val="100000"/>
              </a:lnSpc>
            </a:pPr>
            <a:fld id="{2306E996-13B1-4F09-8F6B-3AC86B81501F}" type="slidenum">
              <a:rPr lang="en-GB" sz="1100" smtClean="0">
                <a:solidFill>
                  <a:schemeClr val="accent3"/>
                </a:solidFill>
                <a:cs typeface="Arial" charset="0"/>
              </a:rPr>
              <a:pPr algn="r" eaLnBrk="0" hangingPunct="0">
                <a:lnSpc>
                  <a:spcPct val="100000"/>
                </a:lnSpc>
              </a:pPr>
              <a:t>‹#›</a:t>
            </a:fld>
            <a:endParaRPr lang="en-GB" sz="1100" dirty="0">
              <a:solidFill>
                <a:schemeClr val="accent3"/>
              </a:solidFill>
              <a:cs typeface="Arial" charset="0"/>
            </a:endParaRPr>
          </a:p>
        </p:txBody>
      </p:sp>
      <p:sp>
        <p:nvSpPr>
          <p:cNvPr id="14" name="Rectangle 13">
            <a:extLst>
              <a:ext uri="{FF2B5EF4-FFF2-40B4-BE49-F238E27FC236}">
                <a16:creationId xmlns:a16="http://schemas.microsoft.com/office/drawing/2014/main" id="{173D9CEA-E603-420E-9949-08AAF646586B}"/>
              </a:ext>
            </a:extLst>
          </p:cNvPr>
          <p:cNvSpPr/>
          <p:nvPr userDrawn="1"/>
        </p:nvSpPr>
        <p:spPr>
          <a:xfrm>
            <a:off x="0" y="-1510"/>
            <a:ext cx="12192000" cy="14285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800" dirty="0"/>
          </a:p>
        </p:txBody>
      </p:sp>
      <p:sp>
        <p:nvSpPr>
          <p:cNvPr id="15" name="Rectangle 14">
            <a:extLst>
              <a:ext uri="{FF2B5EF4-FFF2-40B4-BE49-F238E27FC236}">
                <a16:creationId xmlns:a16="http://schemas.microsoft.com/office/drawing/2014/main" id="{58D30FE9-E886-496F-BB04-CAEC69625221}"/>
              </a:ext>
            </a:extLst>
          </p:cNvPr>
          <p:cNvSpPr/>
          <p:nvPr userDrawn="1"/>
        </p:nvSpPr>
        <p:spPr>
          <a:xfrm>
            <a:off x="0" y="142854"/>
            <a:ext cx="12192000"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800" dirty="0">
              <a:solidFill>
                <a:srgbClr val="BFAC6E"/>
              </a:solidFill>
            </a:endParaRPr>
          </a:p>
        </p:txBody>
      </p:sp>
      <p:sp>
        <p:nvSpPr>
          <p:cNvPr id="24" name="Copyright">
            <a:extLst>
              <a:ext uri="{FF2B5EF4-FFF2-40B4-BE49-F238E27FC236}">
                <a16:creationId xmlns:a16="http://schemas.microsoft.com/office/drawing/2014/main" id="{B252F63B-F18A-4B26-9873-6C3F1F6699FA}"/>
              </a:ext>
            </a:extLst>
          </p:cNvPr>
          <p:cNvSpPr txBox="1">
            <a:spLocks noChangeArrowheads="1"/>
          </p:cNvSpPr>
          <p:nvPr userDrawn="1"/>
        </p:nvSpPr>
        <p:spPr bwMode="gray">
          <a:xfrm>
            <a:off x="10752974" y="6502971"/>
            <a:ext cx="471283" cy="1077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b">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nSpc>
                <a:spcPct val="100000"/>
              </a:lnSpc>
              <a:spcBef>
                <a:spcPct val="50000"/>
              </a:spcBef>
            </a:pPr>
            <a:r>
              <a:rPr lang="en-GB" sz="700" dirty="0">
                <a:solidFill>
                  <a:schemeClr val="accent3"/>
                </a:solidFill>
                <a:cs typeface="Arial" charset="0"/>
              </a:rPr>
              <a:t>Confidential</a:t>
            </a:r>
          </a:p>
        </p:txBody>
      </p:sp>
      <p:sp>
        <p:nvSpPr>
          <p:cNvPr id="26" name="Rectangle 25">
            <a:extLst>
              <a:ext uri="{FF2B5EF4-FFF2-40B4-BE49-F238E27FC236}">
                <a16:creationId xmlns:a16="http://schemas.microsoft.com/office/drawing/2014/main" id="{14135A5F-9C3A-4808-A437-4545F3E94057}"/>
              </a:ext>
            </a:extLst>
          </p:cNvPr>
          <p:cNvSpPr/>
          <p:nvPr userDrawn="1"/>
        </p:nvSpPr>
        <p:spPr>
          <a:xfrm rot="16200000">
            <a:off x="22356" y="599540"/>
            <a:ext cx="577443" cy="9756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800" dirty="0"/>
          </a:p>
        </p:txBody>
      </p:sp>
      <p:sp>
        <p:nvSpPr>
          <p:cNvPr id="27" name="Rectangle 26">
            <a:extLst>
              <a:ext uri="{FF2B5EF4-FFF2-40B4-BE49-F238E27FC236}">
                <a16:creationId xmlns:a16="http://schemas.microsoft.com/office/drawing/2014/main" id="{01F64271-15B2-4000-BDC1-22593802003D}"/>
              </a:ext>
            </a:extLst>
          </p:cNvPr>
          <p:cNvSpPr/>
          <p:nvPr userDrawn="1"/>
        </p:nvSpPr>
        <p:spPr>
          <a:xfrm>
            <a:off x="0" y="6717052"/>
            <a:ext cx="12192000" cy="14285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800" dirty="0"/>
          </a:p>
        </p:txBody>
      </p:sp>
      <p:pic>
        <p:nvPicPr>
          <p:cNvPr id="28" name="Picture 27" descr="A picture containing food, drawing&#10;&#10;Description automatically generated">
            <a:extLst>
              <a:ext uri="{FF2B5EF4-FFF2-40B4-BE49-F238E27FC236}">
                <a16:creationId xmlns:a16="http://schemas.microsoft.com/office/drawing/2014/main" id="{14F5FB79-A48A-4224-BA78-9AEACFC3AE64}"/>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b="14219"/>
          <a:stretch/>
        </p:blipFill>
        <p:spPr>
          <a:xfrm>
            <a:off x="11299545" y="382589"/>
            <a:ext cx="526548" cy="554457"/>
          </a:xfrm>
          <a:prstGeom prst="rect">
            <a:avLst/>
          </a:prstGeom>
        </p:spPr>
      </p:pic>
    </p:spTree>
    <p:extLst>
      <p:ext uri="{BB962C8B-B14F-4D97-AF65-F5344CB8AC3E}">
        <p14:creationId xmlns:p14="http://schemas.microsoft.com/office/powerpoint/2010/main" val="28969540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tags" Target="../tags/tag5.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4.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cNvSpPr>
            <a:spLocks noGrp="1" noChangeArrowheads="1"/>
          </p:cNvSpPr>
          <p:nvPr>
            <p:ph type="title"/>
            <p:custDataLst>
              <p:tags r:id="rId13"/>
            </p:custDataLst>
          </p:nvPr>
        </p:nvSpPr>
        <p:spPr bwMode="gray">
          <a:xfrm>
            <a:off x="578461" y="382589"/>
            <a:ext cx="11029033" cy="75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a:t>Click to edit Master title style</a:t>
            </a:r>
            <a:endParaRPr lang="en-US" dirty="0"/>
          </a:p>
        </p:txBody>
      </p:sp>
      <p:sp>
        <p:nvSpPr>
          <p:cNvPr id="1027" name="BodyText"/>
          <p:cNvSpPr>
            <a:spLocks noGrp="1" noChangeArrowheads="1"/>
          </p:cNvSpPr>
          <p:nvPr>
            <p:ph type="body" idx="1"/>
            <p:custDataLst>
              <p:tags r:id="rId14"/>
            </p:custDataLst>
          </p:nvPr>
        </p:nvSpPr>
        <p:spPr bwMode="gray">
          <a:xfrm>
            <a:off x="574429" y="1406525"/>
            <a:ext cx="11033064" cy="4932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5" name="Copyright" hidden="1"/>
          <p:cNvSpPr txBox="1">
            <a:spLocks noChangeArrowheads="1"/>
          </p:cNvSpPr>
          <p:nvPr>
            <p:custDataLst>
              <p:tags r:id="rId15"/>
            </p:custDataLst>
          </p:nvPr>
        </p:nvSpPr>
        <p:spPr bwMode="gray">
          <a:xfrm>
            <a:off x="606679" y="6534150"/>
            <a:ext cx="3678359" cy="10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b"/>
          <a:lstStyle/>
          <a:p>
            <a:pPr algn="l">
              <a:lnSpc>
                <a:spcPct val="100000"/>
              </a:lnSpc>
              <a:spcBef>
                <a:spcPct val="50000"/>
              </a:spcBef>
            </a:pPr>
            <a:r>
              <a:rPr lang="en-US" sz="700">
                <a:solidFill>
                  <a:srgbClr val="7C848A"/>
                </a:solidFill>
                <a:cs typeface="Arial" charset="0"/>
                <a:sym typeface="Arial"/>
              </a:rPr>
              <a:t>© OLI Scenario 386</a:t>
            </a:r>
            <a:endParaRPr lang="en-US" sz="700" dirty="0">
              <a:solidFill>
                <a:srgbClr val="7C848A"/>
              </a:solidFill>
              <a:cs typeface="Arial" charset="0"/>
              <a:sym typeface="Arial"/>
            </a:endParaRPr>
          </a:p>
        </p:txBody>
      </p:sp>
      <p:sp>
        <p:nvSpPr>
          <p:cNvPr id="1052" name="Date" hidden="1"/>
          <p:cNvSpPr>
            <a:spLocks noGrp="1" noChangeArrowheads="1"/>
          </p:cNvSpPr>
          <p:nvPr>
            <p:ph type="dt" sz="half" idx="2"/>
            <p:custDataLst>
              <p:tags r:id="rId16"/>
            </p:custDataLst>
          </p:nvPr>
        </p:nvSpPr>
        <p:spPr bwMode="gray">
          <a:xfrm>
            <a:off x="5411725" y="6532791"/>
            <a:ext cx="1370567" cy="1077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nSpc>
                <a:spcPct val="100000"/>
              </a:lnSpc>
              <a:spcBef>
                <a:spcPct val="50000"/>
              </a:spcBef>
              <a:defRPr sz="700">
                <a:solidFill>
                  <a:srgbClr val="7C848A"/>
                </a:solidFill>
                <a:cs typeface="+mn-cs"/>
                <a:sym typeface="Arial"/>
              </a:defRPr>
            </a:lvl1pPr>
          </a:lstStyle>
          <a:p>
            <a:fld id="{78DCCF3D-6F53-4BF5-8CEB-A9CBE917FDF8}" type="datetime4">
              <a:rPr lang="en-US" smtClean="0"/>
              <a:pPr/>
              <a:t>March 23, 2024</a:t>
            </a:fld>
            <a:endParaRPr lang="en-US"/>
          </a:p>
        </p:txBody>
      </p:sp>
    </p:spTree>
    <p:extLst>
      <p:ext uri="{BB962C8B-B14F-4D97-AF65-F5344CB8AC3E}">
        <p14:creationId xmlns:p14="http://schemas.microsoft.com/office/powerpoint/2010/main" val="3984068416"/>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hf sldNum="0" hdr="0" ftr="0"/>
  <p:txStyles>
    <p:titleStyle>
      <a:lvl1pPr algn="l" rtl="0" eaLnBrk="1" fontAlgn="base" hangingPunct="1">
        <a:lnSpc>
          <a:spcPct val="88000"/>
        </a:lnSpc>
        <a:spcBef>
          <a:spcPct val="0"/>
        </a:spcBef>
        <a:spcAft>
          <a:spcPct val="0"/>
        </a:spcAft>
        <a:defRPr sz="2000">
          <a:solidFill>
            <a:schemeClr val="tx2"/>
          </a:solidFill>
          <a:latin typeface="+mj-lt"/>
          <a:ea typeface="+mj-ea"/>
          <a:cs typeface="+mj-cs"/>
          <a:sym typeface="Arial"/>
        </a:defRPr>
      </a:lvl1pPr>
      <a:lvl2pPr algn="l" rtl="0" eaLnBrk="1" fontAlgn="base" hangingPunct="1">
        <a:lnSpc>
          <a:spcPct val="88000"/>
        </a:lnSpc>
        <a:spcBef>
          <a:spcPct val="0"/>
        </a:spcBef>
        <a:spcAft>
          <a:spcPct val="0"/>
        </a:spcAft>
        <a:defRPr>
          <a:solidFill>
            <a:srgbClr val="002C77"/>
          </a:solidFill>
          <a:latin typeface="Arial" charset="0"/>
          <a:cs typeface="Arial" charset="0"/>
        </a:defRPr>
      </a:lvl2pPr>
      <a:lvl3pPr algn="l" rtl="0" eaLnBrk="1" fontAlgn="base" hangingPunct="1">
        <a:lnSpc>
          <a:spcPct val="88000"/>
        </a:lnSpc>
        <a:spcBef>
          <a:spcPct val="0"/>
        </a:spcBef>
        <a:spcAft>
          <a:spcPct val="0"/>
        </a:spcAft>
        <a:defRPr>
          <a:solidFill>
            <a:srgbClr val="002C77"/>
          </a:solidFill>
          <a:latin typeface="Arial" charset="0"/>
          <a:cs typeface="Arial" charset="0"/>
        </a:defRPr>
      </a:lvl3pPr>
      <a:lvl4pPr algn="l" rtl="0" eaLnBrk="1" fontAlgn="base" hangingPunct="1">
        <a:lnSpc>
          <a:spcPct val="88000"/>
        </a:lnSpc>
        <a:spcBef>
          <a:spcPct val="0"/>
        </a:spcBef>
        <a:spcAft>
          <a:spcPct val="0"/>
        </a:spcAft>
        <a:defRPr>
          <a:solidFill>
            <a:srgbClr val="002C77"/>
          </a:solidFill>
          <a:latin typeface="Arial" charset="0"/>
          <a:cs typeface="Arial" charset="0"/>
        </a:defRPr>
      </a:lvl4pPr>
      <a:lvl5pPr algn="l" rtl="0" eaLnBrk="1" fontAlgn="base" hangingPunct="1">
        <a:lnSpc>
          <a:spcPct val="88000"/>
        </a:lnSpc>
        <a:spcBef>
          <a:spcPct val="0"/>
        </a:spcBef>
        <a:spcAft>
          <a:spcPct val="0"/>
        </a:spcAft>
        <a:defRPr>
          <a:solidFill>
            <a:srgbClr val="002C77"/>
          </a:solidFill>
          <a:latin typeface="Arial" charset="0"/>
          <a:cs typeface="Arial" charset="0"/>
        </a:defRPr>
      </a:lvl5pPr>
      <a:lvl6pPr marL="457200" algn="l" rtl="0" eaLnBrk="1" fontAlgn="base" hangingPunct="1">
        <a:lnSpc>
          <a:spcPct val="88000"/>
        </a:lnSpc>
        <a:spcBef>
          <a:spcPct val="0"/>
        </a:spcBef>
        <a:spcAft>
          <a:spcPct val="0"/>
        </a:spcAft>
        <a:defRPr>
          <a:solidFill>
            <a:srgbClr val="002C77"/>
          </a:solidFill>
          <a:latin typeface="Arial" charset="0"/>
          <a:cs typeface="Arial" charset="0"/>
        </a:defRPr>
      </a:lvl6pPr>
      <a:lvl7pPr marL="914400" algn="l" rtl="0" eaLnBrk="1" fontAlgn="base" hangingPunct="1">
        <a:lnSpc>
          <a:spcPct val="88000"/>
        </a:lnSpc>
        <a:spcBef>
          <a:spcPct val="0"/>
        </a:spcBef>
        <a:spcAft>
          <a:spcPct val="0"/>
        </a:spcAft>
        <a:defRPr>
          <a:solidFill>
            <a:srgbClr val="002C77"/>
          </a:solidFill>
          <a:latin typeface="Arial" charset="0"/>
          <a:cs typeface="Arial" charset="0"/>
        </a:defRPr>
      </a:lvl7pPr>
      <a:lvl8pPr marL="1371600" algn="l" rtl="0" eaLnBrk="1" fontAlgn="base" hangingPunct="1">
        <a:lnSpc>
          <a:spcPct val="88000"/>
        </a:lnSpc>
        <a:spcBef>
          <a:spcPct val="0"/>
        </a:spcBef>
        <a:spcAft>
          <a:spcPct val="0"/>
        </a:spcAft>
        <a:defRPr>
          <a:solidFill>
            <a:srgbClr val="002C77"/>
          </a:solidFill>
          <a:latin typeface="Arial" charset="0"/>
          <a:cs typeface="Arial" charset="0"/>
        </a:defRPr>
      </a:lvl8pPr>
      <a:lvl9pPr marL="1828800" algn="l" rtl="0" eaLnBrk="1" fontAlgn="base" hangingPunct="1">
        <a:lnSpc>
          <a:spcPct val="88000"/>
        </a:lnSpc>
        <a:spcBef>
          <a:spcPct val="0"/>
        </a:spcBef>
        <a:spcAft>
          <a:spcPct val="0"/>
        </a:spcAft>
        <a:defRPr>
          <a:solidFill>
            <a:srgbClr val="002C77"/>
          </a:solidFill>
          <a:latin typeface="Arial" charset="0"/>
          <a:cs typeface="Arial" charset="0"/>
        </a:defRPr>
      </a:lvl9pPr>
    </p:titleStyle>
    <p:bodyStyle>
      <a:lvl1pPr marL="174625" indent="-174625" algn="l" rtl="0" eaLnBrk="1" fontAlgn="base" hangingPunct="1">
        <a:spcBef>
          <a:spcPct val="60000"/>
        </a:spcBef>
        <a:spcAft>
          <a:spcPct val="0"/>
        </a:spcAft>
        <a:buChar char="•"/>
        <a:defRPr sz="1600">
          <a:solidFill>
            <a:schemeClr val="tx1"/>
          </a:solidFill>
          <a:latin typeface="+mn-lt"/>
          <a:ea typeface="+mn-ea"/>
          <a:cs typeface="+mn-cs"/>
          <a:sym typeface="Arial"/>
        </a:defRPr>
      </a:lvl1pPr>
      <a:lvl2pPr marL="342900" indent="-166688" algn="l" rtl="0" eaLnBrk="1" fontAlgn="base" hangingPunct="1">
        <a:spcBef>
          <a:spcPct val="20000"/>
        </a:spcBef>
        <a:spcAft>
          <a:spcPct val="0"/>
        </a:spcAft>
        <a:buFont typeface="Arial" charset="0"/>
        <a:buChar char="–"/>
        <a:defRPr sz="1600">
          <a:solidFill>
            <a:schemeClr val="tx1"/>
          </a:solidFill>
          <a:latin typeface="+mn-lt"/>
          <a:cs typeface="+mn-cs"/>
          <a:sym typeface="Arial"/>
        </a:defRPr>
      </a:lvl2pPr>
      <a:lvl3pPr marL="515938" indent="-171450" algn="l" rtl="0" eaLnBrk="1" fontAlgn="base" hangingPunct="1">
        <a:spcBef>
          <a:spcPct val="20000"/>
        </a:spcBef>
        <a:spcAft>
          <a:spcPct val="0"/>
        </a:spcAft>
        <a:buFont typeface="Arial" charset="0"/>
        <a:buChar char="-"/>
        <a:defRPr sz="1600">
          <a:solidFill>
            <a:schemeClr val="tx1"/>
          </a:solidFill>
          <a:latin typeface="+mn-lt"/>
          <a:cs typeface="+mn-cs"/>
          <a:sym typeface="Arial"/>
        </a:defRPr>
      </a:lvl3pPr>
      <a:lvl4pPr marL="684213" indent="-166688" algn="l" rtl="0" eaLnBrk="1" fontAlgn="base" hangingPunct="1">
        <a:spcBef>
          <a:spcPct val="20000"/>
        </a:spcBef>
        <a:spcAft>
          <a:spcPct val="0"/>
        </a:spcAft>
        <a:buFont typeface="Arial" charset="0"/>
        <a:buChar char="-"/>
        <a:defRPr sz="1600">
          <a:solidFill>
            <a:schemeClr val="tx1"/>
          </a:solidFill>
          <a:latin typeface="+mn-lt"/>
          <a:cs typeface="+mn-cs"/>
          <a:sym typeface="Arial"/>
        </a:defRPr>
      </a:lvl4pPr>
      <a:lvl5pPr marL="858838" indent="-173038" algn="l" rtl="0" eaLnBrk="1" fontAlgn="base" hangingPunct="1">
        <a:spcBef>
          <a:spcPct val="20000"/>
        </a:spcBef>
        <a:spcAft>
          <a:spcPct val="0"/>
        </a:spcAft>
        <a:buFont typeface="Arial" charset="0"/>
        <a:buChar char="-"/>
        <a:defRPr sz="1600">
          <a:solidFill>
            <a:schemeClr val="tx1"/>
          </a:solidFill>
          <a:latin typeface="+mn-lt"/>
          <a:cs typeface="+mn-cs"/>
          <a:sym typeface="Arial"/>
        </a:defRPr>
      </a:lvl5pPr>
      <a:lvl6pPr marL="1316038" indent="-173038" algn="l" rtl="0" eaLnBrk="1" fontAlgn="base" hangingPunct="1">
        <a:spcBef>
          <a:spcPct val="20000"/>
        </a:spcBef>
        <a:spcAft>
          <a:spcPct val="0"/>
        </a:spcAft>
        <a:buFont typeface="Arial" charset="0"/>
        <a:buChar char="-"/>
        <a:defRPr sz="1600">
          <a:solidFill>
            <a:schemeClr val="tx1"/>
          </a:solidFill>
          <a:latin typeface="+mn-lt"/>
          <a:cs typeface="+mn-cs"/>
        </a:defRPr>
      </a:lvl6pPr>
      <a:lvl7pPr marL="1773238" indent="-173038" algn="l" rtl="0" eaLnBrk="1" fontAlgn="base" hangingPunct="1">
        <a:spcBef>
          <a:spcPct val="20000"/>
        </a:spcBef>
        <a:spcAft>
          <a:spcPct val="0"/>
        </a:spcAft>
        <a:buFont typeface="Arial" charset="0"/>
        <a:buChar char="-"/>
        <a:defRPr sz="1600">
          <a:solidFill>
            <a:schemeClr val="tx1"/>
          </a:solidFill>
          <a:latin typeface="+mn-lt"/>
          <a:cs typeface="+mn-cs"/>
        </a:defRPr>
      </a:lvl7pPr>
      <a:lvl8pPr marL="2230438" indent="-173038" algn="l" rtl="0" eaLnBrk="1" fontAlgn="base" hangingPunct="1">
        <a:spcBef>
          <a:spcPct val="20000"/>
        </a:spcBef>
        <a:spcAft>
          <a:spcPct val="0"/>
        </a:spcAft>
        <a:buFont typeface="Arial" charset="0"/>
        <a:buChar char="-"/>
        <a:defRPr sz="1600">
          <a:solidFill>
            <a:schemeClr val="tx1"/>
          </a:solidFill>
          <a:latin typeface="+mn-lt"/>
          <a:cs typeface="+mn-cs"/>
        </a:defRPr>
      </a:lvl8pPr>
      <a:lvl9pPr marL="2687638" indent="-173038" algn="l" rtl="0" eaLnBrk="1" fontAlgn="base" hangingPunct="1">
        <a:spcBef>
          <a:spcPct val="20000"/>
        </a:spcBef>
        <a:spcAft>
          <a:spcPct val="0"/>
        </a:spcAft>
        <a:buFont typeface="Arial" charset="0"/>
        <a:buChar char="-"/>
        <a:defRPr sz="1600">
          <a:solidFill>
            <a:schemeClr val="tx1"/>
          </a:solidFill>
          <a:latin typeface="+mn-lt"/>
          <a:cs typeface="+mn-cs"/>
        </a:defRPr>
      </a:lvl9pPr>
    </p:bodyStyle>
    <p:otherStyle>
      <a:defPPr>
        <a:defRPr lang="en-US"/>
      </a:defPPr>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3.xml"/><Relationship Id="rId4" Type="http://schemas.openxmlformats.org/officeDocument/2006/relationships/chart" Target="../charts/chart6.xml"/></Relationships>
</file>

<file path=ppt/slides/_rels/slide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chart" Target="../charts/chart8.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3.xml"/><Relationship Id="rId4" Type="http://schemas.openxmlformats.org/officeDocument/2006/relationships/chart" Target="../charts/chart12.xml"/></Relationships>
</file>

<file path=ppt/slides/_rels/slide2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chart" Target="../charts/chart14.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chart" Target="../charts/chart16.xml"/><Relationship Id="rId1" Type="http://schemas.openxmlformats.org/officeDocument/2006/relationships/slideLayout" Target="../slideLayouts/slideLayout3.xml"/><Relationship Id="rId4" Type="http://schemas.openxmlformats.org/officeDocument/2006/relationships/chart" Target="../charts/chart18.xml"/></Relationships>
</file>

<file path=ppt/slides/_rels/slide29.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chart" Target="../charts/chart20.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chart" Target="../charts/chart22.xml"/><Relationship Id="rId1" Type="http://schemas.openxmlformats.org/officeDocument/2006/relationships/slideLayout" Target="../slideLayouts/slideLayout3.xml"/><Relationship Id="rId4" Type="http://schemas.openxmlformats.org/officeDocument/2006/relationships/chart" Target="../charts/chart24.xml"/></Relationships>
</file>

<file path=ppt/slides/_rels/slide33.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chart" Target="../charts/chart26.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chart" Target="../charts/chart28.xml"/><Relationship Id="rId1" Type="http://schemas.openxmlformats.org/officeDocument/2006/relationships/slideLayout" Target="../slideLayouts/slideLayout3.xml"/><Relationship Id="rId4" Type="http://schemas.openxmlformats.org/officeDocument/2006/relationships/chart" Target="../charts/chart30.xml"/></Relationships>
</file>

<file path=ppt/slides/_rels/slide37.xml.rels><?xml version="1.0" encoding="UTF-8" standalone="yes"?>
<Relationships xmlns="http://schemas.openxmlformats.org/package/2006/relationships"><Relationship Id="rId2" Type="http://schemas.openxmlformats.org/officeDocument/2006/relationships/chart" Target="../charts/chart31.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50863" y="1249997"/>
            <a:ext cx="10458635" cy="1018189"/>
          </a:xfrm>
        </p:spPr>
        <p:txBody>
          <a:bodyPr/>
          <a:lstStyle/>
          <a:p>
            <a:r>
              <a:rPr lang="en-US" dirty="0"/>
              <a:t>GCC Banking Sector</a:t>
            </a:r>
          </a:p>
          <a:p>
            <a:endParaRPr lang="en-US" sz="2000" dirty="0"/>
          </a:p>
          <a:p>
            <a:r>
              <a:rPr lang="en-US" sz="2000" dirty="0">
                <a:solidFill>
                  <a:srgbClr val="016D9F"/>
                </a:solidFill>
              </a:rPr>
              <a:t>Overview of Banks’ Non Performing Loans (NPLs)</a:t>
            </a:r>
            <a:endParaRPr lang="en-US" sz="2000" dirty="0">
              <a:solidFill>
                <a:schemeClr val="accent1"/>
              </a:solidFill>
            </a:endParaRPr>
          </a:p>
        </p:txBody>
      </p:sp>
      <p:sp>
        <p:nvSpPr>
          <p:cNvPr id="3" name="Text Placeholder 2"/>
          <p:cNvSpPr>
            <a:spLocks noGrp="1"/>
          </p:cNvSpPr>
          <p:nvPr>
            <p:ph type="body" sz="quarter" idx="11"/>
          </p:nvPr>
        </p:nvSpPr>
        <p:spPr>
          <a:xfrm>
            <a:off x="564972" y="2395220"/>
            <a:ext cx="6162714" cy="241300"/>
          </a:xfrm>
        </p:spPr>
        <p:txBody>
          <a:bodyPr/>
          <a:lstStyle/>
          <a:p>
            <a:r>
              <a:rPr lang="en-US" dirty="0"/>
              <a:t>March 2024</a:t>
            </a:r>
          </a:p>
        </p:txBody>
      </p:sp>
      <p:sp>
        <p:nvSpPr>
          <p:cNvPr id="4" name="Rectangle 3">
            <a:extLst>
              <a:ext uri="{FF2B5EF4-FFF2-40B4-BE49-F238E27FC236}">
                <a16:creationId xmlns:a16="http://schemas.microsoft.com/office/drawing/2014/main" id="{0B817289-C6DB-DC37-211A-213A10E2C58B}"/>
              </a:ext>
            </a:extLst>
          </p:cNvPr>
          <p:cNvSpPr/>
          <p:nvPr/>
        </p:nvSpPr>
        <p:spPr>
          <a:xfrm>
            <a:off x="9231682" y="350729"/>
            <a:ext cx="1114816" cy="688932"/>
          </a:xfrm>
          <a:prstGeom prst="rect">
            <a:avLst/>
          </a:prstGeom>
          <a:solidFill>
            <a:schemeClr val="bg1"/>
          </a:solidFill>
          <a:ln w="952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r>
              <a:rPr lang="en-SA" dirty="0">
                <a:solidFill>
                  <a:schemeClr val="tx1"/>
                </a:solidFill>
              </a:rPr>
              <a:t>Draft</a:t>
            </a:r>
          </a:p>
        </p:txBody>
      </p:sp>
    </p:spTree>
    <p:extLst>
      <p:ext uri="{BB962C8B-B14F-4D97-AF65-F5344CB8AC3E}">
        <p14:creationId xmlns:p14="http://schemas.microsoft.com/office/powerpoint/2010/main" val="37311747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8461" y="382589"/>
            <a:ext cx="11029033" cy="585599"/>
          </a:xfrm>
        </p:spPr>
        <p:txBody>
          <a:bodyPr/>
          <a:lstStyle/>
          <a:p>
            <a:r>
              <a:rPr lang="en-US" dirty="0"/>
              <a:t>Content</a:t>
            </a:r>
          </a:p>
        </p:txBody>
      </p:sp>
      <p:sp>
        <p:nvSpPr>
          <p:cNvPr id="5" name="Content Placeholder 2">
            <a:extLst>
              <a:ext uri="{FF2B5EF4-FFF2-40B4-BE49-F238E27FC236}">
                <a16:creationId xmlns:a16="http://schemas.microsoft.com/office/drawing/2014/main" id="{7A6BDC48-CF80-4ABC-B5A2-075ECF79AADC}"/>
              </a:ext>
            </a:extLst>
          </p:cNvPr>
          <p:cNvSpPr txBox="1">
            <a:spLocks/>
          </p:cNvSpPr>
          <p:nvPr/>
        </p:nvSpPr>
        <p:spPr bwMode="gray">
          <a:xfrm>
            <a:off x="557196" y="1092577"/>
            <a:ext cx="8689975" cy="4162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noAutofit/>
          </a:bodyPr>
          <a:lstStyle>
            <a:lvl1pPr marL="174625" indent="-174625" algn="l" rtl="0" eaLnBrk="1" fontAlgn="base" hangingPunct="1">
              <a:spcBef>
                <a:spcPct val="60000"/>
              </a:spcBef>
              <a:spcAft>
                <a:spcPct val="0"/>
              </a:spcAft>
              <a:buChar char="•"/>
              <a:defRPr sz="1600">
                <a:solidFill>
                  <a:schemeClr val="tx1"/>
                </a:solidFill>
                <a:latin typeface="+mn-lt"/>
                <a:ea typeface="+mn-ea"/>
                <a:cs typeface="+mn-cs"/>
                <a:sym typeface="Arial"/>
              </a:defRPr>
            </a:lvl1pPr>
            <a:lvl2pPr marL="342900" indent="-166688" algn="l" rtl="0" eaLnBrk="1" fontAlgn="base" hangingPunct="1">
              <a:spcBef>
                <a:spcPct val="20000"/>
              </a:spcBef>
              <a:spcAft>
                <a:spcPct val="0"/>
              </a:spcAft>
              <a:buFont typeface="Arial" charset="0"/>
              <a:buChar char="–"/>
              <a:defRPr sz="1600">
                <a:solidFill>
                  <a:schemeClr val="tx1"/>
                </a:solidFill>
                <a:latin typeface="+mn-lt"/>
                <a:cs typeface="+mn-cs"/>
                <a:sym typeface="Arial"/>
              </a:defRPr>
            </a:lvl2pPr>
            <a:lvl3pPr marL="515938" indent="-171450" algn="l" rtl="0" eaLnBrk="1" fontAlgn="base" hangingPunct="1">
              <a:spcBef>
                <a:spcPct val="20000"/>
              </a:spcBef>
              <a:spcAft>
                <a:spcPct val="0"/>
              </a:spcAft>
              <a:buFont typeface="Arial" charset="0"/>
              <a:buChar char="-"/>
              <a:defRPr sz="1600">
                <a:solidFill>
                  <a:schemeClr val="tx1"/>
                </a:solidFill>
                <a:latin typeface="+mn-lt"/>
                <a:cs typeface="+mn-cs"/>
                <a:sym typeface="Arial"/>
              </a:defRPr>
            </a:lvl3pPr>
            <a:lvl4pPr marL="684213" indent="-166688" algn="l" rtl="0" eaLnBrk="1" fontAlgn="base" hangingPunct="1">
              <a:spcBef>
                <a:spcPct val="20000"/>
              </a:spcBef>
              <a:spcAft>
                <a:spcPct val="0"/>
              </a:spcAft>
              <a:buFont typeface="Arial" charset="0"/>
              <a:buChar char="-"/>
              <a:defRPr sz="1600">
                <a:solidFill>
                  <a:schemeClr val="tx1"/>
                </a:solidFill>
                <a:latin typeface="+mn-lt"/>
                <a:cs typeface="+mn-cs"/>
                <a:sym typeface="Arial"/>
              </a:defRPr>
            </a:lvl4pPr>
            <a:lvl5pPr marL="858838" indent="-173038" algn="l" rtl="0" eaLnBrk="1" fontAlgn="base" hangingPunct="1">
              <a:spcBef>
                <a:spcPct val="20000"/>
              </a:spcBef>
              <a:spcAft>
                <a:spcPct val="0"/>
              </a:spcAft>
              <a:buFont typeface="Arial" charset="0"/>
              <a:buChar char="-"/>
              <a:defRPr sz="1600">
                <a:solidFill>
                  <a:schemeClr val="tx1"/>
                </a:solidFill>
                <a:latin typeface="+mn-lt"/>
                <a:cs typeface="+mn-cs"/>
                <a:sym typeface="Arial"/>
              </a:defRPr>
            </a:lvl5pPr>
            <a:lvl6pPr marL="1316038" indent="-173038" algn="l" rtl="0" eaLnBrk="1" fontAlgn="base" hangingPunct="1">
              <a:spcBef>
                <a:spcPct val="20000"/>
              </a:spcBef>
              <a:spcAft>
                <a:spcPct val="0"/>
              </a:spcAft>
              <a:buFont typeface="Arial" charset="0"/>
              <a:buChar char="-"/>
              <a:defRPr sz="1600">
                <a:solidFill>
                  <a:schemeClr val="tx1"/>
                </a:solidFill>
                <a:latin typeface="+mn-lt"/>
                <a:cs typeface="+mn-cs"/>
              </a:defRPr>
            </a:lvl6pPr>
            <a:lvl7pPr marL="1773238" indent="-173038" algn="l" rtl="0" eaLnBrk="1" fontAlgn="base" hangingPunct="1">
              <a:spcBef>
                <a:spcPct val="20000"/>
              </a:spcBef>
              <a:spcAft>
                <a:spcPct val="0"/>
              </a:spcAft>
              <a:buFont typeface="Arial" charset="0"/>
              <a:buChar char="-"/>
              <a:defRPr sz="1600">
                <a:solidFill>
                  <a:schemeClr val="tx1"/>
                </a:solidFill>
                <a:latin typeface="+mn-lt"/>
                <a:cs typeface="+mn-cs"/>
              </a:defRPr>
            </a:lvl7pPr>
            <a:lvl8pPr marL="2230438" indent="-173038" algn="l" rtl="0" eaLnBrk="1" fontAlgn="base" hangingPunct="1">
              <a:spcBef>
                <a:spcPct val="20000"/>
              </a:spcBef>
              <a:spcAft>
                <a:spcPct val="0"/>
              </a:spcAft>
              <a:buFont typeface="Arial" charset="0"/>
              <a:buChar char="-"/>
              <a:defRPr sz="1600">
                <a:solidFill>
                  <a:schemeClr val="tx1"/>
                </a:solidFill>
                <a:latin typeface="+mn-lt"/>
                <a:cs typeface="+mn-cs"/>
              </a:defRPr>
            </a:lvl8pPr>
            <a:lvl9pPr marL="2687638" indent="-173038" algn="l" rtl="0" eaLnBrk="1" fontAlgn="base" hangingPunct="1">
              <a:spcBef>
                <a:spcPct val="20000"/>
              </a:spcBef>
              <a:spcAft>
                <a:spcPct val="0"/>
              </a:spcAft>
              <a:buFont typeface="Arial" charset="0"/>
              <a:buChar char="-"/>
              <a:defRPr sz="1600">
                <a:solidFill>
                  <a:schemeClr val="tx1"/>
                </a:solidFill>
                <a:latin typeface="+mn-lt"/>
                <a:cs typeface="+mn-cs"/>
              </a:defRPr>
            </a:lvl9pPr>
          </a:lstStyle>
          <a:p>
            <a:pPr marL="0" indent="0">
              <a:spcBef>
                <a:spcPts val="1200"/>
              </a:spcBef>
              <a:buNone/>
            </a:pPr>
            <a:r>
              <a:rPr lang="en-US" sz="1200" kern="0" dirty="0"/>
              <a:t>Section 1: Global overview</a:t>
            </a:r>
          </a:p>
          <a:p>
            <a:pPr marL="0" indent="0">
              <a:spcBef>
                <a:spcPts val="1200"/>
              </a:spcBef>
              <a:buNone/>
            </a:pPr>
            <a:r>
              <a:rPr lang="en-US" sz="1200" kern="0" dirty="0"/>
              <a:t>Section 2: GCC overview</a:t>
            </a:r>
          </a:p>
          <a:p>
            <a:pPr marL="0" indent="0">
              <a:spcBef>
                <a:spcPts val="1200"/>
              </a:spcBef>
              <a:buNone/>
            </a:pPr>
            <a:r>
              <a:rPr lang="en-US" sz="1200" kern="0" dirty="0"/>
              <a:t>Section 3: GCC country-wise overview</a:t>
            </a:r>
          </a:p>
          <a:p>
            <a:pPr marL="0" indent="0">
              <a:spcBef>
                <a:spcPts val="1200"/>
              </a:spcBef>
              <a:buNone/>
            </a:pPr>
            <a:r>
              <a:rPr lang="en-US" sz="1200" kern="0" dirty="0"/>
              <a:t>Section 4: Bank-wise analysis</a:t>
            </a:r>
          </a:p>
          <a:p>
            <a:pPr marL="357188" indent="-357188">
              <a:spcBef>
                <a:spcPts val="1200"/>
              </a:spcBef>
              <a:buNone/>
            </a:pPr>
            <a:r>
              <a:rPr lang="en-US" sz="1200" kern="0" dirty="0"/>
              <a:t>	Section 4a: Banque Saudi </a:t>
            </a:r>
            <a:r>
              <a:rPr lang="en-US" sz="1200" kern="0" dirty="0" err="1"/>
              <a:t>Fransi</a:t>
            </a:r>
            <a:endParaRPr lang="en-US" sz="1200" kern="0" dirty="0"/>
          </a:p>
          <a:p>
            <a:pPr marL="357188" indent="-357188">
              <a:spcBef>
                <a:spcPts val="1200"/>
              </a:spcBef>
              <a:buNone/>
            </a:pPr>
            <a:r>
              <a:rPr lang="en-US" sz="1200" kern="0" dirty="0"/>
              <a:t>	Section 4b: Saudi </a:t>
            </a:r>
            <a:r>
              <a:rPr lang="en-US" sz="1200" kern="0" dirty="0" err="1"/>
              <a:t>Awwal</a:t>
            </a:r>
            <a:r>
              <a:rPr lang="en-US" sz="1200" kern="0"/>
              <a:t> Bank</a:t>
            </a:r>
            <a:endParaRPr lang="en-US" sz="1200" kern="0" dirty="0"/>
          </a:p>
          <a:p>
            <a:pPr marL="357188" indent="-357188">
              <a:spcBef>
                <a:spcPts val="1200"/>
              </a:spcBef>
              <a:buNone/>
            </a:pPr>
            <a:r>
              <a:rPr lang="en-US" sz="1200" kern="0" dirty="0"/>
              <a:t>	Section 4c: Bank </a:t>
            </a:r>
            <a:r>
              <a:rPr lang="en-US" sz="1200" kern="0" dirty="0" err="1"/>
              <a:t>Albilad</a:t>
            </a:r>
            <a:endParaRPr lang="en-US" sz="1200" kern="0" dirty="0"/>
          </a:p>
          <a:p>
            <a:pPr marL="698501" lvl="2" indent="-357188">
              <a:spcBef>
                <a:spcPts val="1200"/>
              </a:spcBef>
              <a:buNone/>
            </a:pPr>
            <a:r>
              <a:rPr lang="en-US" sz="1200" kern="0" dirty="0"/>
              <a:t>Section 4d: </a:t>
            </a:r>
            <a:r>
              <a:rPr lang="en-US" sz="1200" kern="0" dirty="0" err="1"/>
              <a:t>AlJazira</a:t>
            </a:r>
            <a:r>
              <a:rPr lang="en-US" sz="1200" kern="0" dirty="0"/>
              <a:t> Bank</a:t>
            </a:r>
          </a:p>
          <a:p>
            <a:pPr marL="357188" indent="-357188">
              <a:spcBef>
                <a:spcPts val="1200"/>
              </a:spcBef>
              <a:buNone/>
            </a:pPr>
            <a:r>
              <a:rPr lang="en-US" sz="1200" kern="0" dirty="0"/>
              <a:t>Section 5: Appendix</a:t>
            </a:r>
          </a:p>
        </p:txBody>
      </p:sp>
      <p:sp>
        <p:nvSpPr>
          <p:cNvPr id="6" name="Content Placeholder 2">
            <a:extLst>
              <a:ext uri="{FF2B5EF4-FFF2-40B4-BE49-F238E27FC236}">
                <a16:creationId xmlns:a16="http://schemas.microsoft.com/office/drawing/2014/main" id="{B5B90A9D-6B87-4A1A-8D3E-94A5E192A6A9}"/>
              </a:ext>
            </a:extLst>
          </p:cNvPr>
          <p:cNvSpPr txBox="1">
            <a:spLocks/>
          </p:cNvSpPr>
          <p:nvPr/>
        </p:nvSpPr>
        <p:spPr bwMode="gray">
          <a:xfrm>
            <a:off x="10136857" y="1092578"/>
            <a:ext cx="1474771" cy="2998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noAutofit/>
          </a:bodyPr>
          <a:lstStyle>
            <a:lvl1pPr marL="174625" indent="-174625" algn="l" rtl="0" eaLnBrk="1" fontAlgn="base" hangingPunct="1">
              <a:spcBef>
                <a:spcPct val="60000"/>
              </a:spcBef>
              <a:spcAft>
                <a:spcPct val="0"/>
              </a:spcAft>
              <a:buChar char="•"/>
              <a:defRPr sz="1600">
                <a:solidFill>
                  <a:schemeClr val="tx1"/>
                </a:solidFill>
                <a:latin typeface="+mn-lt"/>
                <a:ea typeface="+mn-ea"/>
                <a:cs typeface="+mn-cs"/>
                <a:sym typeface="Arial"/>
              </a:defRPr>
            </a:lvl1pPr>
            <a:lvl2pPr marL="342900" indent="-166688" algn="l" rtl="0" eaLnBrk="1" fontAlgn="base" hangingPunct="1">
              <a:spcBef>
                <a:spcPct val="20000"/>
              </a:spcBef>
              <a:spcAft>
                <a:spcPct val="0"/>
              </a:spcAft>
              <a:buFont typeface="Arial" charset="0"/>
              <a:buChar char="–"/>
              <a:defRPr sz="1600">
                <a:solidFill>
                  <a:schemeClr val="tx1"/>
                </a:solidFill>
                <a:latin typeface="+mn-lt"/>
                <a:cs typeface="+mn-cs"/>
                <a:sym typeface="Arial"/>
              </a:defRPr>
            </a:lvl2pPr>
            <a:lvl3pPr marL="515938" indent="-171450" algn="l" rtl="0" eaLnBrk="1" fontAlgn="base" hangingPunct="1">
              <a:spcBef>
                <a:spcPct val="20000"/>
              </a:spcBef>
              <a:spcAft>
                <a:spcPct val="0"/>
              </a:spcAft>
              <a:buFont typeface="Arial" charset="0"/>
              <a:buChar char="-"/>
              <a:defRPr sz="1600">
                <a:solidFill>
                  <a:schemeClr val="tx1"/>
                </a:solidFill>
                <a:latin typeface="+mn-lt"/>
                <a:cs typeface="+mn-cs"/>
                <a:sym typeface="Arial"/>
              </a:defRPr>
            </a:lvl3pPr>
            <a:lvl4pPr marL="684213" indent="-166688" algn="l" rtl="0" eaLnBrk="1" fontAlgn="base" hangingPunct="1">
              <a:spcBef>
                <a:spcPct val="20000"/>
              </a:spcBef>
              <a:spcAft>
                <a:spcPct val="0"/>
              </a:spcAft>
              <a:buFont typeface="Arial" charset="0"/>
              <a:buChar char="-"/>
              <a:defRPr sz="1600">
                <a:solidFill>
                  <a:schemeClr val="tx1"/>
                </a:solidFill>
                <a:latin typeface="+mn-lt"/>
                <a:cs typeface="+mn-cs"/>
                <a:sym typeface="Arial"/>
              </a:defRPr>
            </a:lvl4pPr>
            <a:lvl5pPr marL="858838" indent="-173038" algn="l" rtl="0" eaLnBrk="1" fontAlgn="base" hangingPunct="1">
              <a:spcBef>
                <a:spcPct val="20000"/>
              </a:spcBef>
              <a:spcAft>
                <a:spcPct val="0"/>
              </a:spcAft>
              <a:buFont typeface="Arial" charset="0"/>
              <a:buChar char="-"/>
              <a:defRPr sz="1600">
                <a:solidFill>
                  <a:schemeClr val="tx1"/>
                </a:solidFill>
                <a:latin typeface="+mn-lt"/>
                <a:cs typeface="+mn-cs"/>
                <a:sym typeface="Arial"/>
              </a:defRPr>
            </a:lvl5pPr>
            <a:lvl6pPr marL="1316038" indent="-173038" algn="l" rtl="0" eaLnBrk="1" fontAlgn="base" hangingPunct="1">
              <a:spcBef>
                <a:spcPct val="20000"/>
              </a:spcBef>
              <a:spcAft>
                <a:spcPct val="0"/>
              </a:spcAft>
              <a:buFont typeface="Arial" charset="0"/>
              <a:buChar char="-"/>
              <a:defRPr sz="1600">
                <a:solidFill>
                  <a:schemeClr val="tx1"/>
                </a:solidFill>
                <a:latin typeface="+mn-lt"/>
                <a:cs typeface="+mn-cs"/>
              </a:defRPr>
            </a:lvl6pPr>
            <a:lvl7pPr marL="1773238" indent="-173038" algn="l" rtl="0" eaLnBrk="1" fontAlgn="base" hangingPunct="1">
              <a:spcBef>
                <a:spcPct val="20000"/>
              </a:spcBef>
              <a:spcAft>
                <a:spcPct val="0"/>
              </a:spcAft>
              <a:buFont typeface="Arial" charset="0"/>
              <a:buChar char="-"/>
              <a:defRPr sz="1600">
                <a:solidFill>
                  <a:schemeClr val="tx1"/>
                </a:solidFill>
                <a:latin typeface="+mn-lt"/>
                <a:cs typeface="+mn-cs"/>
              </a:defRPr>
            </a:lvl7pPr>
            <a:lvl8pPr marL="2230438" indent="-173038" algn="l" rtl="0" eaLnBrk="1" fontAlgn="base" hangingPunct="1">
              <a:spcBef>
                <a:spcPct val="20000"/>
              </a:spcBef>
              <a:spcAft>
                <a:spcPct val="0"/>
              </a:spcAft>
              <a:buFont typeface="Arial" charset="0"/>
              <a:buChar char="-"/>
              <a:defRPr sz="1600">
                <a:solidFill>
                  <a:schemeClr val="tx1"/>
                </a:solidFill>
                <a:latin typeface="+mn-lt"/>
                <a:cs typeface="+mn-cs"/>
              </a:defRPr>
            </a:lvl8pPr>
            <a:lvl9pPr marL="2687638" indent="-173038" algn="l" rtl="0" eaLnBrk="1" fontAlgn="base" hangingPunct="1">
              <a:spcBef>
                <a:spcPct val="20000"/>
              </a:spcBef>
              <a:spcAft>
                <a:spcPct val="0"/>
              </a:spcAft>
              <a:buFont typeface="Arial" charset="0"/>
              <a:buChar char="-"/>
              <a:defRPr sz="1600">
                <a:solidFill>
                  <a:schemeClr val="tx1"/>
                </a:solidFill>
                <a:latin typeface="+mn-lt"/>
                <a:cs typeface="+mn-cs"/>
              </a:defRPr>
            </a:lvl9pPr>
          </a:lstStyle>
          <a:p>
            <a:pPr marL="0" indent="0" algn="r">
              <a:spcBef>
                <a:spcPts val="1200"/>
              </a:spcBef>
              <a:buNone/>
            </a:pPr>
            <a:r>
              <a:rPr lang="en-US" sz="1200" kern="0" dirty="0"/>
              <a:t>4-5</a:t>
            </a:r>
          </a:p>
          <a:p>
            <a:pPr marL="0" indent="0" algn="r">
              <a:spcBef>
                <a:spcPts val="1200"/>
              </a:spcBef>
              <a:buNone/>
            </a:pPr>
            <a:r>
              <a:rPr lang="en-US" sz="1200" kern="0" dirty="0"/>
              <a:t>7-8</a:t>
            </a:r>
          </a:p>
          <a:p>
            <a:pPr marL="0" indent="0" algn="r">
              <a:spcBef>
                <a:spcPts val="1200"/>
              </a:spcBef>
              <a:buNone/>
            </a:pPr>
            <a:r>
              <a:rPr lang="en-US" sz="1200" kern="0" dirty="0"/>
              <a:t>10-21</a:t>
            </a:r>
          </a:p>
          <a:p>
            <a:pPr marL="0" indent="0" algn="r">
              <a:spcBef>
                <a:spcPts val="1200"/>
              </a:spcBef>
              <a:buNone/>
            </a:pPr>
            <a:r>
              <a:rPr lang="en-US" sz="1200" kern="0" dirty="0"/>
              <a:t>23-37</a:t>
            </a:r>
          </a:p>
          <a:p>
            <a:pPr marL="0" indent="0" algn="r">
              <a:spcBef>
                <a:spcPts val="1200"/>
              </a:spcBef>
              <a:buNone/>
            </a:pPr>
            <a:r>
              <a:rPr lang="en-US" sz="1200" kern="0" dirty="0"/>
              <a:t>23-25</a:t>
            </a:r>
          </a:p>
          <a:p>
            <a:pPr marL="0" indent="0" algn="r">
              <a:spcBef>
                <a:spcPts val="1200"/>
              </a:spcBef>
              <a:buNone/>
            </a:pPr>
            <a:r>
              <a:rPr lang="en-US" sz="1200" kern="0" dirty="0"/>
              <a:t>27-29</a:t>
            </a:r>
          </a:p>
          <a:p>
            <a:pPr marL="0" indent="0" algn="r">
              <a:spcBef>
                <a:spcPts val="1200"/>
              </a:spcBef>
              <a:buNone/>
            </a:pPr>
            <a:r>
              <a:rPr lang="en-US" sz="1200" kern="0" dirty="0"/>
              <a:t>31-33</a:t>
            </a:r>
          </a:p>
          <a:p>
            <a:pPr marL="0" indent="0" algn="r">
              <a:spcBef>
                <a:spcPts val="1200"/>
              </a:spcBef>
              <a:buNone/>
            </a:pPr>
            <a:r>
              <a:rPr lang="en-US" sz="1200" kern="0" dirty="0"/>
              <a:t>35-37</a:t>
            </a:r>
          </a:p>
          <a:p>
            <a:pPr marL="0" indent="0" algn="r">
              <a:spcBef>
                <a:spcPts val="1200"/>
              </a:spcBef>
              <a:buNone/>
            </a:pPr>
            <a:r>
              <a:rPr lang="en-US" sz="1200" kern="0" dirty="0"/>
              <a:t>39-41</a:t>
            </a:r>
          </a:p>
        </p:txBody>
      </p:sp>
    </p:spTree>
    <p:extLst>
      <p:ext uri="{BB962C8B-B14F-4D97-AF65-F5344CB8AC3E}">
        <p14:creationId xmlns:p14="http://schemas.microsoft.com/office/powerpoint/2010/main" val="20107335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3BDC97B-06F0-4BD2-B8BB-E0EB6ED9E74C}"/>
              </a:ext>
            </a:extLst>
          </p:cNvPr>
          <p:cNvSpPr>
            <a:spLocks noGrp="1"/>
          </p:cNvSpPr>
          <p:nvPr>
            <p:ph type="body" sz="quarter" idx="11"/>
          </p:nvPr>
        </p:nvSpPr>
        <p:spPr>
          <a:xfrm>
            <a:off x="4052775" y="2934392"/>
            <a:ext cx="6883449" cy="914400"/>
          </a:xfrm>
        </p:spPr>
        <p:txBody>
          <a:bodyPr/>
          <a:lstStyle/>
          <a:p>
            <a:r>
              <a:rPr lang="en-US" dirty="0"/>
              <a:t>Global overview</a:t>
            </a:r>
            <a:endParaRPr lang="en-IN" dirty="0"/>
          </a:p>
        </p:txBody>
      </p:sp>
    </p:spTree>
    <p:extLst>
      <p:ext uri="{BB962C8B-B14F-4D97-AF65-F5344CB8AC3E}">
        <p14:creationId xmlns:p14="http://schemas.microsoft.com/office/powerpoint/2010/main" val="42730357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Table 23"/>
          <p:cNvGraphicFramePr>
            <a:graphicFrameLocks noGrp="1"/>
          </p:cNvGraphicFramePr>
          <p:nvPr>
            <p:extLst>
              <p:ext uri="{D42A27DB-BD31-4B8C-83A1-F6EECF244321}">
                <p14:modId xmlns:p14="http://schemas.microsoft.com/office/powerpoint/2010/main" val="3775558574"/>
              </p:ext>
            </p:extLst>
          </p:nvPr>
        </p:nvGraphicFramePr>
        <p:xfrm>
          <a:off x="4696399" y="3276733"/>
          <a:ext cx="636494" cy="1156447"/>
        </p:xfrm>
        <a:graphic>
          <a:graphicData uri="http://schemas.openxmlformats.org/drawingml/2006/table">
            <a:tbl>
              <a:tblPr/>
              <a:tblGrid>
                <a:gridCol w="636494">
                  <a:extLst>
                    <a:ext uri="{9D8B030D-6E8A-4147-A177-3AD203B41FA5}">
                      <a16:colId xmlns:a16="http://schemas.microsoft.com/office/drawing/2014/main" val="2014655775"/>
                    </a:ext>
                  </a:extLst>
                </a:gridCol>
              </a:tblGrid>
              <a:tr h="1156447">
                <a:tc>
                  <a:txBody>
                    <a:bodyPr/>
                    <a:lstStyle/>
                    <a:p>
                      <a:endParaRPr lang="en-US" dirty="0"/>
                    </a:p>
                  </a:txBody>
                  <a:tcPr>
                    <a:lnL w="12700" cmpd="sng">
                      <a:solidFill>
                        <a:srgbClr val="FF0000"/>
                      </a:solidFill>
                      <a:prstDash val="lgDash"/>
                    </a:lnL>
                    <a:lnR w="12700" cmpd="sng">
                      <a:solidFill>
                        <a:srgbClr val="FF0000"/>
                      </a:solidFill>
                      <a:prstDash val="lgDash"/>
                    </a:lnR>
                    <a:lnT w="12700" cmpd="sng">
                      <a:solidFill>
                        <a:srgbClr val="FF0000"/>
                      </a:solidFill>
                      <a:prstDash val="lgDash"/>
                    </a:lnT>
                    <a:lnB w="12700" cmpd="sng">
                      <a:solidFill>
                        <a:srgbClr val="FF0000"/>
                      </a:solidFill>
                      <a:prstDash val="lgDash"/>
                    </a:lnB>
                  </a:tcPr>
                </a:tc>
                <a:extLst>
                  <a:ext uri="{0D108BD9-81ED-4DB2-BD59-A6C34878D82A}">
                    <a16:rowId xmlns:a16="http://schemas.microsoft.com/office/drawing/2014/main" val="1986553547"/>
                  </a:ext>
                </a:extLst>
              </a:tr>
            </a:tbl>
          </a:graphicData>
        </a:graphic>
      </p:graphicFrame>
      <p:graphicFrame>
        <p:nvGraphicFramePr>
          <p:cNvPr id="16" name="Chart 15">
            <a:extLst>
              <a:ext uri="{FF2B5EF4-FFF2-40B4-BE49-F238E27FC236}">
                <a16:creationId xmlns:a16="http://schemas.microsoft.com/office/drawing/2014/main" id="{AA61CE0E-7120-4FCA-9674-3EE0B1CA7964}"/>
              </a:ext>
            </a:extLst>
          </p:cNvPr>
          <p:cNvGraphicFramePr/>
          <p:nvPr>
            <p:extLst>
              <p:ext uri="{D42A27DB-BD31-4B8C-83A1-F6EECF244321}">
                <p14:modId xmlns:p14="http://schemas.microsoft.com/office/powerpoint/2010/main" val="1948953920"/>
              </p:ext>
            </p:extLst>
          </p:nvPr>
        </p:nvGraphicFramePr>
        <p:xfrm>
          <a:off x="663453" y="1143000"/>
          <a:ext cx="10645169" cy="3889138"/>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a:extLst>
              <a:ext uri="{FF2B5EF4-FFF2-40B4-BE49-F238E27FC236}">
                <a16:creationId xmlns:a16="http://schemas.microsoft.com/office/drawing/2014/main" id="{3F70BB71-5A84-4CAF-A0E6-0DE8DC5E9C27}"/>
              </a:ext>
            </a:extLst>
          </p:cNvPr>
          <p:cNvSpPr>
            <a:spLocks noGrp="1"/>
          </p:cNvSpPr>
          <p:nvPr>
            <p:ph type="title"/>
          </p:nvPr>
        </p:nvSpPr>
        <p:spPr>
          <a:xfrm>
            <a:off x="578461" y="382590"/>
            <a:ext cx="11029033" cy="498476"/>
          </a:xfrm>
        </p:spPr>
        <p:txBody>
          <a:bodyPr/>
          <a:lstStyle/>
          <a:p>
            <a:r>
              <a:rPr lang="en-US" dirty="0"/>
              <a:t>GCC is the 7th largest banking market by asset size with a cumulative banking assets of SAR 12.1 TN</a:t>
            </a:r>
          </a:p>
        </p:txBody>
      </p:sp>
      <p:sp>
        <p:nvSpPr>
          <p:cNvPr id="10" name="Footnote">
            <a:extLst>
              <a:ext uri="{FF2B5EF4-FFF2-40B4-BE49-F238E27FC236}">
                <a16:creationId xmlns:a16="http://schemas.microsoft.com/office/drawing/2014/main" id="{91849584-5E9B-4C07-9E1F-04B9F54EC20A}"/>
              </a:ext>
            </a:extLst>
          </p:cNvPr>
          <p:cNvSpPr txBox="1">
            <a:spLocks noChangeArrowheads="1"/>
          </p:cNvSpPr>
          <p:nvPr/>
        </p:nvSpPr>
        <p:spPr bwMode="black">
          <a:xfrm>
            <a:off x="578461" y="6196734"/>
            <a:ext cx="8686800"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marL="174625" lvl="0" indent="-174625" eaLnBrk="1" hangingPunct="1">
              <a:spcBef>
                <a:spcPct val="60000"/>
              </a:spcBef>
              <a:buChar char="•"/>
              <a:defRPr sz="1600">
                <a:latin typeface="+mn-lt"/>
                <a:cs typeface="+mn-cs"/>
                <a:sym typeface="Arial"/>
              </a:defRPr>
            </a:lvl1pPr>
            <a:lvl2pPr marL="342900" lvl="1" indent="-166688" eaLnBrk="1" hangingPunct="1">
              <a:spcBef>
                <a:spcPct val="20000"/>
              </a:spcBef>
              <a:buFont typeface="Arial" charset="0"/>
              <a:buChar char="–"/>
              <a:defRPr sz="1600">
                <a:latin typeface="+mn-lt"/>
                <a:cs typeface="+mn-cs"/>
                <a:sym typeface="Arial"/>
              </a:defRPr>
            </a:lvl2pPr>
            <a:lvl3pPr marL="515938" lvl="2" indent="-171450" eaLnBrk="1" hangingPunct="1">
              <a:spcBef>
                <a:spcPct val="20000"/>
              </a:spcBef>
              <a:buFont typeface="Arial" charset="0"/>
              <a:buChar char="-"/>
              <a:defRPr sz="1600">
                <a:latin typeface="+mn-lt"/>
                <a:cs typeface="+mn-cs"/>
                <a:sym typeface="Arial"/>
              </a:defRPr>
            </a:lvl3pPr>
            <a:lvl4pPr marL="684213" lvl="3" indent="-166688" eaLnBrk="1" hangingPunct="1">
              <a:spcBef>
                <a:spcPct val="20000"/>
              </a:spcBef>
              <a:buFont typeface="Arial" charset="0"/>
              <a:buChar char="-"/>
              <a:defRPr sz="1600">
                <a:latin typeface="+mn-lt"/>
                <a:cs typeface="+mn-cs"/>
                <a:sym typeface="Arial"/>
              </a:defRPr>
            </a:lvl4pPr>
            <a:lvl5pPr marL="858838" lvl="4" indent="-173038" eaLnBrk="1" hangingPunct="1">
              <a:spcBef>
                <a:spcPct val="20000"/>
              </a:spcBef>
              <a:buFont typeface="Arial" charset="0"/>
              <a:buChar char="-"/>
              <a:defRPr sz="1600">
                <a:latin typeface="+mn-lt"/>
                <a:cs typeface="+mn-cs"/>
                <a:sym typeface="Arial"/>
              </a:defRPr>
            </a:lvl5pPr>
            <a:lvl6pPr marL="1316038" indent="-173038" fontAlgn="base">
              <a:spcBef>
                <a:spcPct val="20000"/>
              </a:spcBef>
              <a:spcAft>
                <a:spcPct val="0"/>
              </a:spcAft>
              <a:buFont typeface="Arial" charset="0"/>
              <a:buChar char="-"/>
              <a:defRPr sz="1600">
                <a:latin typeface="+mn-lt"/>
                <a:cs typeface="+mn-cs"/>
              </a:defRPr>
            </a:lvl6pPr>
            <a:lvl7pPr marL="1773238" indent="-173038" fontAlgn="base">
              <a:spcBef>
                <a:spcPct val="20000"/>
              </a:spcBef>
              <a:spcAft>
                <a:spcPct val="0"/>
              </a:spcAft>
              <a:buFont typeface="Arial" charset="0"/>
              <a:buChar char="-"/>
              <a:defRPr sz="1600">
                <a:latin typeface="+mn-lt"/>
                <a:cs typeface="+mn-cs"/>
              </a:defRPr>
            </a:lvl7pPr>
            <a:lvl8pPr marL="2230438" indent="-173038" fontAlgn="base">
              <a:spcBef>
                <a:spcPct val="20000"/>
              </a:spcBef>
              <a:spcAft>
                <a:spcPct val="0"/>
              </a:spcAft>
              <a:buFont typeface="Arial" charset="0"/>
              <a:buChar char="-"/>
              <a:defRPr sz="1600">
                <a:latin typeface="+mn-lt"/>
                <a:cs typeface="+mn-cs"/>
              </a:defRPr>
            </a:lvl8pPr>
            <a:lvl9pPr marL="2687638" indent="-173038" fontAlgn="base">
              <a:spcBef>
                <a:spcPct val="20000"/>
              </a:spcBef>
              <a:spcAft>
                <a:spcPct val="0"/>
              </a:spcAft>
              <a:buFont typeface="Arial" charset="0"/>
              <a:buChar char="-"/>
              <a:defRPr sz="1600">
                <a:latin typeface="+mn-lt"/>
                <a:cs typeface="+mn-cs"/>
              </a:defRPr>
            </a:lvl9pPr>
          </a:lstStyle>
          <a:p>
            <a:pPr marL="98425" indent="-98425" algn="l">
              <a:lnSpc>
                <a:spcPct val="100000"/>
              </a:lnSpc>
              <a:spcBef>
                <a:spcPct val="0"/>
              </a:spcBef>
              <a:buFontTx/>
              <a:buNone/>
            </a:pPr>
            <a:r>
              <a:rPr lang="en-US" altLang="zh-CN" sz="900" dirty="0">
                <a:solidFill>
                  <a:srgbClr val="000000"/>
                </a:solidFill>
              </a:rPr>
              <a:t>Source: S&amp;P Capital IQ</a:t>
            </a:r>
          </a:p>
        </p:txBody>
      </p:sp>
      <p:sp>
        <p:nvSpPr>
          <p:cNvPr id="6" name="Rectangle 22">
            <a:extLst>
              <a:ext uri="{FF2B5EF4-FFF2-40B4-BE49-F238E27FC236}">
                <a16:creationId xmlns:a16="http://schemas.microsoft.com/office/drawing/2014/main" id="{1CB06AC8-6B23-EB4A-B284-B3A04EA332BB}"/>
              </a:ext>
            </a:extLst>
          </p:cNvPr>
          <p:cNvSpPr>
            <a:spLocks noChangeArrowheads="1"/>
          </p:cNvSpPr>
          <p:nvPr/>
        </p:nvSpPr>
        <p:spPr bwMode="gray">
          <a:xfrm>
            <a:off x="550863" y="1028701"/>
            <a:ext cx="11125199" cy="498475"/>
          </a:xfrm>
          <a:prstGeom prst="rect">
            <a:avLst/>
          </a:prstGeom>
          <a:noFill/>
          <a:ln w="9525">
            <a:noFill/>
            <a:miter lim="800000"/>
            <a:headEnd/>
            <a:tailEnd/>
          </a:ln>
        </p:spPr>
        <p:txBody>
          <a:bodyPr lIns="73152" tIns="73152" rIns="73152" bIns="73152"/>
          <a:lstStyle/>
          <a:p>
            <a:pPr fontAlgn="base">
              <a:lnSpc>
                <a:spcPct val="86000"/>
              </a:lnSpc>
              <a:spcBef>
                <a:spcPct val="0"/>
              </a:spcBef>
              <a:spcAft>
                <a:spcPct val="0"/>
              </a:spcAft>
            </a:pPr>
            <a:endParaRPr lang="en-US" sz="1600" dirty="0">
              <a:solidFill>
                <a:schemeClr val="bg1">
                  <a:lumMod val="50000"/>
                </a:schemeClr>
              </a:solidFill>
              <a:latin typeface="Calibri" panose="020F0502020204030204" pitchFamily="34" charset="0"/>
              <a:cs typeface="Calibri" panose="020F0502020204030204" pitchFamily="34" charset="0"/>
            </a:endParaRPr>
          </a:p>
        </p:txBody>
      </p:sp>
      <p:cxnSp>
        <p:nvCxnSpPr>
          <p:cNvPr id="8" name="Straight Connector 7">
            <a:extLst>
              <a:ext uri="{FF2B5EF4-FFF2-40B4-BE49-F238E27FC236}">
                <a16:creationId xmlns:a16="http://schemas.microsoft.com/office/drawing/2014/main" id="{27F57841-0795-4F79-BC51-DCA169A32706}"/>
              </a:ext>
            </a:extLst>
          </p:cNvPr>
          <p:cNvCxnSpPr>
            <a:cxnSpLocks/>
          </p:cNvCxnSpPr>
          <p:nvPr/>
        </p:nvCxnSpPr>
        <p:spPr>
          <a:xfrm>
            <a:off x="10515600" y="1527176"/>
            <a:ext cx="0" cy="3289373"/>
          </a:xfrm>
          <a:prstGeom prst="line">
            <a:avLst/>
          </a:prstGeom>
          <a:ln w="19050">
            <a:solidFill>
              <a:srgbClr val="C00000"/>
            </a:solidFill>
            <a:prstDash val="dash"/>
            <a:tailEnd type="non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001953DF-749F-4304-B7DD-FEE397EF5B2D}"/>
              </a:ext>
            </a:extLst>
          </p:cNvPr>
          <p:cNvSpPr txBox="1"/>
          <p:nvPr/>
        </p:nvSpPr>
        <p:spPr>
          <a:xfrm>
            <a:off x="578461" y="5178088"/>
            <a:ext cx="10947232" cy="446276"/>
          </a:xfrm>
          <a:prstGeom prst="rect">
            <a:avLst/>
          </a:prstGeom>
          <a:noFill/>
        </p:spPr>
        <p:txBody>
          <a:bodyPr wrap="square" lIns="0" tIns="0" rIns="0" bIns="0" rtlCol="0">
            <a:spAutoFit/>
          </a:bodyPr>
          <a:lstStyle/>
          <a:p>
            <a:pPr marL="171450" indent="-171450" algn="just">
              <a:spcBef>
                <a:spcPts val="300"/>
              </a:spcBef>
              <a:spcAft>
                <a:spcPts val="300"/>
              </a:spcAft>
              <a:buFont typeface="Arial" panose="020B0604020202020204" pitchFamily="34" charset="0"/>
              <a:buChar char="•"/>
            </a:pPr>
            <a:r>
              <a:rPr lang="en-US" sz="1200" dirty="0"/>
              <a:t>GCC banks’ combined total assets rank 7th in the list with total assets of SAR 12,087 BN as of FY 2023. This represents a share of 3.5% in the world.</a:t>
            </a:r>
          </a:p>
          <a:p>
            <a:pPr marL="171450" indent="-171450" algn="just">
              <a:spcBef>
                <a:spcPts val="300"/>
              </a:spcBef>
              <a:spcAft>
                <a:spcPts val="300"/>
              </a:spcAft>
              <a:buFont typeface="Arial" panose="020B0604020202020204" pitchFamily="34" charset="0"/>
              <a:buChar char="•"/>
            </a:pPr>
            <a:r>
              <a:rPr lang="en-US" sz="1200" dirty="0"/>
              <a:t>KSA banks’ combined total assets stand at SAR 3,702 BN.</a:t>
            </a:r>
          </a:p>
        </p:txBody>
      </p:sp>
      <p:sp>
        <p:nvSpPr>
          <p:cNvPr id="3" name="Rectangle 2">
            <a:extLst>
              <a:ext uri="{FF2B5EF4-FFF2-40B4-BE49-F238E27FC236}">
                <a16:creationId xmlns:a16="http://schemas.microsoft.com/office/drawing/2014/main" id="{08626189-3874-4AC8-AA9F-2AAE5B49B458}"/>
              </a:ext>
            </a:extLst>
          </p:cNvPr>
          <p:cNvSpPr/>
          <p:nvPr/>
        </p:nvSpPr>
        <p:spPr>
          <a:xfrm>
            <a:off x="568325" y="5883749"/>
            <a:ext cx="5545137" cy="300953"/>
          </a:xfrm>
          <a:prstGeom prst="rect">
            <a:avLst/>
          </a:prstGeom>
          <a:noFill/>
          <a:ln w="19050">
            <a:solidFill>
              <a:srgbClr val="016D9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0000"/>
              </a:lnSpc>
            </a:pPr>
            <a:r>
              <a:rPr lang="en-US" sz="1200" i="1" dirty="0">
                <a:solidFill>
                  <a:schemeClr val="tx1"/>
                </a:solidFill>
              </a:rPr>
              <a:t>Only publicly listed banks have been considered to collate data for respective countries</a:t>
            </a:r>
          </a:p>
        </p:txBody>
      </p:sp>
      <p:sp>
        <p:nvSpPr>
          <p:cNvPr id="4" name="TextBox 3">
            <a:extLst>
              <a:ext uri="{FF2B5EF4-FFF2-40B4-BE49-F238E27FC236}">
                <a16:creationId xmlns:a16="http://schemas.microsoft.com/office/drawing/2014/main" id="{3F8BBB77-D2C0-3A90-2857-4752E75F2A27}"/>
              </a:ext>
            </a:extLst>
          </p:cNvPr>
          <p:cNvSpPr txBox="1"/>
          <p:nvPr/>
        </p:nvSpPr>
        <p:spPr>
          <a:xfrm>
            <a:off x="6252887" y="5941892"/>
            <a:ext cx="4001456" cy="184666"/>
          </a:xfrm>
          <a:prstGeom prst="rect">
            <a:avLst/>
          </a:prstGeom>
          <a:noFill/>
        </p:spPr>
        <p:txBody>
          <a:bodyPr wrap="square" lIns="0" tIns="0" rIns="0" bIns="0" rtlCol="0">
            <a:spAutoFit/>
          </a:bodyPr>
          <a:lstStyle/>
          <a:p>
            <a:pPr algn="just">
              <a:spcBef>
                <a:spcPts val="300"/>
              </a:spcBef>
              <a:spcAft>
                <a:spcPts val="300"/>
              </a:spcAft>
            </a:pPr>
            <a:r>
              <a:rPr lang="en-US" sz="1200" dirty="0"/>
              <a:t>*Data for Chinese banks for FY 2023 are not available</a:t>
            </a:r>
          </a:p>
        </p:txBody>
      </p:sp>
    </p:spTree>
    <p:extLst>
      <p:ext uri="{BB962C8B-B14F-4D97-AF65-F5344CB8AC3E}">
        <p14:creationId xmlns:p14="http://schemas.microsoft.com/office/powerpoint/2010/main" val="5107987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a:extLst>
              <a:ext uri="{FF2B5EF4-FFF2-40B4-BE49-F238E27FC236}">
                <a16:creationId xmlns:a16="http://schemas.microsoft.com/office/drawing/2014/main" id="{A3038826-2FD7-4CC6-9BA0-658D3724ECFA}"/>
              </a:ext>
            </a:extLst>
          </p:cNvPr>
          <p:cNvGraphicFramePr/>
          <p:nvPr>
            <p:extLst>
              <p:ext uri="{D42A27DB-BD31-4B8C-83A1-F6EECF244321}">
                <p14:modId xmlns:p14="http://schemas.microsoft.com/office/powerpoint/2010/main" val="153122771"/>
              </p:ext>
            </p:extLst>
          </p:nvPr>
        </p:nvGraphicFramePr>
        <p:xfrm>
          <a:off x="578461" y="908050"/>
          <a:ext cx="11097602" cy="189713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Chart 12">
            <a:extLst>
              <a:ext uri="{FF2B5EF4-FFF2-40B4-BE49-F238E27FC236}">
                <a16:creationId xmlns:a16="http://schemas.microsoft.com/office/drawing/2014/main" id="{942B1EC2-A7DE-4308-AFF3-52F554644632}"/>
              </a:ext>
            </a:extLst>
          </p:cNvPr>
          <p:cNvGraphicFramePr/>
          <p:nvPr>
            <p:extLst>
              <p:ext uri="{D42A27DB-BD31-4B8C-83A1-F6EECF244321}">
                <p14:modId xmlns:p14="http://schemas.microsoft.com/office/powerpoint/2010/main" val="3292112208"/>
              </p:ext>
            </p:extLst>
          </p:nvPr>
        </p:nvGraphicFramePr>
        <p:xfrm>
          <a:off x="550864" y="2889030"/>
          <a:ext cx="11125198" cy="185763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6" name="Table 25"/>
          <p:cNvGraphicFramePr>
            <a:graphicFrameLocks noGrp="1"/>
          </p:cNvGraphicFramePr>
          <p:nvPr>
            <p:extLst>
              <p:ext uri="{D42A27DB-BD31-4B8C-83A1-F6EECF244321}">
                <p14:modId xmlns:p14="http://schemas.microsoft.com/office/powerpoint/2010/main" val="1080705575"/>
              </p:ext>
            </p:extLst>
          </p:nvPr>
        </p:nvGraphicFramePr>
        <p:xfrm>
          <a:off x="3410930" y="1334354"/>
          <a:ext cx="636494" cy="1359151"/>
        </p:xfrm>
        <a:graphic>
          <a:graphicData uri="http://schemas.openxmlformats.org/drawingml/2006/table">
            <a:tbl>
              <a:tblPr/>
              <a:tblGrid>
                <a:gridCol w="636494">
                  <a:extLst>
                    <a:ext uri="{9D8B030D-6E8A-4147-A177-3AD203B41FA5}">
                      <a16:colId xmlns:a16="http://schemas.microsoft.com/office/drawing/2014/main" val="2014655775"/>
                    </a:ext>
                  </a:extLst>
                </a:gridCol>
              </a:tblGrid>
              <a:tr h="1359151">
                <a:tc>
                  <a:txBody>
                    <a:bodyPr/>
                    <a:lstStyle/>
                    <a:p>
                      <a:endParaRPr lang="en-US" dirty="0"/>
                    </a:p>
                  </a:txBody>
                  <a:tcPr>
                    <a:lnL w="12700" cmpd="sng">
                      <a:solidFill>
                        <a:srgbClr val="FF0000"/>
                      </a:solidFill>
                      <a:prstDash val="lgDash"/>
                    </a:lnL>
                    <a:lnR w="12700" cmpd="sng">
                      <a:solidFill>
                        <a:srgbClr val="FF0000"/>
                      </a:solidFill>
                      <a:prstDash val="lgDash"/>
                    </a:lnR>
                    <a:lnT w="12700" cmpd="sng">
                      <a:solidFill>
                        <a:srgbClr val="FF0000"/>
                      </a:solidFill>
                      <a:prstDash val="lgDash"/>
                    </a:lnT>
                    <a:lnB w="12700" cmpd="sng">
                      <a:solidFill>
                        <a:srgbClr val="FF0000"/>
                      </a:solidFill>
                      <a:prstDash val="lgDash"/>
                    </a:lnB>
                  </a:tcPr>
                </a:tc>
                <a:extLst>
                  <a:ext uri="{0D108BD9-81ED-4DB2-BD59-A6C34878D82A}">
                    <a16:rowId xmlns:a16="http://schemas.microsoft.com/office/drawing/2014/main" val="1986553547"/>
                  </a:ext>
                </a:extLst>
              </a:tr>
            </a:tbl>
          </a:graphicData>
        </a:graphic>
      </p:graphicFrame>
      <p:sp>
        <p:nvSpPr>
          <p:cNvPr id="2" name="Title 1">
            <a:extLst>
              <a:ext uri="{FF2B5EF4-FFF2-40B4-BE49-F238E27FC236}">
                <a16:creationId xmlns:a16="http://schemas.microsoft.com/office/drawing/2014/main" id="{3F70BB71-5A84-4CAF-A0E6-0DE8DC5E9C27}"/>
              </a:ext>
            </a:extLst>
          </p:cNvPr>
          <p:cNvSpPr>
            <a:spLocks noGrp="1"/>
          </p:cNvSpPr>
          <p:nvPr>
            <p:ph type="title"/>
          </p:nvPr>
        </p:nvSpPr>
        <p:spPr>
          <a:xfrm>
            <a:off x="578461" y="382590"/>
            <a:ext cx="11029033" cy="498476"/>
          </a:xfrm>
        </p:spPr>
        <p:txBody>
          <a:bodyPr/>
          <a:lstStyle/>
          <a:p>
            <a:r>
              <a:rPr lang="en-US" dirty="0"/>
              <a:t>GCC banks’ combined total non-performing loans (NPLs) rank 5</a:t>
            </a:r>
            <a:r>
              <a:rPr lang="en-US" baseline="30000" dirty="0"/>
              <a:t>th</a:t>
            </a:r>
            <a:r>
              <a:rPr lang="en-US" dirty="0"/>
              <a:t> in the world</a:t>
            </a:r>
          </a:p>
        </p:txBody>
      </p:sp>
      <p:sp>
        <p:nvSpPr>
          <p:cNvPr id="6" name="Rectangle 22">
            <a:extLst>
              <a:ext uri="{FF2B5EF4-FFF2-40B4-BE49-F238E27FC236}">
                <a16:creationId xmlns:a16="http://schemas.microsoft.com/office/drawing/2014/main" id="{1CB06AC8-6B23-EB4A-B284-B3A04EA332BB}"/>
              </a:ext>
            </a:extLst>
          </p:cNvPr>
          <p:cNvSpPr>
            <a:spLocks noChangeArrowheads="1"/>
          </p:cNvSpPr>
          <p:nvPr/>
        </p:nvSpPr>
        <p:spPr bwMode="gray">
          <a:xfrm>
            <a:off x="550863" y="1028701"/>
            <a:ext cx="11125199" cy="498475"/>
          </a:xfrm>
          <a:prstGeom prst="rect">
            <a:avLst/>
          </a:prstGeom>
          <a:noFill/>
          <a:ln w="9525">
            <a:noFill/>
            <a:miter lim="800000"/>
            <a:headEnd/>
            <a:tailEnd/>
          </a:ln>
        </p:spPr>
        <p:txBody>
          <a:bodyPr lIns="73152" tIns="73152" rIns="73152" bIns="73152"/>
          <a:lstStyle/>
          <a:p>
            <a:pPr fontAlgn="base">
              <a:lnSpc>
                <a:spcPct val="86000"/>
              </a:lnSpc>
              <a:spcBef>
                <a:spcPct val="0"/>
              </a:spcBef>
              <a:spcAft>
                <a:spcPct val="0"/>
              </a:spcAft>
            </a:pPr>
            <a:endParaRPr lang="en-US" sz="1600" dirty="0">
              <a:solidFill>
                <a:schemeClr val="bg1">
                  <a:lumMod val="50000"/>
                </a:schemeClr>
              </a:solidFill>
              <a:latin typeface="Calibri" panose="020F0502020204030204" pitchFamily="34" charset="0"/>
              <a:cs typeface="Calibri" panose="020F0502020204030204" pitchFamily="34" charset="0"/>
            </a:endParaRPr>
          </a:p>
        </p:txBody>
      </p:sp>
      <p:sp>
        <p:nvSpPr>
          <p:cNvPr id="17" name="Rectangle 50">
            <a:extLst>
              <a:ext uri="{FF2B5EF4-FFF2-40B4-BE49-F238E27FC236}">
                <a16:creationId xmlns:a16="http://schemas.microsoft.com/office/drawing/2014/main" id="{981A30D4-C6C1-46A6-912D-CDA82F36FC80}"/>
              </a:ext>
            </a:extLst>
          </p:cNvPr>
          <p:cNvSpPr>
            <a:spLocks noChangeArrowheads="1"/>
          </p:cNvSpPr>
          <p:nvPr/>
        </p:nvSpPr>
        <p:spPr bwMode="gray">
          <a:xfrm>
            <a:off x="550863" y="4877718"/>
            <a:ext cx="11125200" cy="685684"/>
          </a:xfrm>
          <a:prstGeom prst="rect">
            <a:avLst/>
          </a:prstGeom>
          <a:noFill/>
          <a:ln>
            <a:noFill/>
          </a:ln>
        </p:spPr>
        <p:txBody>
          <a:bodyPr lIns="73152" tIns="73152" rIns="73152" bIns="73152"/>
          <a:lstStyle/>
          <a:p>
            <a:pPr marL="115888" indent="-173736" algn="just">
              <a:spcBef>
                <a:spcPts val="300"/>
              </a:spcBef>
              <a:spcAft>
                <a:spcPts val="300"/>
              </a:spcAft>
              <a:buFontTx/>
              <a:buChar char="•"/>
              <a:defRPr/>
            </a:pPr>
            <a:r>
              <a:rPr lang="en-US" sz="1200" dirty="0">
                <a:solidFill>
                  <a:srgbClr val="000000"/>
                </a:solidFill>
                <a:cs typeface="Arial" charset="0"/>
              </a:rPr>
              <a:t>GCC banks’ combined total NPLs rank 5</a:t>
            </a:r>
            <a:r>
              <a:rPr lang="en-US" sz="1200" baseline="30000" dirty="0">
                <a:solidFill>
                  <a:srgbClr val="000000"/>
                </a:solidFill>
                <a:cs typeface="Arial" charset="0"/>
              </a:rPr>
              <a:t>th</a:t>
            </a:r>
            <a:r>
              <a:rPr lang="en-US" sz="1200" dirty="0">
                <a:solidFill>
                  <a:srgbClr val="000000"/>
                </a:solidFill>
                <a:cs typeface="Arial" charset="0"/>
              </a:rPr>
              <a:t> in the list with total non-performing loans of SAR 217 BN as of FY 2023. This represents a share of 7.5% in the world.</a:t>
            </a:r>
          </a:p>
          <a:p>
            <a:pPr marL="115888" indent="-173736" algn="just">
              <a:spcBef>
                <a:spcPts val="300"/>
              </a:spcBef>
              <a:spcAft>
                <a:spcPts val="300"/>
              </a:spcAft>
              <a:buFontTx/>
              <a:buChar char="•"/>
              <a:defRPr/>
            </a:pPr>
            <a:r>
              <a:rPr lang="en-US" sz="1200" dirty="0">
                <a:solidFill>
                  <a:srgbClr val="000000"/>
                </a:solidFill>
                <a:cs typeface="Arial" charset="0"/>
              </a:rPr>
              <a:t>GCC banks’ NPL/total assets ratio ranks 4</a:t>
            </a:r>
            <a:r>
              <a:rPr lang="en-US" sz="1200" baseline="30000" dirty="0">
                <a:solidFill>
                  <a:srgbClr val="000000"/>
                </a:solidFill>
                <a:cs typeface="Arial" charset="0"/>
              </a:rPr>
              <a:t>th</a:t>
            </a:r>
            <a:r>
              <a:rPr lang="en-US" sz="1200" dirty="0">
                <a:solidFill>
                  <a:srgbClr val="000000"/>
                </a:solidFill>
                <a:cs typeface="Arial" charset="0"/>
              </a:rPr>
              <a:t> in the list with a ratio of 1.8%.</a:t>
            </a:r>
          </a:p>
        </p:txBody>
      </p:sp>
      <p:sp>
        <p:nvSpPr>
          <p:cNvPr id="14" name="Footnote">
            <a:extLst>
              <a:ext uri="{FF2B5EF4-FFF2-40B4-BE49-F238E27FC236}">
                <a16:creationId xmlns:a16="http://schemas.microsoft.com/office/drawing/2014/main" id="{A0C6E4A8-510B-4098-8C90-71F6A794971F}"/>
              </a:ext>
            </a:extLst>
          </p:cNvPr>
          <p:cNvSpPr txBox="1">
            <a:spLocks noChangeArrowheads="1"/>
          </p:cNvSpPr>
          <p:nvPr/>
        </p:nvSpPr>
        <p:spPr bwMode="black">
          <a:xfrm>
            <a:off x="578461" y="6196734"/>
            <a:ext cx="8686800"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marL="174625" lvl="0" indent="-174625" eaLnBrk="1" hangingPunct="1">
              <a:spcBef>
                <a:spcPct val="60000"/>
              </a:spcBef>
              <a:buChar char="•"/>
              <a:defRPr sz="1600">
                <a:latin typeface="+mn-lt"/>
                <a:cs typeface="+mn-cs"/>
                <a:sym typeface="Arial"/>
              </a:defRPr>
            </a:lvl1pPr>
            <a:lvl2pPr marL="342900" lvl="1" indent="-166688" eaLnBrk="1" hangingPunct="1">
              <a:spcBef>
                <a:spcPct val="20000"/>
              </a:spcBef>
              <a:buFont typeface="Arial" charset="0"/>
              <a:buChar char="–"/>
              <a:defRPr sz="1600">
                <a:latin typeface="+mn-lt"/>
                <a:cs typeface="+mn-cs"/>
                <a:sym typeface="Arial"/>
              </a:defRPr>
            </a:lvl2pPr>
            <a:lvl3pPr marL="515938" lvl="2" indent="-171450" eaLnBrk="1" hangingPunct="1">
              <a:spcBef>
                <a:spcPct val="20000"/>
              </a:spcBef>
              <a:buFont typeface="Arial" charset="0"/>
              <a:buChar char="-"/>
              <a:defRPr sz="1600">
                <a:latin typeface="+mn-lt"/>
                <a:cs typeface="+mn-cs"/>
                <a:sym typeface="Arial"/>
              </a:defRPr>
            </a:lvl3pPr>
            <a:lvl4pPr marL="684213" lvl="3" indent="-166688" eaLnBrk="1" hangingPunct="1">
              <a:spcBef>
                <a:spcPct val="20000"/>
              </a:spcBef>
              <a:buFont typeface="Arial" charset="0"/>
              <a:buChar char="-"/>
              <a:defRPr sz="1600">
                <a:latin typeface="+mn-lt"/>
                <a:cs typeface="+mn-cs"/>
                <a:sym typeface="Arial"/>
              </a:defRPr>
            </a:lvl4pPr>
            <a:lvl5pPr marL="858838" lvl="4" indent="-173038" eaLnBrk="1" hangingPunct="1">
              <a:spcBef>
                <a:spcPct val="20000"/>
              </a:spcBef>
              <a:buFont typeface="Arial" charset="0"/>
              <a:buChar char="-"/>
              <a:defRPr sz="1600">
                <a:latin typeface="+mn-lt"/>
                <a:cs typeface="+mn-cs"/>
                <a:sym typeface="Arial"/>
              </a:defRPr>
            </a:lvl5pPr>
            <a:lvl6pPr marL="1316038" indent="-173038" fontAlgn="base">
              <a:spcBef>
                <a:spcPct val="20000"/>
              </a:spcBef>
              <a:spcAft>
                <a:spcPct val="0"/>
              </a:spcAft>
              <a:buFont typeface="Arial" charset="0"/>
              <a:buChar char="-"/>
              <a:defRPr sz="1600">
                <a:latin typeface="+mn-lt"/>
                <a:cs typeface="+mn-cs"/>
              </a:defRPr>
            </a:lvl6pPr>
            <a:lvl7pPr marL="1773238" indent="-173038" fontAlgn="base">
              <a:spcBef>
                <a:spcPct val="20000"/>
              </a:spcBef>
              <a:spcAft>
                <a:spcPct val="0"/>
              </a:spcAft>
              <a:buFont typeface="Arial" charset="0"/>
              <a:buChar char="-"/>
              <a:defRPr sz="1600">
                <a:latin typeface="+mn-lt"/>
                <a:cs typeface="+mn-cs"/>
              </a:defRPr>
            </a:lvl7pPr>
            <a:lvl8pPr marL="2230438" indent="-173038" fontAlgn="base">
              <a:spcBef>
                <a:spcPct val="20000"/>
              </a:spcBef>
              <a:spcAft>
                <a:spcPct val="0"/>
              </a:spcAft>
              <a:buFont typeface="Arial" charset="0"/>
              <a:buChar char="-"/>
              <a:defRPr sz="1600">
                <a:latin typeface="+mn-lt"/>
                <a:cs typeface="+mn-cs"/>
              </a:defRPr>
            </a:lvl8pPr>
            <a:lvl9pPr marL="2687638" indent="-173038" fontAlgn="base">
              <a:spcBef>
                <a:spcPct val="20000"/>
              </a:spcBef>
              <a:spcAft>
                <a:spcPct val="0"/>
              </a:spcAft>
              <a:buFont typeface="Arial" charset="0"/>
              <a:buChar char="-"/>
              <a:defRPr sz="1600">
                <a:latin typeface="+mn-lt"/>
                <a:cs typeface="+mn-cs"/>
              </a:defRPr>
            </a:lvl9pPr>
          </a:lstStyle>
          <a:p>
            <a:pPr marL="98425" indent="-98425" algn="l">
              <a:lnSpc>
                <a:spcPct val="100000"/>
              </a:lnSpc>
              <a:spcBef>
                <a:spcPct val="0"/>
              </a:spcBef>
              <a:buFontTx/>
              <a:buNone/>
            </a:pPr>
            <a:r>
              <a:rPr lang="en-US" altLang="zh-CN" sz="900" dirty="0">
                <a:solidFill>
                  <a:srgbClr val="000000"/>
                </a:solidFill>
              </a:rPr>
              <a:t>Source: S&amp;P Capital IQ</a:t>
            </a:r>
          </a:p>
        </p:txBody>
      </p:sp>
      <p:sp>
        <p:nvSpPr>
          <p:cNvPr id="15" name="Rectangle 14">
            <a:extLst>
              <a:ext uri="{FF2B5EF4-FFF2-40B4-BE49-F238E27FC236}">
                <a16:creationId xmlns:a16="http://schemas.microsoft.com/office/drawing/2014/main" id="{C29A5B42-C986-422F-950D-DCDE7C48ABD1}"/>
              </a:ext>
            </a:extLst>
          </p:cNvPr>
          <p:cNvSpPr/>
          <p:nvPr/>
        </p:nvSpPr>
        <p:spPr>
          <a:xfrm>
            <a:off x="568325" y="5883749"/>
            <a:ext cx="5545137" cy="300953"/>
          </a:xfrm>
          <a:prstGeom prst="rect">
            <a:avLst/>
          </a:prstGeom>
          <a:noFill/>
          <a:ln w="19050">
            <a:solidFill>
              <a:srgbClr val="016D9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0000"/>
              </a:lnSpc>
            </a:pPr>
            <a:r>
              <a:rPr lang="en-US" sz="1200" i="1" dirty="0">
                <a:solidFill>
                  <a:schemeClr val="tx1"/>
                </a:solidFill>
              </a:rPr>
              <a:t>Only publicly listed banks have been considered to collate data for respective countries</a:t>
            </a:r>
          </a:p>
        </p:txBody>
      </p:sp>
      <p:graphicFrame>
        <p:nvGraphicFramePr>
          <p:cNvPr id="3" name="Table 2">
            <a:extLst>
              <a:ext uri="{FF2B5EF4-FFF2-40B4-BE49-F238E27FC236}">
                <a16:creationId xmlns:a16="http://schemas.microsoft.com/office/drawing/2014/main" id="{B4570A5D-6870-AFA5-1BDE-0DAFD43BB589}"/>
              </a:ext>
            </a:extLst>
          </p:cNvPr>
          <p:cNvGraphicFramePr>
            <a:graphicFrameLocks noGrp="1"/>
          </p:cNvGraphicFramePr>
          <p:nvPr>
            <p:extLst>
              <p:ext uri="{D42A27DB-BD31-4B8C-83A1-F6EECF244321}">
                <p14:modId xmlns:p14="http://schemas.microsoft.com/office/powerpoint/2010/main" val="52230447"/>
              </p:ext>
            </p:extLst>
          </p:nvPr>
        </p:nvGraphicFramePr>
        <p:xfrm>
          <a:off x="2748493" y="3429000"/>
          <a:ext cx="636494" cy="1154073"/>
        </p:xfrm>
        <a:graphic>
          <a:graphicData uri="http://schemas.openxmlformats.org/drawingml/2006/table">
            <a:tbl>
              <a:tblPr/>
              <a:tblGrid>
                <a:gridCol w="636494">
                  <a:extLst>
                    <a:ext uri="{9D8B030D-6E8A-4147-A177-3AD203B41FA5}">
                      <a16:colId xmlns:a16="http://schemas.microsoft.com/office/drawing/2014/main" val="2014655775"/>
                    </a:ext>
                  </a:extLst>
                </a:gridCol>
              </a:tblGrid>
              <a:tr h="1154073">
                <a:tc>
                  <a:txBody>
                    <a:bodyPr/>
                    <a:lstStyle/>
                    <a:p>
                      <a:endParaRPr lang="en-US" dirty="0"/>
                    </a:p>
                  </a:txBody>
                  <a:tcPr>
                    <a:lnL w="12700" cmpd="sng">
                      <a:solidFill>
                        <a:srgbClr val="FF0000"/>
                      </a:solidFill>
                      <a:prstDash val="lgDash"/>
                    </a:lnL>
                    <a:lnR w="12700" cmpd="sng">
                      <a:solidFill>
                        <a:srgbClr val="FF0000"/>
                      </a:solidFill>
                      <a:prstDash val="lgDash"/>
                    </a:lnR>
                    <a:lnT w="12700" cmpd="sng">
                      <a:solidFill>
                        <a:srgbClr val="FF0000"/>
                      </a:solidFill>
                      <a:prstDash val="lgDash"/>
                    </a:lnT>
                    <a:lnB w="12700" cmpd="sng">
                      <a:solidFill>
                        <a:srgbClr val="FF0000"/>
                      </a:solidFill>
                      <a:prstDash val="lgDash"/>
                    </a:lnB>
                  </a:tcPr>
                </a:tc>
                <a:extLst>
                  <a:ext uri="{0D108BD9-81ED-4DB2-BD59-A6C34878D82A}">
                    <a16:rowId xmlns:a16="http://schemas.microsoft.com/office/drawing/2014/main" val="1986553547"/>
                  </a:ext>
                </a:extLst>
              </a:tr>
            </a:tbl>
          </a:graphicData>
        </a:graphic>
      </p:graphicFrame>
    </p:spTree>
    <p:extLst>
      <p:ext uri="{BB962C8B-B14F-4D97-AF65-F5344CB8AC3E}">
        <p14:creationId xmlns:p14="http://schemas.microsoft.com/office/powerpoint/2010/main" val="38368300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3BDC97B-06F0-4BD2-B8BB-E0EB6ED9E74C}"/>
              </a:ext>
            </a:extLst>
          </p:cNvPr>
          <p:cNvSpPr>
            <a:spLocks noGrp="1"/>
          </p:cNvSpPr>
          <p:nvPr>
            <p:ph type="body" sz="quarter" idx="11"/>
          </p:nvPr>
        </p:nvSpPr>
        <p:spPr>
          <a:xfrm>
            <a:off x="4052775" y="2934392"/>
            <a:ext cx="6883449" cy="914400"/>
          </a:xfrm>
        </p:spPr>
        <p:txBody>
          <a:bodyPr/>
          <a:lstStyle/>
          <a:p>
            <a:r>
              <a:rPr lang="en-US" dirty="0"/>
              <a:t>GCC overview</a:t>
            </a:r>
            <a:endParaRPr lang="en-IN" dirty="0"/>
          </a:p>
        </p:txBody>
      </p:sp>
    </p:spTree>
    <p:extLst>
      <p:ext uri="{BB962C8B-B14F-4D97-AF65-F5344CB8AC3E}">
        <p14:creationId xmlns:p14="http://schemas.microsoft.com/office/powerpoint/2010/main" val="26195775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3F70BB71-5A84-4CAF-A0E6-0DE8DC5E9C27}"/>
              </a:ext>
            </a:extLst>
          </p:cNvPr>
          <p:cNvSpPr txBox="1">
            <a:spLocks/>
          </p:cNvSpPr>
          <p:nvPr/>
        </p:nvSpPr>
        <p:spPr bwMode="gray">
          <a:xfrm>
            <a:off x="415126" y="368300"/>
            <a:ext cx="10815726" cy="498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rtl="0" eaLnBrk="1" fontAlgn="base" hangingPunct="1">
              <a:lnSpc>
                <a:spcPct val="88000"/>
              </a:lnSpc>
              <a:spcBef>
                <a:spcPct val="0"/>
              </a:spcBef>
              <a:spcAft>
                <a:spcPct val="0"/>
              </a:spcAft>
              <a:defRPr sz="2000">
                <a:solidFill>
                  <a:schemeClr val="tx2"/>
                </a:solidFill>
                <a:latin typeface="+mj-lt"/>
                <a:ea typeface="+mj-ea"/>
                <a:cs typeface="+mj-cs"/>
                <a:sym typeface="Arial"/>
              </a:defRPr>
            </a:lvl1pPr>
            <a:lvl2pPr algn="l" rtl="0" eaLnBrk="1" fontAlgn="base" hangingPunct="1">
              <a:lnSpc>
                <a:spcPct val="88000"/>
              </a:lnSpc>
              <a:spcBef>
                <a:spcPct val="0"/>
              </a:spcBef>
              <a:spcAft>
                <a:spcPct val="0"/>
              </a:spcAft>
              <a:defRPr>
                <a:solidFill>
                  <a:srgbClr val="002C77"/>
                </a:solidFill>
                <a:latin typeface="Arial" charset="0"/>
                <a:cs typeface="Arial" charset="0"/>
              </a:defRPr>
            </a:lvl2pPr>
            <a:lvl3pPr algn="l" rtl="0" eaLnBrk="1" fontAlgn="base" hangingPunct="1">
              <a:lnSpc>
                <a:spcPct val="88000"/>
              </a:lnSpc>
              <a:spcBef>
                <a:spcPct val="0"/>
              </a:spcBef>
              <a:spcAft>
                <a:spcPct val="0"/>
              </a:spcAft>
              <a:defRPr>
                <a:solidFill>
                  <a:srgbClr val="002C77"/>
                </a:solidFill>
                <a:latin typeface="Arial" charset="0"/>
                <a:cs typeface="Arial" charset="0"/>
              </a:defRPr>
            </a:lvl3pPr>
            <a:lvl4pPr algn="l" rtl="0" eaLnBrk="1" fontAlgn="base" hangingPunct="1">
              <a:lnSpc>
                <a:spcPct val="88000"/>
              </a:lnSpc>
              <a:spcBef>
                <a:spcPct val="0"/>
              </a:spcBef>
              <a:spcAft>
                <a:spcPct val="0"/>
              </a:spcAft>
              <a:defRPr>
                <a:solidFill>
                  <a:srgbClr val="002C77"/>
                </a:solidFill>
                <a:latin typeface="Arial" charset="0"/>
                <a:cs typeface="Arial" charset="0"/>
              </a:defRPr>
            </a:lvl4pPr>
            <a:lvl5pPr algn="l" rtl="0" eaLnBrk="1" fontAlgn="base" hangingPunct="1">
              <a:lnSpc>
                <a:spcPct val="88000"/>
              </a:lnSpc>
              <a:spcBef>
                <a:spcPct val="0"/>
              </a:spcBef>
              <a:spcAft>
                <a:spcPct val="0"/>
              </a:spcAft>
              <a:defRPr>
                <a:solidFill>
                  <a:srgbClr val="002C77"/>
                </a:solidFill>
                <a:latin typeface="Arial" charset="0"/>
                <a:cs typeface="Arial" charset="0"/>
              </a:defRPr>
            </a:lvl5pPr>
            <a:lvl6pPr marL="457200" algn="l" rtl="0" eaLnBrk="1" fontAlgn="base" hangingPunct="1">
              <a:lnSpc>
                <a:spcPct val="88000"/>
              </a:lnSpc>
              <a:spcBef>
                <a:spcPct val="0"/>
              </a:spcBef>
              <a:spcAft>
                <a:spcPct val="0"/>
              </a:spcAft>
              <a:defRPr>
                <a:solidFill>
                  <a:srgbClr val="002C77"/>
                </a:solidFill>
                <a:latin typeface="Arial" charset="0"/>
                <a:cs typeface="Arial" charset="0"/>
              </a:defRPr>
            </a:lvl6pPr>
            <a:lvl7pPr marL="914400" algn="l" rtl="0" eaLnBrk="1" fontAlgn="base" hangingPunct="1">
              <a:lnSpc>
                <a:spcPct val="88000"/>
              </a:lnSpc>
              <a:spcBef>
                <a:spcPct val="0"/>
              </a:spcBef>
              <a:spcAft>
                <a:spcPct val="0"/>
              </a:spcAft>
              <a:defRPr>
                <a:solidFill>
                  <a:srgbClr val="002C77"/>
                </a:solidFill>
                <a:latin typeface="Arial" charset="0"/>
                <a:cs typeface="Arial" charset="0"/>
              </a:defRPr>
            </a:lvl7pPr>
            <a:lvl8pPr marL="1371600" algn="l" rtl="0" eaLnBrk="1" fontAlgn="base" hangingPunct="1">
              <a:lnSpc>
                <a:spcPct val="88000"/>
              </a:lnSpc>
              <a:spcBef>
                <a:spcPct val="0"/>
              </a:spcBef>
              <a:spcAft>
                <a:spcPct val="0"/>
              </a:spcAft>
              <a:defRPr>
                <a:solidFill>
                  <a:srgbClr val="002C77"/>
                </a:solidFill>
                <a:latin typeface="Arial" charset="0"/>
                <a:cs typeface="Arial" charset="0"/>
              </a:defRPr>
            </a:lvl8pPr>
            <a:lvl9pPr marL="1828800" algn="l" rtl="0" eaLnBrk="1" fontAlgn="base" hangingPunct="1">
              <a:lnSpc>
                <a:spcPct val="88000"/>
              </a:lnSpc>
              <a:spcBef>
                <a:spcPct val="0"/>
              </a:spcBef>
              <a:spcAft>
                <a:spcPct val="0"/>
              </a:spcAft>
              <a:defRPr>
                <a:solidFill>
                  <a:srgbClr val="002C77"/>
                </a:solidFill>
                <a:latin typeface="Arial" charset="0"/>
                <a:cs typeface="Arial" charset="0"/>
              </a:defRPr>
            </a:lvl9pPr>
          </a:lstStyle>
          <a:p>
            <a:r>
              <a:rPr lang="en-US" kern="0" dirty="0"/>
              <a:t>KSA is the 2nd largest banking market in GCC by total asset base, and the lowest in terms of NPL/total asset ratio</a:t>
            </a:r>
          </a:p>
        </p:txBody>
      </p:sp>
      <p:graphicFrame>
        <p:nvGraphicFramePr>
          <p:cNvPr id="4" name="Chart 3">
            <a:extLst>
              <a:ext uri="{FF2B5EF4-FFF2-40B4-BE49-F238E27FC236}">
                <a16:creationId xmlns:a16="http://schemas.microsoft.com/office/drawing/2014/main" id="{AA61CE0E-7120-4FCA-9674-3EE0B1CA7964}"/>
              </a:ext>
            </a:extLst>
          </p:cNvPr>
          <p:cNvGraphicFramePr/>
          <p:nvPr>
            <p:extLst>
              <p:ext uri="{D42A27DB-BD31-4B8C-83A1-F6EECF244321}">
                <p14:modId xmlns:p14="http://schemas.microsoft.com/office/powerpoint/2010/main" val="2311883318"/>
              </p:ext>
            </p:extLst>
          </p:nvPr>
        </p:nvGraphicFramePr>
        <p:xfrm>
          <a:off x="550863" y="2494988"/>
          <a:ext cx="11125200" cy="168157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a:extLst>
              <a:ext uri="{FF2B5EF4-FFF2-40B4-BE49-F238E27FC236}">
                <a16:creationId xmlns:a16="http://schemas.microsoft.com/office/drawing/2014/main" id="{AA61CE0E-7120-4FCA-9674-3EE0B1CA7964}"/>
              </a:ext>
            </a:extLst>
          </p:cNvPr>
          <p:cNvGraphicFramePr/>
          <p:nvPr>
            <p:extLst>
              <p:ext uri="{D42A27DB-BD31-4B8C-83A1-F6EECF244321}">
                <p14:modId xmlns:p14="http://schemas.microsoft.com/office/powerpoint/2010/main" val="4038881087"/>
              </p:ext>
            </p:extLst>
          </p:nvPr>
        </p:nvGraphicFramePr>
        <p:xfrm>
          <a:off x="550863" y="908051"/>
          <a:ext cx="11090273" cy="1452587"/>
        </p:xfrm>
        <a:graphic>
          <a:graphicData uri="http://schemas.openxmlformats.org/drawingml/2006/chart">
            <c:chart xmlns:c="http://schemas.openxmlformats.org/drawingml/2006/chart" xmlns:r="http://schemas.openxmlformats.org/officeDocument/2006/relationships" r:id="rId3"/>
          </a:graphicData>
        </a:graphic>
      </p:graphicFrame>
      <p:sp>
        <p:nvSpPr>
          <p:cNvPr id="10" name="Footnote">
            <a:extLst>
              <a:ext uri="{FF2B5EF4-FFF2-40B4-BE49-F238E27FC236}">
                <a16:creationId xmlns:a16="http://schemas.microsoft.com/office/drawing/2014/main" id="{DD575A6F-F4FC-4E76-B144-309CFE003706}"/>
              </a:ext>
            </a:extLst>
          </p:cNvPr>
          <p:cNvSpPr txBox="1">
            <a:spLocks noChangeArrowheads="1"/>
          </p:cNvSpPr>
          <p:nvPr/>
        </p:nvSpPr>
        <p:spPr bwMode="black">
          <a:xfrm>
            <a:off x="578461" y="6196734"/>
            <a:ext cx="8686800"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marL="174625" lvl="0" indent="-174625" eaLnBrk="1" hangingPunct="1">
              <a:spcBef>
                <a:spcPct val="60000"/>
              </a:spcBef>
              <a:buChar char="•"/>
              <a:defRPr sz="1600">
                <a:latin typeface="+mn-lt"/>
                <a:cs typeface="+mn-cs"/>
                <a:sym typeface="Arial"/>
              </a:defRPr>
            </a:lvl1pPr>
            <a:lvl2pPr marL="342900" lvl="1" indent="-166688" eaLnBrk="1" hangingPunct="1">
              <a:spcBef>
                <a:spcPct val="20000"/>
              </a:spcBef>
              <a:buFont typeface="Arial" charset="0"/>
              <a:buChar char="–"/>
              <a:defRPr sz="1600">
                <a:latin typeface="+mn-lt"/>
                <a:cs typeface="+mn-cs"/>
                <a:sym typeface="Arial"/>
              </a:defRPr>
            </a:lvl2pPr>
            <a:lvl3pPr marL="515938" lvl="2" indent="-171450" eaLnBrk="1" hangingPunct="1">
              <a:spcBef>
                <a:spcPct val="20000"/>
              </a:spcBef>
              <a:buFont typeface="Arial" charset="0"/>
              <a:buChar char="-"/>
              <a:defRPr sz="1600">
                <a:latin typeface="+mn-lt"/>
                <a:cs typeface="+mn-cs"/>
                <a:sym typeface="Arial"/>
              </a:defRPr>
            </a:lvl3pPr>
            <a:lvl4pPr marL="684213" lvl="3" indent="-166688" eaLnBrk="1" hangingPunct="1">
              <a:spcBef>
                <a:spcPct val="20000"/>
              </a:spcBef>
              <a:buFont typeface="Arial" charset="0"/>
              <a:buChar char="-"/>
              <a:defRPr sz="1600">
                <a:latin typeface="+mn-lt"/>
                <a:cs typeface="+mn-cs"/>
                <a:sym typeface="Arial"/>
              </a:defRPr>
            </a:lvl4pPr>
            <a:lvl5pPr marL="858838" lvl="4" indent="-173038" eaLnBrk="1" hangingPunct="1">
              <a:spcBef>
                <a:spcPct val="20000"/>
              </a:spcBef>
              <a:buFont typeface="Arial" charset="0"/>
              <a:buChar char="-"/>
              <a:defRPr sz="1600">
                <a:latin typeface="+mn-lt"/>
                <a:cs typeface="+mn-cs"/>
                <a:sym typeface="Arial"/>
              </a:defRPr>
            </a:lvl5pPr>
            <a:lvl6pPr marL="1316038" indent="-173038" fontAlgn="base">
              <a:spcBef>
                <a:spcPct val="20000"/>
              </a:spcBef>
              <a:spcAft>
                <a:spcPct val="0"/>
              </a:spcAft>
              <a:buFont typeface="Arial" charset="0"/>
              <a:buChar char="-"/>
              <a:defRPr sz="1600">
                <a:latin typeface="+mn-lt"/>
                <a:cs typeface="+mn-cs"/>
              </a:defRPr>
            </a:lvl6pPr>
            <a:lvl7pPr marL="1773238" indent="-173038" fontAlgn="base">
              <a:spcBef>
                <a:spcPct val="20000"/>
              </a:spcBef>
              <a:spcAft>
                <a:spcPct val="0"/>
              </a:spcAft>
              <a:buFont typeface="Arial" charset="0"/>
              <a:buChar char="-"/>
              <a:defRPr sz="1600">
                <a:latin typeface="+mn-lt"/>
                <a:cs typeface="+mn-cs"/>
              </a:defRPr>
            </a:lvl7pPr>
            <a:lvl8pPr marL="2230438" indent="-173038" fontAlgn="base">
              <a:spcBef>
                <a:spcPct val="20000"/>
              </a:spcBef>
              <a:spcAft>
                <a:spcPct val="0"/>
              </a:spcAft>
              <a:buFont typeface="Arial" charset="0"/>
              <a:buChar char="-"/>
              <a:defRPr sz="1600">
                <a:latin typeface="+mn-lt"/>
                <a:cs typeface="+mn-cs"/>
              </a:defRPr>
            </a:lvl8pPr>
            <a:lvl9pPr marL="2687638" indent="-173038" fontAlgn="base">
              <a:spcBef>
                <a:spcPct val="20000"/>
              </a:spcBef>
              <a:spcAft>
                <a:spcPct val="0"/>
              </a:spcAft>
              <a:buFont typeface="Arial" charset="0"/>
              <a:buChar char="-"/>
              <a:defRPr sz="1600">
                <a:latin typeface="+mn-lt"/>
                <a:cs typeface="+mn-cs"/>
              </a:defRPr>
            </a:lvl9pPr>
          </a:lstStyle>
          <a:p>
            <a:pPr marL="98425" indent="-98425" algn="l">
              <a:lnSpc>
                <a:spcPct val="100000"/>
              </a:lnSpc>
              <a:spcBef>
                <a:spcPct val="0"/>
              </a:spcBef>
              <a:buFontTx/>
              <a:buNone/>
            </a:pPr>
            <a:r>
              <a:rPr lang="en-US" altLang="zh-CN" sz="900" dirty="0">
                <a:solidFill>
                  <a:srgbClr val="000000"/>
                </a:solidFill>
              </a:rPr>
              <a:t>Source: S&amp;P Capital IQ</a:t>
            </a:r>
          </a:p>
        </p:txBody>
      </p:sp>
      <p:sp>
        <p:nvSpPr>
          <p:cNvPr id="11" name="Rectangle 10">
            <a:extLst>
              <a:ext uri="{FF2B5EF4-FFF2-40B4-BE49-F238E27FC236}">
                <a16:creationId xmlns:a16="http://schemas.microsoft.com/office/drawing/2014/main" id="{55F88526-A399-4A32-A6B9-A4BE4A4229CE}"/>
              </a:ext>
            </a:extLst>
          </p:cNvPr>
          <p:cNvSpPr/>
          <p:nvPr/>
        </p:nvSpPr>
        <p:spPr>
          <a:xfrm>
            <a:off x="568325" y="5883749"/>
            <a:ext cx="5545137" cy="300953"/>
          </a:xfrm>
          <a:prstGeom prst="rect">
            <a:avLst/>
          </a:prstGeom>
          <a:noFill/>
          <a:ln w="19050">
            <a:solidFill>
              <a:srgbClr val="016D9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0000"/>
              </a:lnSpc>
            </a:pPr>
            <a:r>
              <a:rPr lang="en-US" sz="1200" i="1" dirty="0">
                <a:solidFill>
                  <a:schemeClr val="tx1"/>
                </a:solidFill>
              </a:rPr>
              <a:t>Only publicly listed banks have been considered to collate data for respective countries</a:t>
            </a:r>
          </a:p>
        </p:txBody>
      </p:sp>
      <p:graphicFrame>
        <p:nvGraphicFramePr>
          <p:cNvPr id="2" name="Chart 1">
            <a:extLst>
              <a:ext uri="{FF2B5EF4-FFF2-40B4-BE49-F238E27FC236}">
                <a16:creationId xmlns:a16="http://schemas.microsoft.com/office/drawing/2014/main" id="{F2669871-DC6D-40BA-8A0D-DE2412559DA5}"/>
              </a:ext>
            </a:extLst>
          </p:cNvPr>
          <p:cNvGraphicFramePr/>
          <p:nvPr>
            <p:extLst>
              <p:ext uri="{D42A27DB-BD31-4B8C-83A1-F6EECF244321}">
                <p14:modId xmlns:p14="http://schemas.microsoft.com/office/powerpoint/2010/main" val="1251533729"/>
              </p:ext>
            </p:extLst>
          </p:nvPr>
        </p:nvGraphicFramePr>
        <p:xfrm>
          <a:off x="550863" y="4190146"/>
          <a:ext cx="11125200" cy="168157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4476236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0BB71-5A84-4CAF-A0E6-0DE8DC5E9C27}"/>
              </a:ext>
            </a:extLst>
          </p:cNvPr>
          <p:cNvSpPr>
            <a:spLocks noGrp="1"/>
          </p:cNvSpPr>
          <p:nvPr>
            <p:ph type="title"/>
          </p:nvPr>
        </p:nvSpPr>
        <p:spPr/>
        <p:txBody>
          <a:bodyPr/>
          <a:lstStyle/>
          <a:p>
            <a:r>
              <a:rPr lang="en-US" dirty="0"/>
              <a:t>KSA banking market has the 2</a:t>
            </a:r>
            <a:r>
              <a:rPr lang="en-US" baseline="30000" dirty="0"/>
              <a:t>nd</a:t>
            </a:r>
            <a:r>
              <a:rPr lang="en-US" dirty="0"/>
              <a:t> highest return on total assets and the lowest NPL/total equity ratio</a:t>
            </a:r>
            <a:endParaRPr lang="en-IN" dirty="0"/>
          </a:p>
        </p:txBody>
      </p:sp>
      <p:sp>
        <p:nvSpPr>
          <p:cNvPr id="6" name="Rectangle 22">
            <a:extLst>
              <a:ext uri="{FF2B5EF4-FFF2-40B4-BE49-F238E27FC236}">
                <a16:creationId xmlns:a16="http://schemas.microsoft.com/office/drawing/2014/main" id="{1CB06AC8-6B23-EB4A-B284-B3A04EA332BB}"/>
              </a:ext>
            </a:extLst>
          </p:cNvPr>
          <p:cNvSpPr>
            <a:spLocks noChangeArrowheads="1"/>
          </p:cNvSpPr>
          <p:nvPr/>
        </p:nvSpPr>
        <p:spPr bwMode="gray">
          <a:xfrm>
            <a:off x="550863" y="1028701"/>
            <a:ext cx="11125199" cy="498475"/>
          </a:xfrm>
          <a:prstGeom prst="rect">
            <a:avLst/>
          </a:prstGeom>
          <a:noFill/>
          <a:ln w="9525">
            <a:noFill/>
            <a:miter lim="800000"/>
            <a:headEnd/>
            <a:tailEnd/>
          </a:ln>
        </p:spPr>
        <p:txBody>
          <a:bodyPr lIns="73152" tIns="73152" rIns="73152" bIns="73152"/>
          <a:lstStyle/>
          <a:p>
            <a:pPr fontAlgn="base">
              <a:lnSpc>
                <a:spcPct val="86000"/>
              </a:lnSpc>
              <a:spcBef>
                <a:spcPct val="0"/>
              </a:spcBef>
              <a:spcAft>
                <a:spcPct val="0"/>
              </a:spcAft>
            </a:pPr>
            <a:endParaRPr lang="en-US" sz="1600" dirty="0">
              <a:solidFill>
                <a:schemeClr val="bg1">
                  <a:lumMod val="50000"/>
                </a:schemeClr>
              </a:solidFill>
              <a:latin typeface="Calibri" panose="020F0502020204030204" pitchFamily="34" charset="0"/>
              <a:cs typeface="Calibri" panose="020F0502020204030204" pitchFamily="34" charset="0"/>
            </a:endParaRPr>
          </a:p>
        </p:txBody>
      </p:sp>
      <p:sp>
        <p:nvSpPr>
          <p:cNvPr id="11" name="Footnote">
            <a:extLst>
              <a:ext uri="{FF2B5EF4-FFF2-40B4-BE49-F238E27FC236}">
                <a16:creationId xmlns:a16="http://schemas.microsoft.com/office/drawing/2014/main" id="{6805A834-A4AA-4B76-B57B-D87DCD7ABCBA}"/>
              </a:ext>
            </a:extLst>
          </p:cNvPr>
          <p:cNvSpPr txBox="1">
            <a:spLocks noChangeArrowheads="1"/>
          </p:cNvSpPr>
          <p:nvPr/>
        </p:nvSpPr>
        <p:spPr bwMode="black">
          <a:xfrm>
            <a:off x="578461" y="6347221"/>
            <a:ext cx="868680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marL="174625" lvl="0" indent="-174625" eaLnBrk="1" hangingPunct="1">
              <a:spcBef>
                <a:spcPct val="60000"/>
              </a:spcBef>
              <a:buChar char="•"/>
              <a:defRPr sz="1600">
                <a:latin typeface="+mn-lt"/>
                <a:cs typeface="+mn-cs"/>
                <a:sym typeface="Arial"/>
              </a:defRPr>
            </a:lvl1pPr>
            <a:lvl2pPr marL="342900" lvl="1" indent="-166688" eaLnBrk="1" hangingPunct="1">
              <a:spcBef>
                <a:spcPct val="20000"/>
              </a:spcBef>
              <a:buFont typeface="Arial" charset="0"/>
              <a:buChar char="–"/>
              <a:defRPr sz="1600">
                <a:latin typeface="+mn-lt"/>
                <a:cs typeface="+mn-cs"/>
                <a:sym typeface="Arial"/>
              </a:defRPr>
            </a:lvl2pPr>
            <a:lvl3pPr marL="515938" lvl="2" indent="-171450" eaLnBrk="1" hangingPunct="1">
              <a:spcBef>
                <a:spcPct val="20000"/>
              </a:spcBef>
              <a:buFont typeface="Arial" charset="0"/>
              <a:buChar char="-"/>
              <a:defRPr sz="1600">
                <a:latin typeface="+mn-lt"/>
                <a:cs typeface="+mn-cs"/>
                <a:sym typeface="Arial"/>
              </a:defRPr>
            </a:lvl3pPr>
            <a:lvl4pPr marL="684213" lvl="3" indent="-166688" eaLnBrk="1" hangingPunct="1">
              <a:spcBef>
                <a:spcPct val="20000"/>
              </a:spcBef>
              <a:buFont typeface="Arial" charset="0"/>
              <a:buChar char="-"/>
              <a:defRPr sz="1600">
                <a:latin typeface="+mn-lt"/>
                <a:cs typeface="+mn-cs"/>
                <a:sym typeface="Arial"/>
              </a:defRPr>
            </a:lvl4pPr>
            <a:lvl5pPr marL="858838" lvl="4" indent="-173038" eaLnBrk="1" hangingPunct="1">
              <a:spcBef>
                <a:spcPct val="20000"/>
              </a:spcBef>
              <a:buFont typeface="Arial" charset="0"/>
              <a:buChar char="-"/>
              <a:defRPr sz="1600">
                <a:latin typeface="+mn-lt"/>
                <a:cs typeface="+mn-cs"/>
                <a:sym typeface="Arial"/>
              </a:defRPr>
            </a:lvl5pPr>
            <a:lvl6pPr marL="1316038" indent="-173038" fontAlgn="base">
              <a:spcBef>
                <a:spcPct val="20000"/>
              </a:spcBef>
              <a:spcAft>
                <a:spcPct val="0"/>
              </a:spcAft>
              <a:buFont typeface="Arial" charset="0"/>
              <a:buChar char="-"/>
              <a:defRPr sz="1600">
                <a:latin typeface="+mn-lt"/>
                <a:cs typeface="+mn-cs"/>
              </a:defRPr>
            </a:lvl6pPr>
            <a:lvl7pPr marL="1773238" indent="-173038" fontAlgn="base">
              <a:spcBef>
                <a:spcPct val="20000"/>
              </a:spcBef>
              <a:spcAft>
                <a:spcPct val="0"/>
              </a:spcAft>
              <a:buFont typeface="Arial" charset="0"/>
              <a:buChar char="-"/>
              <a:defRPr sz="1600">
                <a:latin typeface="+mn-lt"/>
                <a:cs typeface="+mn-cs"/>
              </a:defRPr>
            </a:lvl7pPr>
            <a:lvl8pPr marL="2230438" indent="-173038" fontAlgn="base">
              <a:spcBef>
                <a:spcPct val="20000"/>
              </a:spcBef>
              <a:spcAft>
                <a:spcPct val="0"/>
              </a:spcAft>
              <a:buFont typeface="Arial" charset="0"/>
              <a:buChar char="-"/>
              <a:defRPr sz="1600">
                <a:latin typeface="+mn-lt"/>
                <a:cs typeface="+mn-cs"/>
              </a:defRPr>
            </a:lvl8pPr>
            <a:lvl9pPr marL="2687638" indent="-173038" fontAlgn="base">
              <a:spcBef>
                <a:spcPct val="20000"/>
              </a:spcBef>
              <a:spcAft>
                <a:spcPct val="0"/>
              </a:spcAft>
              <a:buFont typeface="Arial" charset="0"/>
              <a:buChar char="-"/>
              <a:defRPr sz="1600">
                <a:latin typeface="+mn-lt"/>
                <a:cs typeface="+mn-cs"/>
              </a:defRPr>
            </a:lvl9pPr>
          </a:lstStyle>
          <a:p>
            <a:pPr marL="98425" indent="-98425">
              <a:spcBef>
                <a:spcPct val="0"/>
              </a:spcBef>
              <a:buNone/>
            </a:pPr>
            <a:r>
              <a:rPr lang="en-US" altLang="zh-CN" sz="900" dirty="0">
                <a:solidFill>
                  <a:srgbClr val="000000"/>
                </a:solidFill>
              </a:rPr>
              <a:t>Note: Financials for publicly listed banks have been considered to collate data for the respective countries for FY 2023</a:t>
            </a:r>
          </a:p>
          <a:p>
            <a:pPr marL="98425" indent="-98425" algn="l">
              <a:lnSpc>
                <a:spcPct val="100000"/>
              </a:lnSpc>
              <a:spcBef>
                <a:spcPct val="0"/>
              </a:spcBef>
              <a:buFontTx/>
              <a:buNone/>
            </a:pPr>
            <a:r>
              <a:rPr lang="en-US" altLang="zh-CN" sz="900" dirty="0">
                <a:solidFill>
                  <a:srgbClr val="000000"/>
                </a:solidFill>
              </a:rPr>
              <a:t>Source: S&amp;P Capital IQ</a:t>
            </a:r>
          </a:p>
        </p:txBody>
      </p:sp>
      <p:grpSp>
        <p:nvGrpSpPr>
          <p:cNvPr id="4" name="Group 3">
            <a:extLst>
              <a:ext uri="{FF2B5EF4-FFF2-40B4-BE49-F238E27FC236}">
                <a16:creationId xmlns:a16="http://schemas.microsoft.com/office/drawing/2014/main" id="{A502D484-3DB3-4E9C-A19B-152F1E8F0F84}"/>
              </a:ext>
            </a:extLst>
          </p:cNvPr>
          <p:cNvGrpSpPr/>
          <p:nvPr/>
        </p:nvGrpSpPr>
        <p:grpSpPr>
          <a:xfrm>
            <a:off x="571499" y="3282216"/>
            <a:ext cx="11104563" cy="2743199"/>
            <a:chOff x="571499" y="3077498"/>
            <a:chExt cx="11104563" cy="3026456"/>
          </a:xfrm>
        </p:grpSpPr>
        <p:graphicFrame>
          <p:nvGraphicFramePr>
            <p:cNvPr id="9" name="Chart 8">
              <a:extLst>
                <a:ext uri="{FF2B5EF4-FFF2-40B4-BE49-F238E27FC236}">
                  <a16:creationId xmlns:a16="http://schemas.microsoft.com/office/drawing/2014/main" id="{AA335FE6-54FA-4FA6-82A6-96071E849575}"/>
                </a:ext>
              </a:extLst>
            </p:cNvPr>
            <p:cNvGraphicFramePr/>
            <p:nvPr>
              <p:extLst>
                <p:ext uri="{D42A27DB-BD31-4B8C-83A1-F6EECF244321}">
                  <p14:modId xmlns:p14="http://schemas.microsoft.com/office/powerpoint/2010/main" val="3615016017"/>
                </p:ext>
              </p:extLst>
            </p:nvPr>
          </p:nvGraphicFramePr>
          <p:xfrm>
            <a:off x="571499" y="3077498"/>
            <a:ext cx="11104563" cy="3026456"/>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a:extLst>
                <a:ext uri="{FF2B5EF4-FFF2-40B4-BE49-F238E27FC236}">
                  <a16:creationId xmlns:a16="http://schemas.microsoft.com/office/drawing/2014/main" id="{2328410D-BC6A-48B5-A812-FFF60A47452C}"/>
                </a:ext>
              </a:extLst>
            </p:cNvPr>
            <p:cNvSpPr/>
            <p:nvPr/>
          </p:nvSpPr>
          <p:spPr>
            <a:xfrm>
              <a:off x="1020278" y="3515627"/>
              <a:ext cx="596766" cy="250781"/>
            </a:xfrm>
            <a:prstGeom prst="rect">
              <a:avLst/>
            </a:prstGeom>
            <a:solidFill>
              <a:srgbClr val="016D9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r>
                <a:rPr lang="en-US" sz="1000" dirty="0">
                  <a:solidFill>
                    <a:schemeClr val="bg1"/>
                  </a:solidFill>
                </a:rPr>
                <a:t>20.6%</a:t>
              </a:r>
            </a:p>
          </p:txBody>
        </p:sp>
        <p:sp>
          <p:nvSpPr>
            <p:cNvPr id="8" name="Rectangle 7">
              <a:extLst>
                <a:ext uri="{FF2B5EF4-FFF2-40B4-BE49-F238E27FC236}">
                  <a16:creationId xmlns:a16="http://schemas.microsoft.com/office/drawing/2014/main" id="{541E839B-C336-4983-BC30-7C4233329DD7}"/>
                </a:ext>
              </a:extLst>
            </p:cNvPr>
            <p:cNvSpPr/>
            <p:nvPr/>
          </p:nvSpPr>
          <p:spPr>
            <a:xfrm>
              <a:off x="1617044" y="3515627"/>
              <a:ext cx="596766" cy="250781"/>
            </a:xfrm>
            <a:prstGeom prst="rect">
              <a:avLst/>
            </a:prstGeom>
            <a:solidFill>
              <a:schemeClr val="bg1">
                <a:lumMod val="7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r>
                <a:rPr lang="en-US" sz="1000" dirty="0">
                  <a:solidFill>
                    <a:schemeClr val="tx1"/>
                  </a:solidFill>
                </a:rPr>
                <a:t>2.6%</a:t>
              </a:r>
            </a:p>
          </p:txBody>
        </p:sp>
        <p:sp>
          <p:nvSpPr>
            <p:cNvPr id="10" name="Rectangle 9">
              <a:extLst>
                <a:ext uri="{FF2B5EF4-FFF2-40B4-BE49-F238E27FC236}">
                  <a16:creationId xmlns:a16="http://schemas.microsoft.com/office/drawing/2014/main" id="{A915FE29-A270-451F-8D40-64818BAA4254}"/>
                </a:ext>
              </a:extLst>
            </p:cNvPr>
            <p:cNvSpPr/>
            <p:nvPr/>
          </p:nvSpPr>
          <p:spPr>
            <a:xfrm>
              <a:off x="2810576" y="3515627"/>
              <a:ext cx="596766" cy="250781"/>
            </a:xfrm>
            <a:prstGeom prst="rect">
              <a:avLst/>
            </a:prstGeom>
            <a:solidFill>
              <a:srgbClr val="016D9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r>
                <a:rPr lang="en-US" sz="1000" dirty="0">
                  <a:solidFill>
                    <a:schemeClr val="bg1"/>
                  </a:solidFill>
                </a:rPr>
                <a:t>5.4%</a:t>
              </a:r>
            </a:p>
          </p:txBody>
        </p:sp>
        <p:sp>
          <p:nvSpPr>
            <p:cNvPr id="12" name="Rectangle 11">
              <a:extLst>
                <a:ext uri="{FF2B5EF4-FFF2-40B4-BE49-F238E27FC236}">
                  <a16:creationId xmlns:a16="http://schemas.microsoft.com/office/drawing/2014/main" id="{071FBBE3-E739-4D71-BE4E-9DEADC69B2A8}"/>
                </a:ext>
              </a:extLst>
            </p:cNvPr>
            <p:cNvSpPr/>
            <p:nvPr/>
          </p:nvSpPr>
          <p:spPr>
            <a:xfrm>
              <a:off x="3407342" y="3515627"/>
              <a:ext cx="596766" cy="250781"/>
            </a:xfrm>
            <a:prstGeom prst="rect">
              <a:avLst/>
            </a:prstGeom>
            <a:solidFill>
              <a:schemeClr val="bg1">
                <a:lumMod val="7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r>
                <a:rPr lang="en-US" sz="1000" dirty="0">
                  <a:solidFill>
                    <a:schemeClr val="tx1"/>
                  </a:solidFill>
                </a:rPr>
                <a:t>0.8%</a:t>
              </a:r>
            </a:p>
          </p:txBody>
        </p:sp>
        <p:sp>
          <p:nvSpPr>
            <p:cNvPr id="13" name="Rectangle 12">
              <a:extLst>
                <a:ext uri="{FF2B5EF4-FFF2-40B4-BE49-F238E27FC236}">
                  <a16:creationId xmlns:a16="http://schemas.microsoft.com/office/drawing/2014/main" id="{A8DBDDBB-3431-4E55-B264-846D15625499}"/>
                </a:ext>
              </a:extLst>
            </p:cNvPr>
            <p:cNvSpPr/>
            <p:nvPr/>
          </p:nvSpPr>
          <p:spPr>
            <a:xfrm>
              <a:off x="4629750" y="3515627"/>
              <a:ext cx="596766" cy="250781"/>
            </a:xfrm>
            <a:prstGeom prst="rect">
              <a:avLst/>
            </a:prstGeom>
            <a:solidFill>
              <a:srgbClr val="016D9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r>
                <a:rPr lang="en-US" sz="1000" dirty="0">
                  <a:solidFill>
                    <a:schemeClr val="bg1"/>
                  </a:solidFill>
                </a:rPr>
                <a:t>21.3%</a:t>
              </a:r>
            </a:p>
          </p:txBody>
        </p:sp>
        <p:sp>
          <p:nvSpPr>
            <p:cNvPr id="14" name="Rectangle 13">
              <a:extLst>
                <a:ext uri="{FF2B5EF4-FFF2-40B4-BE49-F238E27FC236}">
                  <a16:creationId xmlns:a16="http://schemas.microsoft.com/office/drawing/2014/main" id="{A4CC4AEC-280C-475B-85B7-9D2A2B739D43}"/>
                </a:ext>
              </a:extLst>
            </p:cNvPr>
            <p:cNvSpPr/>
            <p:nvPr/>
          </p:nvSpPr>
          <p:spPr>
            <a:xfrm>
              <a:off x="5226516" y="3515627"/>
              <a:ext cx="596766" cy="250781"/>
            </a:xfrm>
            <a:prstGeom prst="rect">
              <a:avLst/>
            </a:prstGeom>
            <a:solidFill>
              <a:schemeClr val="bg1">
                <a:lumMod val="7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r>
                <a:rPr lang="en-US" sz="1000" dirty="0">
                  <a:solidFill>
                    <a:schemeClr val="tx1"/>
                  </a:solidFill>
                </a:rPr>
                <a:t>2.4%</a:t>
              </a:r>
            </a:p>
          </p:txBody>
        </p:sp>
        <p:sp>
          <p:nvSpPr>
            <p:cNvPr id="15" name="Rectangle 14">
              <a:extLst>
                <a:ext uri="{FF2B5EF4-FFF2-40B4-BE49-F238E27FC236}">
                  <a16:creationId xmlns:a16="http://schemas.microsoft.com/office/drawing/2014/main" id="{0C33A531-5159-40BE-800E-1DB97BD1220F}"/>
                </a:ext>
              </a:extLst>
            </p:cNvPr>
            <p:cNvSpPr/>
            <p:nvPr/>
          </p:nvSpPr>
          <p:spPr>
            <a:xfrm>
              <a:off x="6420048" y="3515627"/>
              <a:ext cx="596766" cy="250781"/>
            </a:xfrm>
            <a:prstGeom prst="rect">
              <a:avLst/>
            </a:prstGeom>
            <a:solidFill>
              <a:srgbClr val="016D9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r>
                <a:rPr lang="en-US" sz="1000" dirty="0">
                  <a:solidFill>
                    <a:schemeClr val="bg1"/>
                  </a:solidFill>
                </a:rPr>
                <a:t>6.2%</a:t>
              </a:r>
            </a:p>
          </p:txBody>
        </p:sp>
        <p:sp>
          <p:nvSpPr>
            <p:cNvPr id="16" name="Rectangle 15">
              <a:extLst>
                <a:ext uri="{FF2B5EF4-FFF2-40B4-BE49-F238E27FC236}">
                  <a16:creationId xmlns:a16="http://schemas.microsoft.com/office/drawing/2014/main" id="{A9A4D28F-CDBE-4C07-88DA-09455F78C618}"/>
                </a:ext>
              </a:extLst>
            </p:cNvPr>
            <p:cNvSpPr/>
            <p:nvPr/>
          </p:nvSpPr>
          <p:spPr>
            <a:xfrm>
              <a:off x="7016814" y="3515627"/>
              <a:ext cx="596766" cy="250781"/>
            </a:xfrm>
            <a:prstGeom prst="rect">
              <a:avLst/>
            </a:prstGeom>
            <a:solidFill>
              <a:schemeClr val="bg1">
                <a:lumMod val="7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r>
                <a:rPr lang="en-US" sz="1000" dirty="0">
                  <a:solidFill>
                    <a:schemeClr val="tx1"/>
                  </a:solidFill>
                </a:rPr>
                <a:t>0.8%</a:t>
              </a:r>
            </a:p>
          </p:txBody>
        </p:sp>
        <p:sp>
          <p:nvSpPr>
            <p:cNvPr id="17" name="Rectangle 16">
              <a:extLst>
                <a:ext uri="{FF2B5EF4-FFF2-40B4-BE49-F238E27FC236}">
                  <a16:creationId xmlns:a16="http://schemas.microsoft.com/office/drawing/2014/main" id="{F2658450-5274-493D-896B-A7DEA125F04D}"/>
                </a:ext>
              </a:extLst>
            </p:cNvPr>
            <p:cNvSpPr/>
            <p:nvPr/>
          </p:nvSpPr>
          <p:spPr>
            <a:xfrm>
              <a:off x="8229596" y="3515627"/>
              <a:ext cx="596766" cy="250781"/>
            </a:xfrm>
            <a:prstGeom prst="rect">
              <a:avLst/>
            </a:prstGeom>
            <a:solidFill>
              <a:srgbClr val="016D9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r>
                <a:rPr lang="en-US" sz="1000" dirty="0">
                  <a:solidFill>
                    <a:schemeClr val="bg1"/>
                  </a:solidFill>
                </a:rPr>
                <a:t>21.4%</a:t>
              </a:r>
            </a:p>
          </p:txBody>
        </p:sp>
        <p:sp>
          <p:nvSpPr>
            <p:cNvPr id="18" name="Rectangle 17">
              <a:extLst>
                <a:ext uri="{FF2B5EF4-FFF2-40B4-BE49-F238E27FC236}">
                  <a16:creationId xmlns:a16="http://schemas.microsoft.com/office/drawing/2014/main" id="{4DB60FC7-92A6-4C21-A2E1-0CC8A84883F6}"/>
                </a:ext>
              </a:extLst>
            </p:cNvPr>
            <p:cNvSpPr/>
            <p:nvPr/>
          </p:nvSpPr>
          <p:spPr>
            <a:xfrm>
              <a:off x="8826362" y="3515627"/>
              <a:ext cx="596766" cy="250781"/>
            </a:xfrm>
            <a:prstGeom prst="rect">
              <a:avLst/>
            </a:prstGeom>
            <a:solidFill>
              <a:schemeClr val="bg1">
                <a:lumMod val="7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r>
                <a:rPr lang="en-US" sz="1000" dirty="0">
                  <a:solidFill>
                    <a:schemeClr val="tx1"/>
                  </a:solidFill>
                </a:rPr>
                <a:t>2.1%</a:t>
              </a:r>
            </a:p>
          </p:txBody>
        </p:sp>
        <p:sp>
          <p:nvSpPr>
            <p:cNvPr id="19" name="Rectangle 18">
              <a:extLst>
                <a:ext uri="{FF2B5EF4-FFF2-40B4-BE49-F238E27FC236}">
                  <a16:creationId xmlns:a16="http://schemas.microsoft.com/office/drawing/2014/main" id="{1676F682-80C6-498D-AFB4-4E09DF2D524D}"/>
                </a:ext>
              </a:extLst>
            </p:cNvPr>
            <p:cNvSpPr/>
            <p:nvPr/>
          </p:nvSpPr>
          <p:spPr>
            <a:xfrm>
              <a:off x="10029519" y="3515627"/>
              <a:ext cx="596766" cy="250781"/>
            </a:xfrm>
            <a:prstGeom prst="rect">
              <a:avLst/>
            </a:prstGeom>
            <a:solidFill>
              <a:srgbClr val="016D9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r>
                <a:rPr lang="en-US" sz="1000" dirty="0">
                  <a:solidFill>
                    <a:schemeClr val="bg1"/>
                  </a:solidFill>
                </a:rPr>
                <a:t>19.2%</a:t>
              </a:r>
            </a:p>
          </p:txBody>
        </p:sp>
        <p:sp>
          <p:nvSpPr>
            <p:cNvPr id="20" name="Rectangle 19">
              <a:extLst>
                <a:ext uri="{FF2B5EF4-FFF2-40B4-BE49-F238E27FC236}">
                  <a16:creationId xmlns:a16="http://schemas.microsoft.com/office/drawing/2014/main" id="{4A4D9B6A-E7A1-4BC7-A6C9-8B2E6576E5B2}"/>
                </a:ext>
              </a:extLst>
            </p:cNvPr>
            <p:cNvSpPr/>
            <p:nvPr/>
          </p:nvSpPr>
          <p:spPr>
            <a:xfrm>
              <a:off x="10626285" y="3515627"/>
              <a:ext cx="596766" cy="250781"/>
            </a:xfrm>
            <a:prstGeom prst="rect">
              <a:avLst/>
            </a:prstGeom>
            <a:solidFill>
              <a:schemeClr val="bg1">
                <a:lumMod val="7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r>
                <a:rPr lang="en-US" sz="1000" dirty="0">
                  <a:solidFill>
                    <a:schemeClr val="tx1"/>
                  </a:solidFill>
                </a:rPr>
                <a:t>2.9%</a:t>
              </a:r>
            </a:p>
          </p:txBody>
        </p:sp>
        <p:sp>
          <p:nvSpPr>
            <p:cNvPr id="21" name="Rectangle 20">
              <a:extLst>
                <a:ext uri="{FF2B5EF4-FFF2-40B4-BE49-F238E27FC236}">
                  <a16:creationId xmlns:a16="http://schemas.microsoft.com/office/drawing/2014/main" id="{9CC90DEF-843B-41EE-9A95-986FF888A711}"/>
                </a:ext>
              </a:extLst>
            </p:cNvPr>
            <p:cNvSpPr/>
            <p:nvPr/>
          </p:nvSpPr>
          <p:spPr>
            <a:xfrm>
              <a:off x="6516302" y="5898331"/>
              <a:ext cx="100584" cy="100584"/>
            </a:xfrm>
            <a:prstGeom prst="rect">
              <a:avLst/>
            </a:prstGeom>
            <a:solidFill>
              <a:srgbClr val="016D9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sz="1000" dirty="0">
                <a:solidFill>
                  <a:schemeClr val="bg1"/>
                </a:solidFill>
              </a:endParaRPr>
            </a:p>
          </p:txBody>
        </p:sp>
        <p:sp>
          <p:nvSpPr>
            <p:cNvPr id="3" name="TextBox 2">
              <a:extLst>
                <a:ext uri="{FF2B5EF4-FFF2-40B4-BE49-F238E27FC236}">
                  <a16:creationId xmlns:a16="http://schemas.microsoft.com/office/drawing/2014/main" id="{A48635AF-1480-4E58-8CBF-F58EA12B0CB7}"/>
                </a:ext>
              </a:extLst>
            </p:cNvPr>
            <p:cNvSpPr txBox="1"/>
            <p:nvPr/>
          </p:nvSpPr>
          <p:spPr>
            <a:xfrm>
              <a:off x="6634209" y="5841168"/>
              <a:ext cx="1111721" cy="184666"/>
            </a:xfrm>
            <a:prstGeom prst="rect">
              <a:avLst/>
            </a:prstGeom>
            <a:noFill/>
          </p:spPr>
          <p:txBody>
            <a:bodyPr wrap="square" lIns="0" tIns="0" rIns="0" bIns="0" rtlCol="0">
              <a:spAutoFit/>
            </a:bodyPr>
            <a:lstStyle/>
            <a:p>
              <a:pPr algn="l">
                <a:lnSpc>
                  <a:spcPct val="100000"/>
                </a:lnSpc>
              </a:pPr>
              <a:r>
                <a:rPr lang="en-US" sz="1200" dirty="0">
                  <a:solidFill>
                    <a:schemeClr val="tx1">
                      <a:lumMod val="65000"/>
                      <a:lumOff val="35000"/>
                    </a:schemeClr>
                  </a:solidFill>
                </a:rPr>
                <a:t>NPL/Total equity</a:t>
              </a:r>
            </a:p>
          </p:txBody>
        </p:sp>
        <p:sp>
          <p:nvSpPr>
            <p:cNvPr id="22" name="Rectangle 21">
              <a:extLst>
                <a:ext uri="{FF2B5EF4-FFF2-40B4-BE49-F238E27FC236}">
                  <a16:creationId xmlns:a16="http://schemas.microsoft.com/office/drawing/2014/main" id="{74FBAA2D-3AD9-4129-9501-F3604331B0D5}"/>
                </a:ext>
              </a:extLst>
            </p:cNvPr>
            <p:cNvSpPr/>
            <p:nvPr/>
          </p:nvSpPr>
          <p:spPr>
            <a:xfrm>
              <a:off x="7840253" y="5901427"/>
              <a:ext cx="100584" cy="100584"/>
            </a:xfrm>
            <a:prstGeom prst="rect">
              <a:avLst/>
            </a:prstGeom>
            <a:solidFill>
              <a:schemeClr val="bg1">
                <a:lumMod val="7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sz="1000" dirty="0">
                <a:solidFill>
                  <a:schemeClr val="bg1"/>
                </a:solidFill>
              </a:endParaRPr>
            </a:p>
          </p:txBody>
        </p:sp>
        <p:sp>
          <p:nvSpPr>
            <p:cNvPr id="23" name="TextBox 22">
              <a:extLst>
                <a:ext uri="{FF2B5EF4-FFF2-40B4-BE49-F238E27FC236}">
                  <a16:creationId xmlns:a16="http://schemas.microsoft.com/office/drawing/2014/main" id="{62E85740-72D2-495D-9400-50269BD78235}"/>
                </a:ext>
              </a:extLst>
            </p:cNvPr>
            <p:cNvSpPr txBox="1"/>
            <p:nvPr/>
          </p:nvSpPr>
          <p:spPr>
            <a:xfrm>
              <a:off x="7967785" y="5833645"/>
              <a:ext cx="1111721" cy="184666"/>
            </a:xfrm>
            <a:prstGeom prst="rect">
              <a:avLst/>
            </a:prstGeom>
            <a:noFill/>
          </p:spPr>
          <p:txBody>
            <a:bodyPr wrap="square" lIns="0" tIns="0" rIns="0" bIns="0" rtlCol="0">
              <a:spAutoFit/>
            </a:bodyPr>
            <a:lstStyle/>
            <a:p>
              <a:pPr algn="l">
                <a:lnSpc>
                  <a:spcPct val="100000"/>
                </a:lnSpc>
              </a:pPr>
              <a:r>
                <a:rPr lang="en-US" sz="1200" dirty="0">
                  <a:solidFill>
                    <a:schemeClr val="tx1">
                      <a:lumMod val="65000"/>
                      <a:lumOff val="35000"/>
                    </a:schemeClr>
                  </a:solidFill>
                </a:rPr>
                <a:t>NPL/Total assets</a:t>
              </a:r>
            </a:p>
          </p:txBody>
        </p:sp>
      </p:grpSp>
      <p:graphicFrame>
        <p:nvGraphicFramePr>
          <p:cNvPr id="24" name="Table 23">
            <a:extLst>
              <a:ext uri="{FF2B5EF4-FFF2-40B4-BE49-F238E27FC236}">
                <a16:creationId xmlns:a16="http://schemas.microsoft.com/office/drawing/2014/main" id="{7F75DFB1-B3DE-916A-52CD-52320A44419B}"/>
              </a:ext>
            </a:extLst>
          </p:cNvPr>
          <p:cNvGraphicFramePr>
            <a:graphicFrameLocks noGrp="1"/>
          </p:cNvGraphicFramePr>
          <p:nvPr>
            <p:extLst>
              <p:ext uri="{D42A27DB-BD31-4B8C-83A1-F6EECF244321}">
                <p14:modId xmlns:p14="http://schemas.microsoft.com/office/powerpoint/2010/main" val="2649752919"/>
              </p:ext>
            </p:extLst>
          </p:nvPr>
        </p:nvGraphicFramePr>
        <p:xfrm>
          <a:off x="608252" y="1143000"/>
          <a:ext cx="11026841" cy="1816896"/>
        </p:xfrm>
        <a:graphic>
          <a:graphicData uri="http://schemas.openxmlformats.org/drawingml/2006/table">
            <a:tbl>
              <a:tblPr/>
              <a:tblGrid>
                <a:gridCol w="1579978">
                  <a:extLst>
                    <a:ext uri="{9D8B030D-6E8A-4147-A177-3AD203B41FA5}">
                      <a16:colId xmlns:a16="http://schemas.microsoft.com/office/drawing/2014/main" val="1222859974"/>
                    </a:ext>
                  </a:extLst>
                </a:gridCol>
                <a:gridCol w="1273140">
                  <a:extLst>
                    <a:ext uri="{9D8B030D-6E8A-4147-A177-3AD203B41FA5}">
                      <a16:colId xmlns:a16="http://schemas.microsoft.com/office/drawing/2014/main" val="3681021400"/>
                    </a:ext>
                  </a:extLst>
                </a:gridCol>
                <a:gridCol w="1614579">
                  <a:extLst>
                    <a:ext uri="{9D8B030D-6E8A-4147-A177-3AD203B41FA5}">
                      <a16:colId xmlns:a16="http://schemas.microsoft.com/office/drawing/2014/main" val="3896633546"/>
                    </a:ext>
                  </a:extLst>
                </a:gridCol>
                <a:gridCol w="1472619">
                  <a:extLst>
                    <a:ext uri="{9D8B030D-6E8A-4147-A177-3AD203B41FA5}">
                      <a16:colId xmlns:a16="http://schemas.microsoft.com/office/drawing/2014/main" val="3227312178"/>
                    </a:ext>
                  </a:extLst>
                </a:gridCol>
                <a:gridCol w="1937811">
                  <a:extLst>
                    <a:ext uri="{9D8B030D-6E8A-4147-A177-3AD203B41FA5}">
                      <a16:colId xmlns:a16="http://schemas.microsoft.com/office/drawing/2014/main" val="2851040749"/>
                    </a:ext>
                  </a:extLst>
                </a:gridCol>
                <a:gridCol w="1557585">
                  <a:extLst>
                    <a:ext uri="{9D8B030D-6E8A-4147-A177-3AD203B41FA5}">
                      <a16:colId xmlns:a16="http://schemas.microsoft.com/office/drawing/2014/main" val="1204440931"/>
                    </a:ext>
                  </a:extLst>
                </a:gridCol>
                <a:gridCol w="1591129">
                  <a:extLst>
                    <a:ext uri="{9D8B030D-6E8A-4147-A177-3AD203B41FA5}">
                      <a16:colId xmlns:a16="http://schemas.microsoft.com/office/drawing/2014/main" val="1269723872"/>
                    </a:ext>
                  </a:extLst>
                </a:gridCol>
              </a:tblGrid>
              <a:tr h="227112">
                <a:tc>
                  <a:txBody>
                    <a:bodyPr/>
                    <a:lstStyle/>
                    <a:p>
                      <a:pPr algn="l" fontAlgn="ctr"/>
                      <a:r>
                        <a:rPr lang="en-US" sz="1000" b="0" i="0" u="none" strike="noStrike">
                          <a:solidFill>
                            <a:srgbClr val="FFFFFF"/>
                          </a:solidFill>
                          <a:effectLst/>
                          <a:latin typeface="Calibri" panose="020F0502020204030204" pitchFamily="34" charset="0"/>
                        </a:rPr>
                        <a:t>Country</a:t>
                      </a:r>
                    </a:p>
                  </a:txBody>
                  <a:tcPr marL="9525" marR="9525" marT="9525" marB="0" anchor="ctr">
                    <a:lnL>
                      <a:noFill/>
                    </a:lnL>
                    <a:lnR>
                      <a:noFill/>
                    </a:lnR>
                    <a:lnT>
                      <a:noFill/>
                    </a:lnT>
                    <a:lnB>
                      <a:noFill/>
                    </a:lnB>
                    <a:solidFill>
                      <a:srgbClr val="002C77"/>
                    </a:solidFill>
                  </a:tcPr>
                </a:tc>
                <a:tc>
                  <a:txBody>
                    <a:bodyPr/>
                    <a:lstStyle/>
                    <a:p>
                      <a:pPr algn="r" fontAlgn="ctr"/>
                      <a:r>
                        <a:rPr lang="en-US" sz="1000" b="0" i="0" u="none" strike="noStrike" dirty="0">
                          <a:solidFill>
                            <a:srgbClr val="FFFFFF"/>
                          </a:solidFill>
                          <a:effectLst/>
                          <a:latin typeface="Calibri" panose="020F0502020204030204" pitchFamily="34" charset="0"/>
                        </a:rPr>
                        <a:t>Total Assets (SAR BN)</a:t>
                      </a:r>
                    </a:p>
                  </a:txBody>
                  <a:tcPr marL="9525" marR="9525" marT="9525" marB="0" anchor="ctr">
                    <a:lnL>
                      <a:noFill/>
                    </a:lnL>
                    <a:lnR>
                      <a:noFill/>
                    </a:lnR>
                    <a:lnT>
                      <a:noFill/>
                    </a:lnT>
                    <a:lnB>
                      <a:noFill/>
                    </a:lnB>
                    <a:solidFill>
                      <a:srgbClr val="002C77"/>
                    </a:solidFill>
                  </a:tcPr>
                </a:tc>
                <a:tc>
                  <a:txBody>
                    <a:bodyPr/>
                    <a:lstStyle/>
                    <a:p>
                      <a:pPr algn="r" fontAlgn="ctr"/>
                      <a:r>
                        <a:rPr lang="en-US" sz="1000" b="0" i="0" u="none" strike="noStrike">
                          <a:solidFill>
                            <a:srgbClr val="FFFFFF"/>
                          </a:solidFill>
                          <a:effectLst/>
                          <a:latin typeface="Calibri" panose="020F0502020204030204" pitchFamily="34" charset="0"/>
                        </a:rPr>
                        <a:t>Total Equity (SAR BN)</a:t>
                      </a:r>
                    </a:p>
                  </a:txBody>
                  <a:tcPr marL="9525" marR="9525" marT="9525" marB="0" anchor="ctr">
                    <a:lnL>
                      <a:noFill/>
                    </a:lnL>
                    <a:lnR>
                      <a:noFill/>
                    </a:lnR>
                    <a:lnT>
                      <a:noFill/>
                    </a:lnT>
                    <a:lnB>
                      <a:noFill/>
                    </a:lnB>
                    <a:solidFill>
                      <a:srgbClr val="002C77"/>
                    </a:solidFill>
                  </a:tcPr>
                </a:tc>
                <a:tc>
                  <a:txBody>
                    <a:bodyPr/>
                    <a:lstStyle/>
                    <a:p>
                      <a:pPr algn="r" fontAlgn="ctr"/>
                      <a:r>
                        <a:rPr lang="en-US" sz="1000" b="0" i="0" u="none" strike="noStrike">
                          <a:solidFill>
                            <a:srgbClr val="FFFFFF"/>
                          </a:solidFill>
                          <a:effectLst/>
                          <a:latin typeface="Calibri" panose="020F0502020204030204" pitchFamily="34" charset="0"/>
                        </a:rPr>
                        <a:t>Net Income (SAR BN)</a:t>
                      </a:r>
                    </a:p>
                  </a:txBody>
                  <a:tcPr marL="9525" marR="9525" marT="9525" marB="0" anchor="ctr">
                    <a:lnL>
                      <a:noFill/>
                    </a:lnL>
                    <a:lnR>
                      <a:noFill/>
                    </a:lnR>
                    <a:lnT>
                      <a:noFill/>
                    </a:lnT>
                    <a:lnB>
                      <a:noFill/>
                    </a:lnB>
                    <a:solidFill>
                      <a:srgbClr val="002C77"/>
                    </a:solidFill>
                  </a:tcPr>
                </a:tc>
                <a:tc>
                  <a:txBody>
                    <a:bodyPr/>
                    <a:lstStyle/>
                    <a:p>
                      <a:pPr algn="r" fontAlgn="ctr"/>
                      <a:r>
                        <a:rPr lang="en-US" sz="1000" b="0" i="0" u="none" strike="noStrike">
                          <a:solidFill>
                            <a:srgbClr val="FFFFFF"/>
                          </a:solidFill>
                          <a:effectLst/>
                          <a:latin typeface="Calibri" panose="020F0502020204030204" pitchFamily="34" charset="0"/>
                        </a:rPr>
                        <a:t>Non Performing Loans (SAR BN)</a:t>
                      </a:r>
                    </a:p>
                  </a:txBody>
                  <a:tcPr marL="9525" marR="9525" marT="9525" marB="0" anchor="ctr">
                    <a:lnL>
                      <a:noFill/>
                    </a:lnL>
                    <a:lnR>
                      <a:noFill/>
                    </a:lnR>
                    <a:lnT>
                      <a:noFill/>
                    </a:lnT>
                    <a:lnB>
                      <a:noFill/>
                    </a:lnB>
                    <a:solidFill>
                      <a:srgbClr val="002C77"/>
                    </a:solidFill>
                  </a:tcPr>
                </a:tc>
                <a:tc>
                  <a:txBody>
                    <a:bodyPr/>
                    <a:lstStyle/>
                    <a:p>
                      <a:pPr algn="r" fontAlgn="ctr"/>
                      <a:r>
                        <a:rPr lang="en-US" sz="1000" b="0" i="0" u="none" strike="noStrike">
                          <a:solidFill>
                            <a:srgbClr val="FFFFFF"/>
                          </a:solidFill>
                          <a:effectLst/>
                          <a:latin typeface="Calibri" panose="020F0502020204030204" pitchFamily="34" charset="0"/>
                        </a:rPr>
                        <a:t>NPL/ Total Assets</a:t>
                      </a:r>
                    </a:p>
                  </a:txBody>
                  <a:tcPr marL="9525" marR="9525" marT="9525" marB="0" anchor="ctr">
                    <a:lnL>
                      <a:noFill/>
                    </a:lnL>
                    <a:lnR>
                      <a:noFill/>
                    </a:lnR>
                    <a:lnT>
                      <a:noFill/>
                    </a:lnT>
                    <a:lnB>
                      <a:noFill/>
                    </a:lnB>
                    <a:solidFill>
                      <a:srgbClr val="002C77"/>
                    </a:solidFill>
                  </a:tcPr>
                </a:tc>
                <a:tc>
                  <a:txBody>
                    <a:bodyPr/>
                    <a:lstStyle/>
                    <a:p>
                      <a:pPr algn="r" fontAlgn="ctr"/>
                      <a:r>
                        <a:rPr lang="en-US" sz="1000" b="0" i="0" u="none" strike="noStrike">
                          <a:solidFill>
                            <a:srgbClr val="FFFFFF"/>
                          </a:solidFill>
                          <a:effectLst/>
                          <a:latin typeface="Calibri" panose="020F0502020204030204" pitchFamily="34" charset="0"/>
                        </a:rPr>
                        <a:t>NPL/ Total Equity</a:t>
                      </a:r>
                    </a:p>
                  </a:txBody>
                  <a:tcPr marL="9525" marR="9525" marT="9525" marB="0" anchor="ctr">
                    <a:lnL>
                      <a:noFill/>
                    </a:lnL>
                    <a:lnR>
                      <a:noFill/>
                    </a:lnR>
                    <a:lnT>
                      <a:noFill/>
                    </a:lnT>
                    <a:lnB>
                      <a:noFill/>
                    </a:lnB>
                    <a:solidFill>
                      <a:srgbClr val="002C77"/>
                    </a:solidFill>
                  </a:tcPr>
                </a:tc>
                <a:extLst>
                  <a:ext uri="{0D108BD9-81ED-4DB2-BD59-A6C34878D82A}">
                    <a16:rowId xmlns:a16="http://schemas.microsoft.com/office/drawing/2014/main" val="3038500373"/>
                  </a:ext>
                </a:extLst>
              </a:tr>
              <a:tr h="227112">
                <a:tc>
                  <a:txBody>
                    <a:bodyPr/>
                    <a:lstStyle/>
                    <a:p>
                      <a:pPr algn="l" fontAlgn="ctr"/>
                      <a:r>
                        <a:rPr lang="en-US" sz="1000" b="0" i="0" u="none" strike="noStrike">
                          <a:solidFill>
                            <a:srgbClr val="000000"/>
                          </a:solidFill>
                          <a:effectLst/>
                          <a:latin typeface="Calibri" panose="020F0502020204030204" pitchFamily="34" charset="0"/>
                        </a:rPr>
                        <a:t>United Arab Emirates</a:t>
                      </a:r>
                    </a:p>
                  </a:txBody>
                  <a:tcPr marL="9525" marR="9525" marT="9525" marB="0" anchor="ctr">
                    <a:lnL>
                      <a:noFill/>
                    </a:lnL>
                    <a:lnR>
                      <a:noFill/>
                    </a:lnR>
                    <a:lnT>
                      <a:noFill/>
                    </a:lnT>
                    <a:lnB>
                      <a:noFill/>
                    </a:lnB>
                  </a:tcPr>
                </a:tc>
                <a:tc>
                  <a:txBody>
                    <a:bodyPr/>
                    <a:lstStyle/>
                    <a:p>
                      <a:pPr algn="r" fontAlgn="ctr"/>
                      <a:r>
                        <a:rPr lang="en-SA" sz="1000" b="0" i="0" u="none" strike="noStrike">
                          <a:solidFill>
                            <a:srgbClr val="000000"/>
                          </a:solidFill>
                          <a:effectLst/>
                          <a:latin typeface="Calibri" panose="020F0502020204030204" pitchFamily="34" charset="0"/>
                        </a:rPr>
                        <a:t>3,962.9</a:t>
                      </a:r>
                    </a:p>
                  </a:txBody>
                  <a:tcPr marL="9525" marR="9525" marT="9525" marB="0" anchor="ctr">
                    <a:lnL>
                      <a:noFill/>
                    </a:lnL>
                    <a:lnR>
                      <a:noFill/>
                    </a:lnR>
                    <a:lnT>
                      <a:noFill/>
                    </a:lnT>
                    <a:lnB>
                      <a:noFill/>
                    </a:lnB>
                  </a:tcPr>
                </a:tc>
                <a:tc>
                  <a:txBody>
                    <a:bodyPr/>
                    <a:lstStyle/>
                    <a:p>
                      <a:pPr algn="r" fontAlgn="ctr"/>
                      <a:r>
                        <a:rPr lang="en-SA" sz="1000" b="0" i="0" u="none" strike="noStrike">
                          <a:solidFill>
                            <a:srgbClr val="000000"/>
                          </a:solidFill>
                          <a:effectLst/>
                          <a:latin typeface="Calibri" panose="020F0502020204030204" pitchFamily="34" charset="0"/>
                        </a:rPr>
                        <a:t>492.7</a:t>
                      </a:r>
                    </a:p>
                  </a:txBody>
                  <a:tcPr marL="9525" marR="9525" marT="9525" marB="0" anchor="ctr">
                    <a:lnL>
                      <a:noFill/>
                    </a:lnL>
                    <a:lnR>
                      <a:noFill/>
                    </a:lnR>
                    <a:lnT>
                      <a:noFill/>
                    </a:lnT>
                    <a:lnB>
                      <a:noFill/>
                    </a:lnB>
                  </a:tcPr>
                </a:tc>
                <a:tc>
                  <a:txBody>
                    <a:bodyPr/>
                    <a:lstStyle/>
                    <a:p>
                      <a:pPr algn="r" fontAlgn="ctr"/>
                      <a:r>
                        <a:rPr lang="en-SA" sz="1000" b="0" i="0" u="none" strike="noStrike">
                          <a:solidFill>
                            <a:srgbClr val="000000"/>
                          </a:solidFill>
                          <a:effectLst/>
                          <a:latin typeface="Calibri" panose="020F0502020204030204" pitchFamily="34" charset="0"/>
                        </a:rPr>
                        <a:t>76.2</a:t>
                      </a:r>
                    </a:p>
                  </a:txBody>
                  <a:tcPr marL="9525" marR="9525" marT="9525" marB="0" anchor="ctr">
                    <a:lnL>
                      <a:noFill/>
                    </a:lnL>
                    <a:lnR>
                      <a:noFill/>
                    </a:lnR>
                    <a:lnT>
                      <a:noFill/>
                    </a:lnT>
                    <a:lnB>
                      <a:noFill/>
                    </a:lnB>
                  </a:tcPr>
                </a:tc>
                <a:tc>
                  <a:txBody>
                    <a:bodyPr/>
                    <a:lstStyle/>
                    <a:p>
                      <a:pPr algn="r" fontAlgn="ctr"/>
                      <a:r>
                        <a:rPr lang="en-SA" sz="1000" b="0" i="0" u="none" strike="noStrike">
                          <a:solidFill>
                            <a:srgbClr val="000000"/>
                          </a:solidFill>
                          <a:effectLst/>
                          <a:latin typeface="Calibri" panose="020F0502020204030204" pitchFamily="34" charset="0"/>
                        </a:rPr>
                        <a:t>101.3</a:t>
                      </a:r>
                    </a:p>
                  </a:txBody>
                  <a:tcPr marL="9525" marR="9525" marT="9525" marB="0" anchor="ctr">
                    <a:lnL>
                      <a:noFill/>
                    </a:lnL>
                    <a:lnR>
                      <a:noFill/>
                    </a:lnR>
                    <a:lnT>
                      <a:noFill/>
                    </a:lnT>
                    <a:lnB>
                      <a:noFill/>
                    </a:lnB>
                  </a:tcPr>
                </a:tc>
                <a:tc>
                  <a:txBody>
                    <a:bodyPr/>
                    <a:lstStyle/>
                    <a:p>
                      <a:pPr algn="r" fontAlgn="ctr"/>
                      <a:r>
                        <a:rPr lang="en-SA" sz="1000" b="0" i="0" u="none" strike="noStrike">
                          <a:solidFill>
                            <a:srgbClr val="000000"/>
                          </a:solidFill>
                          <a:effectLst/>
                          <a:latin typeface="Calibri" panose="020F0502020204030204" pitchFamily="34" charset="0"/>
                        </a:rPr>
                        <a:t>2.6%</a:t>
                      </a:r>
                    </a:p>
                  </a:txBody>
                  <a:tcPr marL="9525" marR="9525" marT="9525" marB="0" anchor="ctr">
                    <a:lnL>
                      <a:noFill/>
                    </a:lnL>
                    <a:lnR>
                      <a:noFill/>
                    </a:lnR>
                    <a:lnT>
                      <a:noFill/>
                    </a:lnT>
                    <a:lnB>
                      <a:noFill/>
                    </a:lnB>
                  </a:tcPr>
                </a:tc>
                <a:tc>
                  <a:txBody>
                    <a:bodyPr/>
                    <a:lstStyle/>
                    <a:p>
                      <a:pPr algn="r" fontAlgn="ctr"/>
                      <a:r>
                        <a:rPr lang="en-SA" sz="1000" b="0" i="0" u="none" strike="noStrike">
                          <a:solidFill>
                            <a:srgbClr val="000000"/>
                          </a:solidFill>
                          <a:effectLst/>
                          <a:latin typeface="Calibri" panose="020F0502020204030204" pitchFamily="34" charset="0"/>
                        </a:rPr>
                        <a:t>20.6%</a:t>
                      </a:r>
                    </a:p>
                  </a:txBody>
                  <a:tcPr marL="9525" marR="9525" marT="9525" marB="0" anchor="ctr">
                    <a:lnL>
                      <a:noFill/>
                    </a:lnL>
                    <a:lnR>
                      <a:noFill/>
                    </a:lnR>
                    <a:lnT>
                      <a:noFill/>
                    </a:lnT>
                    <a:lnB>
                      <a:noFill/>
                    </a:lnB>
                  </a:tcPr>
                </a:tc>
                <a:extLst>
                  <a:ext uri="{0D108BD9-81ED-4DB2-BD59-A6C34878D82A}">
                    <a16:rowId xmlns:a16="http://schemas.microsoft.com/office/drawing/2014/main" val="289453940"/>
                  </a:ext>
                </a:extLst>
              </a:tr>
              <a:tr h="227112">
                <a:tc>
                  <a:txBody>
                    <a:bodyPr/>
                    <a:lstStyle/>
                    <a:p>
                      <a:pPr algn="l" fontAlgn="ctr"/>
                      <a:r>
                        <a:rPr lang="en-US" sz="1000" b="0" i="0" u="none" strike="noStrike">
                          <a:solidFill>
                            <a:srgbClr val="000000"/>
                          </a:solidFill>
                          <a:effectLst/>
                          <a:latin typeface="Calibri" panose="020F0502020204030204" pitchFamily="34" charset="0"/>
                        </a:rPr>
                        <a:t>Saudi Arabia</a:t>
                      </a:r>
                    </a:p>
                  </a:txBody>
                  <a:tcPr marL="9525" marR="9525" marT="9525" marB="0" anchor="ctr">
                    <a:lnL>
                      <a:noFill/>
                    </a:lnL>
                    <a:lnR>
                      <a:noFill/>
                    </a:lnR>
                    <a:lnT>
                      <a:noFill/>
                    </a:lnT>
                    <a:lnB>
                      <a:noFill/>
                    </a:lnB>
                  </a:tcPr>
                </a:tc>
                <a:tc>
                  <a:txBody>
                    <a:bodyPr/>
                    <a:lstStyle/>
                    <a:p>
                      <a:pPr algn="r" fontAlgn="ctr"/>
                      <a:r>
                        <a:rPr lang="en-SA" sz="1000" b="0" i="0" u="none" strike="noStrike">
                          <a:solidFill>
                            <a:srgbClr val="000000"/>
                          </a:solidFill>
                          <a:effectLst/>
                          <a:latin typeface="Calibri" panose="020F0502020204030204" pitchFamily="34" charset="0"/>
                        </a:rPr>
                        <a:t>3,702.1</a:t>
                      </a:r>
                    </a:p>
                  </a:txBody>
                  <a:tcPr marL="9525" marR="9525" marT="9525" marB="0" anchor="ctr">
                    <a:lnL>
                      <a:noFill/>
                    </a:lnL>
                    <a:lnR>
                      <a:noFill/>
                    </a:lnR>
                    <a:lnT>
                      <a:noFill/>
                    </a:lnT>
                    <a:lnB>
                      <a:noFill/>
                    </a:lnB>
                  </a:tcPr>
                </a:tc>
                <a:tc>
                  <a:txBody>
                    <a:bodyPr/>
                    <a:lstStyle/>
                    <a:p>
                      <a:pPr algn="r" fontAlgn="ctr"/>
                      <a:r>
                        <a:rPr lang="en-SA" sz="1000" b="0" i="0" u="none" strike="noStrike">
                          <a:solidFill>
                            <a:srgbClr val="000000"/>
                          </a:solidFill>
                          <a:effectLst/>
                          <a:latin typeface="Calibri" panose="020F0502020204030204" pitchFamily="34" charset="0"/>
                        </a:rPr>
                        <a:t>565.0</a:t>
                      </a:r>
                    </a:p>
                  </a:txBody>
                  <a:tcPr marL="9525" marR="9525" marT="9525" marB="0" anchor="ctr">
                    <a:lnL>
                      <a:noFill/>
                    </a:lnL>
                    <a:lnR>
                      <a:noFill/>
                    </a:lnR>
                    <a:lnT>
                      <a:noFill/>
                    </a:lnT>
                    <a:lnB>
                      <a:noFill/>
                    </a:lnB>
                  </a:tcPr>
                </a:tc>
                <a:tc>
                  <a:txBody>
                    <a:bodyPr/>
                    <a:lstStyle/>
                    <a:p>
                      <a:pPr algn="r" fontAlgn="ctr"/>
                      <a:r>
                        <a:rPr lang="en-SA" sz="1000" b="0" i="0" u="none" strike="noStrike">
                          <a:solidFill>
                            <a:srgbClr val="000000"/>
                          </a:solidFill>
                          <a:effectLst/>
                          <a:latin typeface="Calibri" panose="020F0502020204030204" pitchFamily="34" charset="0"/>
                        </a:rPr>
                        <a:t>70.1</a:t>
                      </a:r>
                    </a:p>
                  </a:txBody>
                  <a:tcPr marL="9525" marR="9525" marT="9525" marB="0" anchor="ctr">
                    <a:lnL>
                      <a:noFill/>
                    </a:lnL>
                    <a:lnR>
                      <a:noFill/>
                    </a:lnR>
                    <a:lnT>
                      <a:noFill/>
                    </a:lnT>
                    <a:lnB>
                      <a:noFill/>
                    </a:lnB>
                  </a:tcPr>
                </a:tc>
                <a:tc>
                  <a:txBody>
                    <a:bodyPr/>
                    <a:lstStyle/>
                    <a:p>
                      <a:pPr algn="r" fontAlgn="ctr"/>
                      <a:r>
                        <a:rPr lang="en-SA" sz="1000" b="0" i="0" u="none" strike="noStrike">
                          <a:solidFill>
                            <a:srgbClr val="000000"/>
                          </a:solidFill>
                          <a:effectLst/>
                          <a:latin typeface="Calibri" panose="020F0502020204030204" pitchFamily="34" charset="0"/>
                        </a:rPr>
                        <a:t>30.3</a:t>
                      </a:r>
                    </a:p>
                  </a:txBody>
                  <a:tcPr marL="9525" marR="9525" marT="9525" marB="0" anchor="ctr">
                    <a:lnL>
                      <a:noFill/>
                    </a:lnL>
                    <a:lnR>
                      <a:noFill/>
                    </a:lnR>
                    <a:lnT>
                      <a:noFill/>
                    </a:lnT>
                    <a:lnB>
                      <a:noFill/>
                    </a:lnB>
                  </a:tcPr>
                </a:tc>
                <a:tc>
                  <a:txBody>
                    <a:bodyPr/>
                    <a:lstStyle/>
                    <a:p>
                      <a:pPr algn="r" fontAlgn="ctr"/>
                      <a:r>
                        <a:rPr lang="en-SA" sz="1000" b="0" i="0" u="none" strike="noStrike">
                          <a:solidFill>
                            <a:srgbClr val="000000"/>
                          </a:solidFill>
                          <a:effectLst/>
                          <a:latin typeface="Calibri" panose="020F0502020204030204" pitchFamily="34" charset="0"/>
                        </a:rPr>
                        <a:t>0.8%</a:t>
                      </a:r>
                    </a:p>
                  </a:txBody>
                  <a:tcPr marL="9525" marR="9525" marT="9525" marB="0" anchor="ctr">
                    <a:lnL>
                      <a:noFill/>
                    </a:lnL>
                    <a:lnR>
                      <a:noFill/>
                    </a:lnR>
                    <a:lnT>
                      <a:noFill/>
                    </a:lnT>
                    <a:lnB>
                      <a:noFill/>
                    </a:lnB>
                  </a:tcPr>
                </a:tc>
                <a:tc>
                  <a:txBody>
                    <a:bodyPr/>
                    <a:lstStyle/>
                    <a:p>
                      <a:pPr algn="r" fontAlgn="ctr"/>
                      <a:r>
                        <a:rPr lang="en-SA" sz="1000" b="0" i="0" u="none" strike="noStrike">
                          <a:solidFill>
                            <a:srgbClr val="000000"/>
                          </a:solidFill>
                          <a:effectLst/>
                          <a:latin typeface="Calibri" panose="020F0502020204030204" pitchFamily="34" charset="0"/>
                        </a:rPr>
                        <a:t>5.4%</a:t>
                      </a:r>
                    </a:p>
                  </a:txBody>
                  <a:tcPr marL="9525" marR="9525" marT="9525" marB="0" anchor="ctr">
                    <a:lnL>
                      <a:noFill/>
                    </a:lnL>
                    <a:lnR>
                      <a:noFill/>
                    </a:lnR>
                    <a:lnT>
                      <a:noFill/>
                    </a:lnT>
                    <a:lnB>
                      <a:noFill/>
                    </a:lnB>
                  </a:tcPr>
                </a:tc>
                <a:extLst>
                  <a:ext uri="{0D108BD9-81ED-4DB2-BD59-A6C34878D82A}">
                    <a16:rowId xmlns:a16="http://schemas.microsoft.com/office/drawing/2014/main" val="3597371278"/>
                  </a:ext>
                </a:extLst>
              </a:tr>
              <a:tr h="227112">
                <a:tc>
                  <a:txBody>
                    <a:bodyPr/>
                    <a:lstStyle/>
                    <a:p>
                      <a:pPr algn="l" fontAlgn="ctr"/>
                      <a:r>
                        <a:rPr lang="en-US" sz="1000" b="0" i="0" u="none" strike="noStrike">
                          <a:solidFill>
                            <a:srgbClr val="000000"/>
                          </a:solidFill>
                          <a:effectLst/>
                          <a:latin typeface="Calibri" panose="020F0502020204030204" pitchFamily="34" charset="0"/>
                        </a:rPr>
                        <a:t>Qatar</a:t>
                      </a:r>
                    </a:p>
                  </a:txBody>
                  <a:tcPr marL="9525" marR="9525" marT="9525" marB="0" anchor="ctr">
                    <a:lnL>
                      <a:noFill/>
                    </a:lnL>
                    <a:lnR>
                      <a:noFill/>
                    </a:lnR>
                    <a:lnT>
                      <a:noFill/>
                    </a:lnT>
                    <a:lnB>
                      <a:noFill/>
                    </a:lnB>
                  </a:tcPr>
                </a:tc>
                <a:tc>
                  <a:txBody>
                    <a:bodyPr/>
                    <a:lstStyle/>
                    <a:p>
                      <a:pPr algn="r" fontAlgn="ctr"/>
                      <a:r>
                        <a:rPr lang="en-SA" sz="1000" b="0" i="0" u="none" strike="noStrike">
                          <a:solidFill>
                            <a:srgbClr val="000000"/>
                          </a:solidFill>
                          <a:effectLst/>
                          <a:latin typeface="Calibri" panose="020F0502020204030204" pitchFamily="34" charset="0"/>
                        </a:rPr>
                        <a:t>2,155.6</a:t>
                      </a:r>
                    </a:p>
                  </a:txBody>
                  <a:tcPr marL="9525" marR="9525" marT="9525" marB="0" anchor="ctr">
                    <a:lnL>
                      <a:noFill/>
                    </a:lnL>
                    <a:lnR>
                      <a:noFill/>
                    </a:lnR>
                    <a:lnT>
                      <a:noFill/>
                    </a:lnT>
                    <a:lnB>
                      <a:noFill/>
                    </a:lnB>
                  </a:tcPr>
                </a:tc>
                <a:tc>
                  <a:txBody>
                    <a:bodyPr/>
                    <a:lstStyle/>
                    <a:p>
                      <a:pPr algn="r" fontAlgn="ctr"/>
                      <a:r>
                        <a:rPr lang="en-SA" sz="1000" b="0" i="0" u="none" strike="noStrike">
                          <a:solidFill>
                            <a:srgbClr val="000000"/>
                          </a:solidFill>
                          <a:effectLst/>
                          <a:latin typeface="Calibri" panose="020F0502020204030204" pitchFamily="34" charset="0"/>
                        </a:rPr>
                        <a:t>244.7</a:t>
                      </a:r>
                    </a:p>
                  </a:txBody>
                  <a:tcPr marL="9525" marR="9525" marT="9525" marB="0" anchor="ctr">
                    <a:lnL>
                      <a:noFill/>
                    </a:lnL>
                    <a:lnR>
                      <a:noFill/>
                    </a:lnR>
                    <a:lnT>
                      <a:noFill/>
                    </a:lnT>
                    <a:lnB>
                      <a:noFill/>
                    </a:lnB>
                  </a:tcPr>
                </a:tc>
                <a:tc>
                  <a:txBody>
                    <a:bodyPr/>
                    <a:lstStyle/>
                    <a:p>
                      <a:pPr algn="r" fontAlgn="ctr"/>
                      <a:r>
                        <a:rPr lang="en-SA" sz="1000" b="0" i="0" u="none" strike="noStrike">
                          <a:solidFill>
                            <a:srgbClr val="000000"/>
                          </a:solidFill>
                          <a:effectLst/>
                          <a:latin typeface="Calibri" panose="020F0502020204030204" pitchFamily="34" charset="0"/>
                        </a:rPr>
                        <a:t>29.5</a:t>
                      </a:r>
                    </a:p>
                  </a:txBody>
                  <a:tcPr marL="9525" marR="9525" marT="9525" marB="0" anchor="ctr">
                    <a:lnL>
                      <a:noFill/>
                    </a:lnL>
                    <a:lnR>
                      <a:noFill/>
                    </a:lnR>
                    <a:lnT>
                      <a:noFill/>
                    </a:lnT>
                    <a:lnB>
                      <a:noFill/>
                    </a:lnB>
                  </a:tcPr>
                </a:tc>
                <a:tc>
                  <a:txBody>
                    <a:bodyPr/>
                    <a:lstStyle/>
                    <a:p>
                      <a:pPr algn="r" fontAlgn="ctr"/>
                      <a:r>
                        <a:rPr lang="en-SA" sz="1000" b="0" i="0" u="none" strike="noStrike">
                          <a:solidFill>
                            <a:srgbClr val="000000"/>
                          </a:solidFill>
                          <a:effectLst/>
                          <a:latin typeface="Calibri" panose="020F0502020204030204" pitchFamily="34" charset="0"/>
                        </a:rPr>
                        <a:t>52.2</a:t>
                      </a:r>
                    </a:p>
                  </a:txBody>
                  <a:tcPr marL="9525" marR="9525" marT="9525" marB="0" anchor="ctr">
                    <a:lnL>
                      <a:noFill/>
                    </a:lnL>
                    <a:lnR>
                      <a:noFill/>
                    </a:lnR>
                    <a:lnT>
                      <a:noFill/>
                    </a:lnT>
                    <a:lnB>
                      <a:noFill/>
                    </a:lnB>
                  </a:tcPr>
                </a:tc>
                <a:tc>
                  <a:txBody>
                    <a:bodyPr/>
                    <a:lstStyle/>
                    <a:p>
                      <a:pPr algn="r" fontAlgn="ctr"/>
                      <a:r>
                        <a:rPr lang="en-SA" sz="1000" b="0" i="0" u="none" strike="noStrike">
                          <a:solidFill>
                            <a:srgbClr val="000000"/>
                          </a:solidFill>
                          <a:effectLst/>
                          <a:latin typeface="Calibri" panose="020F0502020204030204" pitchFamily="34" charset="0"/>
                        </a:rPr>
                        <a:t>2.4%</a:t>
                      </a:r>
                    </a:p>
                  </a:txBody>
                  <a:tcPr marL="9525" marR="9525" marT="9525" marB="0" anchor="ctr">
                    <a:lnL>
                      <a:noFill/>
                    </a:lnL>
                    <a:lnR>
                      <a:noFill/>
                    </a:lnR>
                    <a:lnT>
                      <a:noFill/>
                    </a:lnT>
                    <a:lnB>
                      <a:noFill/>
                    </a:lnB>
                  </a:tcPr>
                </a:tc>
                <a:tc>
                  <a:txBody>
                    <a:bodyPr/>
                    <a:lstStyle/>
                    <a:p>
                      <a:pPr algn="r" fontAlgn="ctr"/>
                      <a:r>
                        <a:rPr lang="en-SA" sz="1000" b="0" i="0" u="none" strike="noStrike">
                          <a:solidFill>
                            <a:srgbClr val="000000"/>
                          </a:solidFill>
                          <a:effectLst/>
                          <a:latin typeface="Calibri" panose="020F0502020204030204" pitchFamily="34" charset="0"/>
                        </a:rPr>
                        <a:t>21.3%</a:t>
                      </a:r>
                    </a:p>
                  </a:txBody>
                  <a:tcPr marL="9525" marR="9525" marT="9525" marB="0" anchor="ctr">
                    <a:lnL>
                      <a:noFill/>
                    </a:lnL>
                    <a:lnR>
                      <a:noFill/>
                    </a:lnR>
                    <a:lnT>
                      <a:noFill/>
                    </a:lnT>
                    <a:lnB>
                      <a:noFill/>
                    </a:lnB>
                  </a:tcPr>
                </a:tc>
                <a:extLst>
                  <a:ext uri="{0D108BD9-81ED-4DB2-BD59-A6C34878D82A}">
                    <a16:rowId xmlns:a16="http://schemas.microsoft.com/office/drawing/2014/main" val="279141239"/>
                  </a:ext>
                </a:extLst>
              </a:tr>
              <a:tr h="227112">
                <a:tc>
                  <a:txBody>
                    <a:bodyPr/>
                    <a:lstStyle/>
                    <a:p>
                      <a:pPr algn="l" fontAlgn="ctr"/>
                      <a:r>
                        <a:rPr lang="en-US" sz="1000" b="0" i="0" u="none" strike="noStrike">
                          <a:solidFill>
                            <a:srgbClr val="000000"/>
                          </a:solidFill>
                          <a:effectLst/>
                          <a:latin typeface="Calibri" panose="020F0502020204030204" pitchFamily="34" charset="0"/>
                        </a:rPr>
                        <a:t>Kuwait</a:t>
                      </a:r>
                    </a:p>
                  </a:txBody>
                  <a:tcPr marL="9525" marR="9525" marT="9525" marB="0" anchor="ctr">
                    <a:lnL>
                      <a:noFill/>
                    </a:lnL>
                    <a:lnR>
                      <a:noFill/>
                    </a:lnR>
                    <a:lnT>
                      <a:noFill/>
                    </a:lnT>
                    <a:lnB>
                      <a:noFill/>
                    </a:lnB>
                  </a:tcPr>
                </a:tc>
                <a:tc>
                  <a:txBody>
                    <a:bodyPr/>
                    <a:lstStyle/>
                    <a:p>
                      <a:pPr algn="r" fontAlgn="ctr"/>
                      <a:r>
                        <a:rPr lang="en-SA" sz="1000" b="0" i="0" u="none" strike="noStrike">
                          <a:solidFill>
                            <a:srgbClr val="000000"/>
                          </a:solidFill>
                          <a:effectLst/>
                          <a:latin typeface="Calibri" panose="020F0502020204030204" pitchFamily="34" charset="0"/>
                        </a:rPr>
                        <a:t>1,434.8</a:t>
                      </a:r>
                    </a:p>
                  </a:txBody>
                  <a:tcPr marL="9525" marR="9525" marT="9525" marB="0" anchor="ctr">
                    <a:lnL>
                      <a:noFill/>
                    </a:lnL>
                    <a:lnR>
                      <a:noFill/>
                    </a:lnR>
                    <a:lnT>
                      <a:noFill/>
                    </a:lnT>
                    <a:lnB>
                      <a:noFill/>
                    </a:lnB>
                  </a:tcPr>
                </a:tc>
                <a:tc>
                  <a:txBody>
                    <a:bodyPr/>
                    <a:lstStyle/>
                    <a:p>
                      <a:pPr algn="r" fontAlgn="ctr"/>
                      <a:r>
                        <a:rPr lang="en-SA" sz="1000" b="0" i="0" u="none" strike="noStrike">
                          <a:solidFill>
                            <a:srgbClr val="000000"/>
                          </a:solidFill>
                          <a:effectLst/>
                          <a:latin typeface="Calibri" panose="020F0502020204030204" pitchFamily="34" charset="0"/>
                        </a:rPr>
                        <a:t>195.4</a:t>
                      </a:r>
                    </a:p>
                  </a:txBody>
                  <a:tcPr marL="9525" marR="9525" marT="9525" marB="0" anchor="ctr">
                    <a:lnL>
                      <a:noFill/>
                    </a:lnL>
                    <a:lnR>
                      <a:noFill/>
                    </a:lnR>
                    <a:lnT>
                      <a:noFill/>
                    </a:lnT>
                    <a:lnB>
                      <a:noFill/>
                    </a:lnB>
                  </a:tcPr>
                </a:tc>
                <a:tc>
                  <a:txBody>
                    <a:bodyPr/>
                    <a:lstStyle/>
                    <a:p>
                      <a:pPr algn="r" fontAlgn="ctr"/>
                      <a:r>
                        <a:rPr lang="en-SA" sz="1000" b="0" i="0" u="none" strike="noStrike">
                          <a:solidFill>
                            <a:srgbClr val="000000"/>
                          </a:solidFill>
                          <a:effectLst/>
                          <a:latin typeface="Calibri" panose="020F0502020204030204" pitchFamily="34" charset="0"/>
                        </a:rPr>
                        <a:t>20.2</a:t>
                      </a:r>
                    </a:p>
                  </a:txBody>
                  <a:tcPr marL="9525" marR="9525" marT="9525" marB="0" anchor="ctr">
                    <a:lnL>
                      <a:noFill/>
                    </a:lnL>
                    <a:lnR>
                      <a:noFill/>
                    </a:lnR>
                    <a:lnT>
                      <a:noFill/>
                    </a:lnT>
                    <a:lnB>
                      <a:noFill/>
                    </a:lnB>
                  </a:tcPr>
                </a:tc>
                <a:tc>
                  <a:txBody>
                    <a:bodyPr/>
                    <a:lstStyle/>
                    <a:p>
                      <a:pPr algn="r" fontAlgn="ctr"/>
                      <a:r>
                        <a:rPr lang="en-SA" sz="1000" b="0" i="0" u="none" strike="noStrike">
                          <a:solidFill>
                            <a:srgbClr val="000000"/>
                          </a:solidFill>
                          <a:effectLst/>
                          <a:latin typeface="Calibri" panose="020F0502020204030204" pitchFamily="34" charset="0"/>
                        </a:rPr>
                        <a:t>12.2</a:t>
                      </a:r>
                    </a:p>
                  </a:txBody>
                  <a:tcPr marL="9525" marR="9525" marT="9525" marB="0" anchor="ctr">
                    <a:lnL>
                      <a:noFill/>
                    </a:lnL>
                    <a:lnR>
                      <a:noFill/>
                    </a:lnR>
                    <a:lnT>
                      <a:noFill/>
                    </a:lnT>
                    <a:lnB>
                      <a:noFill/>
                    </a:lnB>
                  </a:tcPr>
                </a:tc>
                <a:tc>
                  <a:txBody>
                    <a:bodyPr/>
                    <a:lstStyle/>
                    <a:p>
                      <a:pPr algn="r" fontAlgn="ctr"/>
                      <a:r>
                        <a:rPr lang="en-SA" sz="1000" b="0" i="0" u="none" strike="noStrike">
                          <a:solidFill>
                            <a:srgbClr val="000000"/>
                          </a:solidFill>
                          <a:effectLst/>
                          <a:latin typeface="Calibri" panose="020F0502020204030204" pitchFamily="34" charset="0"/>
                        </a:rPr>
                        <a:t>0.8%</a:t>
                      </a:r>
                    </a:p>
                  </a:txBody>
                  <a:tcPr marL="9525" marR="9525" marT="9525" marB="0" anchor="ctr">
                    <a:lnL>
                      <a:noFill/>
                    </a:lnL>
                    <a:lnR>
                      <a:noFill/>
                    </a:lnR>
                    <a:lnT>
                      <a:noFill/>
                    </a:lnT>
                    <a:lnB>
                      <a:noFill/>
                    </a:lnB>
                  </a:tcPr>
                </a:tc>
                <a:tc>
                  <a:txBody>
                    <a:bodyPr/>
                    <a:lstStyle/>
                    <a:p>
                      <a:pPr algn="r" fontAlgn="ctr"/>
                      <a:r>
                        <a:rPr lang="en-SA" sz="1000" b="0" i="0" u="none" strike="noStrike">
                          <a:solidFill>
                            <a:srgbClr val="000000"/>
                          </a:solidFill>
                          <a:effectLst/>
                          <a:latin typeface="Calibri" panose="020F0502020204030204" pitchFamily="34" charset="0"/>
                        </a:rPr>
                        <a:t>6.2%</a:t>
                      </a:r>
                    </a:p>
                  </a:txBody>
                  <a:tcPr marL="9525" marR="9525" marT="9525" marB="0" anchor="ctr">
                    <a:lnL>
                      <a:noFill/>
                    </a:lnL>
                    <a:lnR>
                      <a:noFill/>
                    </a:lnR>
                    <a:lnT>
                      <a:noFill/>
                    </a:lnT>
                    <a:lnB>
                      <a:noFill/>
                    </a:lnB>
                  </a:tcPr>
                </a:tc>
                <a:extLst>
                  <a:ext uri="{0D108BD9-81ED-4DB2-BD59-A6C34878D82A}">
                    <a16:rowId xmlns:a16="http://schemas.microsoft.com/office/drawing/2014/main" val="3703827291"/>
                  </a:ext>
                </a:extLst>
              </a:tr>
              <a:tr h="227112">
                <a:tc>
                  <a:txBody>
                    <a:bodyPr/>
                    <a:lstStyle/>
                    <a:p>
                      <a:pPr algn="l" fontAlgn="ctr"/>
                      <a:r>
                        <a:rPr lang="en-US" sz="1000" b="0" i="0" u="none" strike="noStrike">
                          <a:solidFill>
                            <a:srgbClr val="000000"/>
                          </a:solidFill>
                          <a:effectLst/>
                          <a:latin typeface="Calibri" panose="020F0502020204030204" pitchFamily="34" charset="0"/>
                        </a:rPr>
                        <a:t>Bahrain</a:t>
                      </a:r>
                    </a:p>
                  </a:txBody>
                  <a:tcPr marL="9525" marR="9525" marT="9525" marB="0" anchor="ctr">
                    <a:lnL>
                      <a:noFill/>
                    </a:lnL>
                    <a:lnR>
                      <a:noFill/>
                    </a:lnR>
                    <a:lnT>
                      <a:noFill/>
                    </a:lnT>
                    <a:lnB>
                      <a:noFill/>
                    </a:lnB>
                  </a:tcPr>
                </a:tc>
                <a:tc>
                  <a:txBody>
                    <a:bodyPr/>
                    <a:lstStyle/>
                    <a:p>
                      <a:pPr algn="r" fontAlgn="ctr"/>
                      <a:r>
                        <a:rPr lang="en-SA" sz="1000" b="0" i="0" u="none" strike="noStrike">
                          <a:solidFill>
                            <a:srgbClr val="000000"/>
                          </a:solidFill>
                          <a:effectLst/>
                          <a:latin typeface="Calibri" panose="020F0502020204030204" pitchFamily="34" charset="0"/>
                        </a:rPr>
                        <a:t>453.9</a:t>
                      </a:r>
                    </a:p>
                  </a:txBody>
                  <a:tcPr marL="9525" marR="9525" marT="9525" marB="0" anchor="ctr">
                    <a:lnL>
                      <a:noFill/>
                    </a:lnL>
                    <a:lnR>
                      <a:noFill/>
                    </a:lnR>
                    <a:lnT>
                      <a:noFill/>
                    </a:lnT>
                    <a:lnB>
                      <a:noFill/>
                    </a:lnB>
                  </a:tcPr>
                </a:tc>
                <a:tc>
                  <a:txBody>
                    <a:bodyPr/>
                    <a:lstStyle/>
                    <a:p>
                      <a:pPr algn="r" fontAlgn="ctr"/>
                      <a:r>
                        <a:rPr lang="en-SA" sz="1000" b="0" i="0" u="none" strike="noStrike">
                          <a:solidFill>
                            <a:srgbClr val="000000"/>
                          </a:solidFill>
                          <a:effectLst/>
                          <a:latin typeface="Calibri" panose="020F0502020204030204" pitchFamily="34" charset="0"/>
                        </a:rPr>
                        <a:t>44.9</a:t>
                      </a:r>
                    </a:p>
                  </a:txBody>
                  <a:tcPr marL="9525" marR="9525" marT="9525" marB="0" anchor="ctr">
                    <a:lnL>
                      <a:noFill/>
                    </a:lnL>
                    <a:lnR>
                      <a:noFill/>
                    </a:lnR>
                    <a:lnT>
                      <a:noFill/>
                    </a:lnT>
                    <a:lnB>
                      <a:noFill/>
                    </a:lnB>
                  </a:tcPr>
                </a:tc>
                <a:tc>
                  <a:txBody>
                    <a:bodyPr/>
                    <a:lstStyle/>
                    <a:p>
                      <a:pPr algn="r" fontAlgn="ctr"/>
                      <a:r>
                        <a:rPr lang="en-SA" sz="1000" b="0" i="0" u="none" strike="noStrike">
                          <a:solidFill>
                            <a:srgbClr val="000000"/>
                          </a:solidFill>
                          <a:effectLst/>
                          <a:latin typeface="Calibri" panose="020F0502020204030204" pitchFamily="34" charset="0"/>
                        </a:rPr>
                        <a:t>4.5</a:t>
                      </a:r>
                    </a:p>
                  </a:txBody>
                  <a:tcPr marL="9525" marR="9525" marT="9525" marB="0" anchor="ctr">
                    <a:lnL>
                      <a:noFill/>
                    </a:lnL>
                    <a:lnR>
                      <a:noFill/>
                    </a:lnR>
                    <a:lnT>
                      <a:noFill/>
                    </a:lnT>
                    <a:lnB>
                      <a:noFill/>
                    </a:lnB>
                  </a:tcPr>
                </a:tc>
                <a:tc>
                  <a:txBody>
                    <a:bodyPr/>
                    <a:lstStyle/>
                    <a:p>
                      <a:pPr algn="r" fontAlgn="ctr"/>
                      <a:r>
                        <a:rPr lang="en-SA" sz="1000" b="0" i="0" u="none" strike="noStrike">
                          <a:solidFill>
                            <a:srgbClr val="000000"/>
                          </a:solidFill>
                          <a:effectLst/>
                          <a:latin typeface="Calibri" panose="020F0502020204030204" pitchFamily="34" charset="0"/>
                        </a:rPr>
                        <a:t>9.6</a:t>
                      </a:r>
                    </a:p>
                  </a:txBody>
                  <a:tcPr marL="9525" marR="9525" marT="9525" marB="0" anchor="ctr">
                    <a:lnL>
                      <a:noFill/>
                    </a:lnL>
                    <a:lnR>
                      <a:noFill/>
                    </a:lnR>
                    <a:lnT>
                      <a:noFill/>
                    </a:lnT>
                    <a:lnB>
                      <a:noFill/>
                    </a:lnB>
                  </a:tcPr>
                </a:tc>
                <a:tc>
                  <a:txBody>
                    <a:bodyPr/>
                    <a:lstStyle/>
                    <a:p>
                      <a:pPr algn="r" fontAlgn="ctr"/>
                      <a:r>
                        <a:rPr lang="en-SA" sz="1000" b="0" i="0" u="none" strike="noStrike">
                          <a:solidFill>
                            <a:srgbClr val="000000"/>
                          </a:solidFill>
                          <a:effectLst/>
                          <a:latin typeface="Calibri" panose="020F0502020204030204" pitchFamily="34" charset="0"/>
                        </a:rPr>
                        <a:t>2.1%</a:t>
                      </a:r>
                    </a:p>
                  </a:txBody>
                  <a:tcPr marL="9525" marR="9525" marT="9525" marB="0" anchor="ctr">
                    <a:lnL>
                      <a:noFill/>
                    </a:lnL>
                    <a:lnR>
                      <a:noFill/>
                    </a:lnR>
                    <a:lnT>
                      <a:noFill/>
                    </a:lnT>
                    <a:lnB>
                      <a:noFill/>
                    </a:lnB>
                  </a:tcPr>
                </a:tc>
                <a:tc>
                  <a:txBody>
                    <a:bodyPr/>
                    <a:lstStyle/>
                    <a:p>
                      <a:pPr algn="r" fontAlgn="ctr"/>
                      <a:r>
                        <a:rPr lang="en-SA" sz="1000" b="0" i="0" u="none" strike="noStrike">
                          <a:solidFill>
                            <a:srgbClr val="000000"/>
                          </a:solidFill>
                          <a:effectLst/>
                          <a:latin typeface="Calibri" panose="020F0502020204030204" pitchFamily="34" charset="0"/>
                        </a:rPr>
                        <a:t>21.4%</a:t>
                      </a:r>
                    </a:p>
                  </a:txBody>
                  <a:tcPr marL="9525" marR="9525" marT="9525" marB="0" anchor="ctr">
                    <a:lnL>
                      <a:noFill/>
                    </a:lnL>
                    <a:lnR>
                      <a:noFill/>
                    </a:lnR>
                    <a:lnT>
                      <a:noFill/>
                    </a:lnT>
                    <a:lnB>
                      <a:noFill/>
                    </a:lnB>
                  </a:tcPr>
                </a:tc>
                <a:extLst>
                  <a:ext uri="{0D108BD9-81ED-4DB2-BD59-A6C34878D82A}">
                    <a16:rowId xmlns:a16="http://schemas.microsoft.com/office/drawing/2014/main" val="2966668123"/>
                  </a:ext>
                </a:extLst>
              </a:tr>
              <a:tr h="227112">
                <a:tc>
                  <a:txBody>
                    <a:bodyPr/>
                    <a:lstStyle/>
                    <a:p>
                      <a:pPr algn="l" fontAlgn="ctr"/>
                      <a:r>
                        <a:rPr lang="en-US" sz="1000" b="0" i="0" u="none" strike="noStrike">
                          <a:solidFill>
                            <a:srgbClr val="000000"/>
                          </a:solidFill>
                          <a:effectLst/>
                          <a:latin typeface="Calibri" panose="020F0502020204030204" pitchFamily="34" charset="0"/>
                        </a:rPr>
                        <a:t>Oman</a:t>
                      </a:r>
                    </a:p>
                  </a:txBody>
                  <a:tcPr marL="9525" marR="9525" marT="9525" marB="0" anchor="ctr">
                    <a:lnL>
                      <a:noFill/>
                    </a:lnL>
                    <a:lnR>
                      <a:noFill/>
                    </a:lnR>
                    <a:lnT>
                      <a:noFill/>
                    </a:lnT>
                    <a:lnB w="6350" cap="flat" cmpd="sng" algn="ctr">
                      <a:solidFill>
                        <a:schemeClr val="tx1"/>
                      </a:solidFill>
                      <a:prstDash val="solid"/>
                      <a:round/>
                      <a:headEnd type="none" w="med" len="med"/>
                      <a:tailEnd type="none" w="med" len="med"/>
                    </a:lnB>
                  </a:tcPr>
                </a:tc>
                <a:tc>
                  <a:txBody>
                    <a:bodyPr/>
                    <a:lstStyle/>
                    <a:p>
                      <a:pPr algn="r" fontAlgn="ctr"/>
                      <a:r>
                        <a:rPr lang="en-SA" sz="1000" b="0" i="0" u="none" strike="noStrike">
                          <a:solidFill>
                            <a:srgbClr val="000000"/>
                          </a:solidFill>
                          <a:effectLst/>
                          <a:latin typeface="Calibri" panose="020F0502020204030204" pitchFamily="34" charset="0"/>
                        </a:rPr>
                        <a:t>378.1</a:t>
                      </a:r>
                    </a:p>
                  </a:txBody>
                  <a:tcPr marL="9525" marR="9525" marT="9525" marB="0" anchor="ctr">
                    <a:lnL>
                      <a:noFill/>
                    </a:lnL>
                    <a:lnR>
                      <a:noFill/>
                    </a:lnR>
                    <a:lnT>
                      <a:noFill/>
                    </a:lnT>
                    <a:lnB w="6350" cap="flat" cmpd="sng" algn="ctr">
                      <a:solidFill>
                        <a:schemeClr val="tx1"/>
                      </a:solidFill>
                      <a:prstDash val="solid"/>
                      <a:round/>
                      <a:headEnd type="none" w="med" len="med"/>
                      <a:tailEnd type="none" w="med" len="med"/>
                    </a:lnB>
                  </a:tcPr>
                </a:tc>
                <a:tc>
                  <a:txBody>
                    <a:bodyPr/>
                    <a:lstStyle/>
                    <a:p>
                      <a:pPr algn="r" fontAlgn="ctr"/>
                      <a:r>
                        <a:rPr lang="en-SA" sz="1000" b="0" i="0" u="none" strike="noStrike">
                          <a:solidFill>
                            <a:srgbClr val="000000"/>
                          </a:solidFill>
                          <a:effectLst/>
                          <a:latin typeface="Calibri" panose="020F0502020204030204" pitchFamily="34" charset="0"/>
                        </a:rPr>
                        <a:t>57.0</a:t>
                      </a:r>
                    </a:p>
                  </a:txBody>
                  <a:tcPr marL="9525" marR="9525" marT="9525" marB="0" anchor="ctr">
                    <a:lnL>
                      <a:noFill/>
                    </a:lnL>
                    <a:lnR>
                      <a:noFill/>
                    </a:lnR>
                    <a:lnT>
                      <a:noFill/>
                    </a:lnT>
                    <a:lnB w="6350" cap="flat" cmpd="sng" algn="ctr">
                      <a:solidFill>
                        <a:schemeClr val="tx1"/>
                      </a:solidFill>
                      <a:prstDash val="solid"/>
                      <a:round/>
                      <a:headEnd type="none" w="med" len="med"/>
                      <a:tailEnd type="none" w="med" len="med"/>
                    </a:lnB>
                  </a:tcPr>
                </a:tc>
                <a:tc>
                  <a:txBody>
                    <a:bodyPr/>
                    <a:lstStyle/>
                    <a:p>
                      <a:pPr algn="r" fontAlgn="ctr"/>
                      <a:r>
                        <a:rPr lang="en-SA" sz="1000" b="0" i="0" u="none" strike="noStrike">
                          <a:solidFill>
                            <a:srgbClr val="000000"/>
                          </a:solidFill>
                          <a:effectLst/>
                          <a:latin typeface="Calibri" panose="020F0502020204030204" pitchFamily="34" charset="0"/>
                        </a:rPr>
                        <a:t>4.4</a:t>
                      </a:r>
                    </a:p>
                  </a:txBody>
                  <a:tcPr marL="9525" marR="9525" marT="9525" marB="0" anchor="ctr">
                    <a:lnL>
                      <a:noFill/>
                    </a:lnL>
                    <a:lnR>
                      <a:noFill/>
                    </a:lnR>
                    <a:lnT>
                      <a:noFill/>
                    </a:lnT>
                    <a:lnB w="6350" cap="flat" cmpd="sng" algn="ctr">
                      <a:solidFill>
                        <a:schemeClr val="tx1"/>
                      </a:solidFill>
                      <a:prstDash val="solid"/>
                      <a:round/>
                      <a:headEnd type="none" w="med" len="med"/>
                      <a:tailEnd type="none" w="med" len="med"/>
                    </a:lnB>
                  </a:tcPr>
                </a:tc>
                <a:tc>
                  <a:txBody>
                    <a:bodyPr/>
                    <a:lstStyle/>
                    <a:p>
                      <a:pPr algn="r" fontAlgn="ctr"/>
                      <a:r>
                        <a:rPr lang="en-SA" sz="1000" b="0" i="0" u="none" strike="noStrike">
                          <a:solidFill>
                            <a:srgbClr val="000000"/>
                          </a:solidFill>
                          <a:effectLst/>
                          <a:latin typeface="Calibri" panose="020F0502020204030204" pitchFamily="34" charset="0"/>
                        </a:rPr>
                        <a:t>10.9</a:t>
                      </a:r>
                    </a:p>
                  </a:txBody>
                  <a:tcPr marL="9525" marR="9525" marT="9525" marB="0" anchor="ctr">
                    <a:lnL>
                      <a:noFill/>
                    </a:lnL>
                    <a:lnR>
                      <a:noFill/>
                    </a:lnR>
                    <a:lnT>
                      <a:noFill/>
                    </a:lnT>
                    <a:lnB w="6350" cap="flat" cmpd="sng" algn="ctr">
                      <a:solidFill>
                        <a:schemeClr val="tx1"/>
                      </a:solidFill>
                      <a:prstDash val="solid"/>
                      <a:round/>
                      <a:headEnd type="none" w="med" len="med"/>
                      <a:tailEnd type="none" w="med" len="med"/>
                    </a:lnB>
                  </a:tcPr>
                </a:tc>
                <a:tc>
                  <a:txBody>
                    <a:bodyPr/>
                    <a:lstStyle/>
                    <a:p>
                      <a:pPr algn="r" fontAlgn="ctr"/>
                      <a:r>
                        <a:rPr lang="en-SA" sz="1000" b="0" i="0" u="none" strike="noStrike">
                          <a:solidFill>
                            <a:srgbClr val="000000"/>
                          </a:solidFill>
                          <a:effectLst/>
                          <a:latin typeface="Calibri" panose="020F0502020204030204" pitchFamily="34" charset="0"/>
                        </a:rPr>
                        <a:t>2.9%</a:t>
                      </a:r>
                    </a:p>
                  </a:txBody>
                  <a:tcPr marL="9525" marR="9525" marT="9525" marB="0" anchor="ctr">
                    <a:lnL>
                      <a:noFill/>
                    </a:lnL>
                    <a:lnR>
                      <a:noFill/>
                    </a:lnR>
                    <a:lnT>
                      <a:noFill/>
                    </a:lnT>
                    <a:lnB w="6350" cap="flat" cmpd="sng" algn="ctr">
                      <a:solidFill>
                        <a:schemeClr val="tx1"/>
                      </a:solidFill>
                      <a:prstDash val="solid"/>
                      <a:round/>
                      <a:headEnd type="none" w="med" len="med"/>
                      <a:tailEnd type="none" w="med" len="med"/>
                    </a:lnB>
                  </a:tcPr>
                </a:tc>
                <a:tc>
                  <a:txBody>
                    <a:bodyPr/>
                    <a:lstStyle/>
                    <a:p>
                      <a:pPr algn="r" fontAlgn="ctr"/>
                      <a:r>
                        <a:rPr lang="en-SA" sz="1000" b="0" i="0" u="none" strike="noStrike">
                          <a:solidFill>
                            <a:srgbClr val="000000"/>
                          </a:solidFill>
                          <a:effectLst/>
                          <a:latin typeface="Calibri" panose="020F0502020204030204" pitchFamily="34" charset="0"/>
                        </a:rPr>
                        <a:t>19.2%</a:t>
                      </a:r>
                    </a:p>
                  </a:txBody>
                  <a:tcPr marL="9525" marR="9525" marT="9525" marB="0" anchor="ctr">
                    <a:lnL>
                      <a:noFill/>
                    </a:lnL>
                    <a:lnR>
                      <a:noFill/>
                    </a:lnR>
                    <a:lnT>
                      <a:noFill/>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0830133"/>
                  </a:ext>
                </a:extLst>
              </a:tr>
              <a:tr h="227112">
                <a:tc>
                  <a:txBody>
                    <a:bodyPr/>
                    <a:lstStyle/>
                    <a:p>
                      <a:pPr algn="l" fontAlgn="ctr"/>
                      <a:r>
                        <a:rPr lang="en-US" sz="1000" b="0" i="0" u="none" strike="noStrike" dirty="0">
                          <a:solidFill>
                            <a:srgbClr val="000000"/>
                          </a:solidFill>
                          <a:effectLst/>
                          <a:latin typeface="Calibri" panose="020F0502020204030204" pitchFamily="34" charset="0"/>
                        </a:rPr>
                        <a:t>Total / </a:t>
                      </a:r>
                      <a:r>
                        <a:rPr lang="en-US" sz="1000" b="0" i="1" u="none" strike="noStrike" dirty="0">
                          <a:solidFill>
                            <a:srgbClr val="000000"/>
                          </a:solidFill>
                          <a:effectLst/>
                          <a:latin typeface="Calibri" panose="020F0502020204030204" pitchFamily="34" charset="0"/>
                        </a:rPr>
                        <a:t>Median</a:t>
                      </a:r>
                      <a:endParaRPr lang="en-US" sz="1000" b="0" i="0" u="none" strike="noStrike" dirty="0">
                        <a:solidFill>
                          <a:srgbClr val="000000"/>
                        </a:solidFill>
                        <a:effectLst/>
                        <a:latin typeface="Calibri" panose="020F0502020204030204" pitchFamily="34" charset="0"/>
                      </a:endParaRPr>
                    </a:p>
                  </a:txBody>
                  <a:tcPr marL="9525" marR="9525" marT="9525" marB="0" anchor="ctr">
                    <a:lnL>
                      <a:noFill/>
                    </a:lnL>
                    <a:lnR>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ctr"/>
                      <a:r>
                        <a:rPr lang="en-SA" sz="1000" b="0" i="0" u="none" strike="noStrike">
                          <a:solidFill>
                            <a:srgbClr val="000000"/>
                          </a:solidFill>
                          <a:effectLst/>
                          <a:latin typeface="Calibri" panose="020F0502020204030204" pitchFamily="34" charset="0"/>
                        </a:rPr>
                        <a:t>12,087.4</a:t>
                      </a:r>
                    </a:p>
                  </a:txBody>
                  <a:tcPr marL="9525" marR="9525" marT="9525" marB="0" anchor="ctr">
                    <a:lnL>
                      <a:noFill/>
                    </a:lnL>
                    <a:lnR>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ctr"/>
                      <a:r>
                        <a:rPr lang="en-SA" sz="1000" b="0" i="0" u="none" strike="noStrike">
                          <a:solidFill>
                            <a:srgbClr val="000000"/>
                          </a:solidFill>
                          <a:effectLst/>
                          <a:latin typeface="Calibri" panose="020F0502020204030204" pitchFamily="34" charset="0"/>
                        </a:rPr>
                        <a:t>1,599.8</a:t>
                      </a:r>
                    </a:p>
                  </a:txBody>
                  <a:tcPr marL="9525" marR="9525" marT="9525" marB="0" anchor="ctr">
                    <a:lnL>
                      <a:noFill/>
                    </a:lnL>
                    <a:lnR>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ctr"/>
                      <a:r>
                        <a:rPr lang="en-SA" sz="1000" b="0" i="0" u="none" strike="noStrike">
                          <a:solidFill>
                            <a:srgbClr val="000000"/>
                          </a:solidFill>
                          <a:effectLst/>
                          <a:latin typeface="Calibri" panose="020F0502020204030204" pitchFamily="34" charset="0"/>
                        </a:rPr>
                        <a:t>204.8</a:t>
                      </a:r>
                    </a:p>
                  </a:txBody>
                  <a:tcPr marL="9525" marR="9525" marT="9525" marB="0" anchor="ctr">
                    <a:lnL>
                      <a:noFill/>
                    </a:lnL>
                    <a:lnR>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ctr"/>
                      <a:r>
                        <a:rPr lang="en-SA" sz="1000" b="0" i="0" u="none" strike="noStrike">
                          <a:solidFill>
                            <a:srgbClr val="000000"/>
                          </a:solidFill>
                          <a:effectLst/>
                          <a:latin typeface="Calibri" panose="020F0502020204030204" pitchFamily="34" charset="0"/>
                        </a:rPr>
                        <a:t>216.5</a:t>
                      </a:r>
                    </a:p>
                  </a:txBody>
                  <a:tcPr marL="9525" marR="9525" marT="9525" marB="0" anchor="ctr">
                    <a:lnL>
                      <a:noFill/>
                    </a:lnL>
                    <a:lnR>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ctr"/>
                      <a:r>
                        <a:rPr lang="en-SA" sz="1000" b="0" i="1" u="none" strike="noStrike">
                          <a:solidFill>
                            <a:srgbClr val="000000"/>
                          </a:solidFill>
                          <a:effectLst/>
                          <a:latin typeface="Calibri" panose="020F0502020204030204" pitchFamily="34" charset="0"/>
                        </a:rPr>
                        <a:t>2.3%</a:t>
                      </a:r>
                    </a:p>
                  </a:txBody>
                  <a:tcPr marL="9525" marR="9525" marT="9525" marB="0" anchor="ctr">
                    <a:lnL>
                      <a:noFill/>
                    </a:lnL>
                    <a:lnR>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ctr"/>
                      <a:r>
                        <a:rPr lang="en-SA" sz="1000" b="0" i="1" u="none" strike="noStrike" dirty="0">
                          <a:solidFill>
                            <a:srgbClr val="000000"/>
                          </a:solidFill>
                          <a:effectLst/>
                          <a:latin typeface="Calibri" panose="020F0502020204030204" pitchFamily="34" charset="0"/>
                        </a:rPr>
                        <a:t>19.9%</a:t>
                      </a:r>
                    </a:p>
                  </a:txBody>
                  <a:tcPr marL="9525" marR="9525" marT="9525" marB="0" anchor="ctr">
                    <a:lnL>
                      <a:noFill/>
                    </a:lnL>
                    <a:lnR>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94158149"/>
                  </a:ext>
                </a:extLst>
              </a:tr>
            </a:tbl>
          </a:graphicData>
        </a:graphic>
      </p:graphicFrame>
    </p:spTree>
    <p:extLst>
      <p:ext uri="{BB962C8B-B14F-4D97-AF65-F5344CB8AC3E}">
        <p14:creationId xmlns:p14="http://schemas.microsoft.com/office/powerpoint/2010/main" val="29946921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3BDC97B-06F0-4BD2-B8BB-E0EB6ED9E74C}"/>
              </a:ext>
            </a:extLst>
          </p:cNvPr>
          <p:cNvSpPr>
            <a:spLocks noGrp="1"/>
          </p:cNvSpPr>
          <p:nvPr>
            <p:ph type="body" sz="quarter" idx="11"/>
          </p:nvPr>
        </p:nvSpPr>
        <p:spPr>
          <a:xfrm>
            <a:off x="4052775" y="2934392"/>
            <a:ext cx="6883449" cy="914400"/>
          </a:xfrm>
        </p:spPr>
        <p:txBody>
          <a:bodyPr/>
          <a:lstStyle/>
          <a:p>
            <a:r>
              <a:rPr lang="en-US" dirty="0"/>
              <a:t>Country-wise overview</a:t>
            </a:r>
            <a:endParaRPr lang="en-IN" dirty="0"/>
          </a:p>
        </p:txBody>
      </p:sp>
    </p:spTree>
    <p:extLst>
      <p:ext uri="{BB962C8B-B14F-4D97-AF65-F5344CB8AC3E}">
        <p14:creationId xmlns:p14="http://schemas.microsoft.com/office/powerpoint/2010/main" val="3272523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0BB71-5A84-4CAF-A0E6-0DE8DC5E9C27}"/>
              </a:ext>
            </a:extLst>
          </p:cNvPr>
          <p:cNvSpPr>
            <a:spLocks noGrp="1"/>
          </p:cNvSpPr>
          <p:nvPr>
            <p:ph type="title"/>
          </p:nvPr>
        </p:nvSpPr>
        <p:spPr/>
        <p:txBody>
          <a:bodyPr/>
          <a:lstStyle/>
          <a:p>
            <a:r>
              <a:rPr lang="en-US" dirty="0"/>
              <a:t>Banks in Saudi Arabia – Profitability Overview</a:t>
            </a:r>
            <a:endParaRPr lang="en-IN" dirty="0"/>
          </a:p>
        </p:txBody>
      </p:sp>
      <p:sp>
        <p:nvSpPr>
          <p:cNvPr id="5" name="Footnote">
            <a:extLst>
              <a:ext uri="{FF2B5EF4-FFF2-40B4-BE49-F238E27FC236}">
                <a16:creationId xmlns:a16="http://schemas.microsoft.com/office/drawing/2014/main" id="{DBDC5B39-F7C7-2742-A952-96D4591E17E4}"/>
              </a:ext>
            </a:extLst>
          </p:cNvPr>
          <p:cNvSpPr txBox="1">
            <a:spLocks noChangeArrowheads="1"/>
          </p:cNvSpPr>
          <p:nvPr/>
        </p:nvSpPr>
        <p:spPr bwMode="black">
          <a:xfrm>
            <a:off x="550863" y="6186101"/>
            <a:ext cx="8686800"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marL="174625" lvl="0" indent="-174625" eaLnBrk="1" hangingPunct="1">
              <a:spcBef>
                <a:spcPct val="60000"/>
              </a:spcBef>
              <a:buChar char="•"/>
              <a:defRPr sz="1600">
                <a:latin typeface="+mn-lt"/>
                <a:cs typeface="+mn-cs"/>
                <a:sym typeface="Arial"/>
              </a:defRPr>
            </a:lvl1pPr>
            <a:lvl2pPr marL="342900" lvl="1" indent="-166688" eaLnBrk="1" hangingPunct="1">
              <a:spcBef>
                <a:spcPct val="20000"/>
              </a:spcBef>
              <a:buFont typeface="Arial" charset="0"/>
              <a:buChar char="–"/>
              <a:defRPr sz="1600">
                <a:latin typeface="+mn-lt"/>
                <a:cs typeface="+mn-cs"/>
                <a:sym typeface="Arial"/>
              </a:defRPr>
            </a:lvl2pPr>
            <a:lvl3pPr marL="515938" lvl="2" indent="-171450" eaLnBrk="1" hangingPunct="1">
              <a:spcBef>
                <a:spcPct val="20000"/>
              </a:spcBef>
              <a:buFont typeface="Arial" charset="0"/>
              <a:buChar char="-"/>
              <a:defRPr sz="1600">
                <a:latin typeface="+mn-lt"/>
                <a:cs typeface="+mn-cs"/>
                <a:sym typeface="Arial"/>
              </a:defRPr>
            </a:lvl3pPr>
            <a:lvl4pPr marL="684213" lvl="3" indent="-166688" eaLnBrk="1" hangingPunct="1">
              <a:spcBef>
                <a:spcPct val="20000"/>
              </a:spcBef>
              <a:buFont typeface="Arial" charset="0"/>
              <a:buChar char="-"/>
              <a:defRPr sz="1600">
                <a:latin typeface="+mn-lt"/>
                <a:cs typeface="+mn-cs"/>
                <a:sym typeface="Arial"/>
              </a:defRPr>
            </a:lvl4pPr>
            <a:lvl5pPr marL="858838" lvl="4" indent="-173038" eaLnBrk="1" hangingPunct="1">
              <a:spcBef>
                <a:spcPct val="20000"/>
              </a:spcBef>
              <a:buFont typeface="Arial" charset="0"/>
              <a:buChar char="-"/>
              <a:defRPr sz="1600">
                <a:latin typeface="+mn-lt"/>
                <a:cs typeface="+mn-cs"/>
                <a:sym typeface="Arial"/>
              </a:defRPr>
            </a:lvl5pPr>
            <a:lvl6pPr marL="1316038" indent="-173038" fontAlgn="base">
              <a:spcBef>
                <a:spcPct val="20000"/>
              </a:spcBef>
              <a:spcAft>
                <a:spcPct val="0"/>
              </a:spcAft>
              <a:buFont typeface="Arial" charset="0"/>
              <a:buChar char="-"/>
              <a:defRPr sz="1600">
                <a:latin typeface="+mn-lt"/>
                <a:cs typeface="+mn-cs"/>
              </a:defRPr>
            </a:lvl6pPr>
            <a:lvl7pPr marL="1773238" indent="-173038" fontAlgn="base">
              <a:spcBef>
                <a:spcPct val="20000"/>
              </a:spcBef>
              <a:spcAft>
                <a:spcPct val="0"/>
              </a:spcAft>
              <a:buFont typeface="Arial" charset="0"/>
              <a:buChar char="-"/>
              <a:defRPr sz="1600">
                <a:latin typeface="+mn-lt"/>
                <a:cs typeface="+mn-cs"/>
              </a:defRPr>
            </a:lvl7pPr>
            <a:lvl8pPr marL="2230438" indent="-173038" fontAlgn="base">
              <a:spcBef>
                <a:spcPct val="20000"/>
              </a:spcBef>
              <a:spcAft>
                <a:spcPct val="0"/>
              </a:spcAft>
              <a:buFont typeface="Arial" charset="0"/>
              <a:buChar char="-"/>
              <a:defRPr sz="1600">
                <a:latin typeface="+mn-lt"/>
                <a:cs typeface="+mn-cs"/>
              </a:defRPr>
            </a:lvl8pPr>
            <a:lvl9pPr marL="2687638" indent="-173038" fontAlgn="base">
              <a:spcBef>
                <a:spcPct val="20000"/>
              </a:spcBef>
              <a:spcAft>
                <a:spcPct val="0"/>
              </a:spcAft>
              <a:buFont typeface="Arial" charset="0"/>
              <a:buChar char="-"/>
              <a:defRPr sz="1600">
                <a:latin typeface="+mn-lt"/>
                <a:cs typeface="+mn-cs"/>
              </a:defRPr>
            </a:lvl9pPr>
          </a:lstStyle>
          <a:p>
            <a:pPr marL="98425" indent="-98425">
              <a:spcBef>
                <a:spcPct val="0"/>
              </a:spcBef>
              <a:buNone/>
            </a:pPr>
            <a:r>
              <a:rPr lang="en-US" altLang="zh-CN" sz="900" dirty="0">
                <a:solidFill>
                  <a:srgbClr val="000000"/>
                </a:solidFill>
              </a:rPr>
              <a:t>*Median ratios will be different from the ratios calculated in the global comparison section, as those ratios are calculated on total amounts  </a:t>
            </a:r>
          </a:p>
        </p:txBody>
      </p:sp>
      <p:sp>
        <p:nvSpPr>
          <p:cNvPr id="7" name="Rectangle 50">
            <a:extLst>
              <a:ext uri="{FF2B5EF4-FFF2-40B4-BE49-F238E27FC236}">
                <a16:creationId xmlns:a16="http://schemas.microsoft.com/office/drawing/2014/main" id="{803B8426-FEF7-4E4C-AFEB-ED3375B4760C}"/>
              </a:ext>
            </a:extLst>
          </p:cNvPr>
          <p:cNvSpPr>
            <a:spLocks noChangeArrowheads="1"/>
          </p:cNvSpPr>
          <p:nvPr/>
        </p:nvSpPr>
        <p:spPr bwMode="gray">
          <a:xfrm>
            <a:off x="578461" y="4977481"/>
            <a:ext cx="11125200" cy="889136"/>
          </a:xfrm>
          <a:prstGeom prst="rect">
            <a:avLst/>
          </a:prstGeom>
          <a:noFill/>
          <a:ln>
            <a:noFill/>
          </a:ln>
        </p:spPr>
        <p:txBody>
          <a:bodyPr lIns="73152" tIns="73152" rIns="73152" bIns="73152"/>
          <a:lstStyle/>
          <a:p>
            <a:pPr marL="115888" indent="-173736" algn="just">
              <a:spcBef>
                <a:spcPts val="300"/>
              </a:spcBef>
              <a:spcAft>
                <a:spcPts val="300"/>
              </a:spcAft>
              <a:buFontTx/>
              <a:buChar char="•"/>
              <a:defRPr/>
            </a:pPr>
            <a:r>
              <a:rPr lang="en-US" sz="1200" dirty="0">
                <a:solidFill>
                  <a:srgbClr val="000000"/>
                </a:solidFill>
                <a:cs typeface="Arial" charset="0"/>
              </a:rPr>
              <a:t>The Saudi National Bank is the largest bank in KSA, with total assets of SAR 1,037 BN as of FY 2023.</a:t>
            </a:r>
          </a:p>
          <a:p>
            <a:pPr marL="115888" indent="-173736" algn="just">
              <a:spcBef>
                <a:spcPts val="300"/>
              </a:spcBef>
              <a:spcAft>
                <a:spcPts val="300"/>
              </a:spcAft>
              <a:buFontTx/>
              <a:buChar char="•"/>
              <a:defRPr/>
            </a:pPr>
            <a:r>
              <a:rPr lang="en-US" sz="1200" dirty="0" err="1">
                <a:solidFill>
                  <a:srgbClr val="000000"/>
                </a:solidFill>
                <a:cs typeface="Arial" charset="0"/>
              </a:rPr>
              <a:t>Alinma</a:t>
            </a:r>
            <a:r>
              <a:rPr lang="en-US" sz="1200" dirty="0">
                <a:solidFill>
                  <a:srgbClr val="000000"/>
                </a:solidFill>
                <a:cs typeface="Arial" charset="0"/>
              </a:rPr>
              <a:t> Bank is the best performing bank in KSA in terms of return on assets, and Bank </a:t>
            </a:r>
            <a:r>
              <a:rPr lang="en-US" sz="1200" dirty="0" err="1">
                <a:solidFill>
                  <a:srgbClr val="000000"/>
                </a:solidFill>
                <a:cs typeface="Arial" charset="0"/>
              </a:rPr>
              <a:t>Albilad</a:t>
            </a:r>
            <a:r>
              <a:rPr lang="en-US" sz="1200" dirty="0">
                <a:solidFill>
                  <a:srgbClr val="000000"/>
                </a:solidFill>
                <a:cs typeface="Arial" charset="0"/>
              </a:rPr>
              <a:t> is the best in terms of return on equity.</a:t>
            </a:r>
          </a:p>
        </p:txBody>
      </p:sp>
      <p:graphicFrame>
        <p:nvGraphicFramePr>
          <p:cNvPr id="3" name="Table 2">
            <a:extLst>
              <a:ext uri="{FF2B5EF4-FFF2-40B4-BE49-F238E27FC236}">
                <a16:creationId xmlns:a16="http://schemas.microsoft.com/office/drawing/2014/main" id="{E0EE0E6E-3176-2D54-5638-A1F9963A704A}"/>
              </a:ext>
            </a:extLst>
          </p:cNvPr>
          <p:cNvGraphicFramePr>
            <a:graphicFrameLocks noGrp="1"/>
          </p:cNvGraphicFramePr>
          <p:nvPr>
            <p:extLst>
              <p:ext uri="{D42A27DB-BD31-4B8C-83A1-F6EECF244321}">
                <p14:modId xmlns:p14="http://schemas.microsoft.com/office/powerpoint/2010/main" val="501548767"/>
              </p:ext>
            </p:extLst>
          </p:nvPr>
        </p:nvGraphicFramePr>
        <p:xfrm>
          <a:off x="530376" y="1141413"/>
          <a:ext cx="11077117" cy="2432366"/>
        </p:xfrm>
        <a:graphic>
          <a:graphicData uri="http://schemas.openxmlformats.org/drawingml/2006/table">
            <a:tbl>
              <a:tblPr/>
              <a:tblGrid>
                <a:gridCol w="4044691">
                  <a:extLst>
                    <a:ext uri="{9D8B030D-6E8A-4147-A177-3AD203B41FA5}">
                      <a16:colId xmlns:a16="http://schemas.microsoft.com/office/drawing/2014/main" val="2832799305"/>
                    </a:ext>
                  </a:extLst>
                </a:gridCol>
                <a:gridCol w="1565165">
                  <a:extLst>
                    <a:ext uri="{9D8B030D-6E8A-4147-A177-3AD203B41FA5}">
                      <a16:colId xmlns:a16="http://schemas.microsoft.com/office/drawing/2014/main" val="3828820284"/>
                    </a:ext>
                  </a:extLst>
                </a:gridCol>
                <a:gridCol w="1867418">
                  <a:extLst>
                    <a:ext uri="{9D8B030D-6E8A-4147-A177-3AD203B41FA5}">
                      <a16:colId xmlns:a16="http://schemas.microsoft.com/office/drawing/2014/main" val="2829824427"/>
                    </a:ext>
                  </a:extLst>
                </a:gridCol>
                <a:gridCol w="1822420">
                  <a:extLst>
                    <a:ext uri="{9D8B030D-6E8A-4147-A177-3AD203B41FA5}">
                      <a16:colId xmlns:a16="http://schemas.microsoft.com/office/drawing/2014/main" val="3414150916"/>
                    </a:ext>
                  </a:extLst>
                </a:gridCol>
                <a:gridCol w="1777423">
                  <a:extLst>
                    <a:ext uri="{9D8B030D-6E8A-4147-A177-3AD203B41FA5}">
                      <a16:colId xmlns:a16="http://schemas.microsoft.com/office/drawing/2014/main" val="903637850"/>
                    </a:ext>
                  </a:extLst>
                </a:gridCol>
              </a:tblGrid>
              <a:tr h="336278">
                <a:tc>
                  <a:txBody>
                    <a:bodyPr/>
                    <a:lstStyle/>
                    <a:p>
                      <a:pPr algn="l" fontAlgn="ctr"/>
                      <a:r>
                        <a:rPr lang="en-US" sz="900" b="0" i="0" u="none" strike="noStrike">
                          <a:solidFill>
                            <a:srgbClr val="FFFFFF"/>
                          </a:solidFill>
                          <a:effectLst/>
                          <a:latin typeface="Calibri" panose="020F0502020204030204" pitchFamily="34" charset="0"/>
                        </a:rPr>
                        <a:t>Company Name</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Total Assets (SAR BN)</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Net Income (SAR BN)</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Return on Assets</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Return on Equity</a:t>
                      </a:r>
                    </a:p>
                  </a:txBody>
                  <a:tcPr marL="9525" marR="9525" marT="9525" marB="0" anchor="ctr">
                    <a:lnL>
                      <a:noFill/>
                    </a:lnL>
                    <a:lnR>
                      <a:noFill/>
                    </a:lnR>
                    <a:lnT>
                      <a:noFill/>
                    </a:lnT>
                    <a:lnB>
                      <a:noFill/>
                    </a:lnB>
                    <a:solidFill>
                      <a:srgbClr val="002C77"/>
                    </a:solidFill>
                  </a:tcPr>
                </a:tc>
                <a:extLst>
                  <a:ext uri="{0D108BD9-81ED-4DB2-BD59-A6C34878D82A}">
                    <a16:rowId xmlns:a16="http://schemas.microsoft.com/office/drawing/2014/main" val="2404814355"/>
                  </a:ext>
                </a:extLst>
              </a:tr>
              <a:tr h="174674">
                <a:tc>
                  <a:txBody>
                    <a:bodyPr/>
                    <a:lstStyle/>
                    <a:p>
                      <a:pPr algn="l" fontAlgn="ctr"/>
                      <a:r>
                        <a:rPr lang="en-US" sz="900" b="0" i="0" u="none" strike="noStrike">
                          <a:solidFill>
                            <a:srgbClr val="000000"/>
                          </a:solidFill>
                          <a:effectLst/>
                          <a:latin typeface="Calibri" panose="020F0502020204030204" pitchFamily="34" charset="0"/>
                        </a:rPr>
                        <a:t>The Saudi National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1,037.1</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20.1</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2.0%</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11.7%</a:t>
                      </a:r>
                    </a:p>
                  </a:txBody>
                  <a:tcPr marL="9525" marR="9525" marT="9525" marB="0" anchor="ctr">
                    <a:lnL>
                      <a:noFill/>
                    </a:lnL>
                    <a:lnR>
                      <a:noFill/>
                    </a:lnR>
                    <a:lnT>
                      <a:noFill/>
                    </a:lnT>
                    <a:lnB>
                      <a:noFill/>
                    </a:lnB>
                    <a:noFill/>
                  </a:tcPr>
                </a:tc>
                <a:extLst>
                  <a:ext uri="{0D108BD9-81ED-4DB2-BD59-A6C34878D82A}">
                    <a16:rowId xmlns:a16="http://schemas.microsoft.com/office/drawing/2014/main" val="3322915438"/>
                  </a:ext>
                </a:extLst>
              </a:tr>
              <a:tr h="174674">
                <a:tc>
                  <a:txBody>
                    <a:bodyPr/>
                    <a:lstStyle/>
                    <a:p>
                      <a:pPr algn="l" fontAlgn="ctr"/>
                      <a:r>
                        <a:rPr lang="en-US" sz="900" b="0" i="0" u="none" strike="noStrike">
                          <a:solidFill>
                            <a:srgbClr val="000000"/>
                          </a:solidFill>
                          <a:effectLst/>
                          <a:latin typeface="Calibri" panose="020F0502020204030204" pitchFamily="34" charset="0"/>
                        </a:rPr>
                        <a:t>Al Rajhi Banking and Investment Corporation</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808.1</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16.6</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2.1%</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16.1%</a:t>
                      </a:r>
                    </a:p>
                  </a:txBody>
                  <a:tcPr marL="9525" marR="9525" marT="9525" marB="0" anchor="ctr">
                    <a:lnL>
                      <a:noFill/>
                    </a:lnL>
                    <a:lnR>
                      <a:noFill/>
                    </a:lnR>
                    <a:lnT>
                      <a:noFill/>
                    </a:lnT>
                    <a:lnB>
                      <a:noFill/>
                    </a:lnB>
                    <a:noFill/>
                  </a:tcPr>
                </a:tc>
                <a:extLst>
                  <a:ext uri="{0D108BD9-81ED-4DB2-BD59-A6C34878D82A}">
                    <a16:rowId xmlns:a16="http://schemas.microsoft.com/office/drawing/2014/main" val="2486110580"/>
                  </a:ext>
                </a:extLst>
              </a:tr>
              <a:tr h="174674">
                <a:tc>
                  <a:txBody>
                    <a:bodyPr/>
                    <a:lstStyle/>
                    <a:p>
                      <a:pPr algn="l" fontAlgn="ctr"/>
                      <a:r>
                        <a:rPr lang="en-US" sz="900" b="0" i="0" u="none" strike="noStrike">
                          <a:solidFill>
                            <a:srgbClr val="000000"/>
                          </a:solidFill>
                          <a:effectLst/>
                          <a:latin typeface="Calibri" panose="020F0502020204030204" pitchFamily="34" charset="0"/>
                        </a:rPr>
                        <a:t>Riyad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386.8</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8.0</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2.2%</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13.8%</a:t>
                      </a:r>
                    </a:p>
                  </a:txBody>
                  <a:tcPr marL="9525" marR="9525" marT="9525" marB="0" anchor="ctr">
                    <a:lnL>
                      <a:noFill/>
                    </a:lnL>
                    <a:lnR>
                      <a:noFill/>
                    </a:lnR>
                    <a:lnT>
                      <a:noFill/>
                    </a:lnT>
                    <a:lnB>
                      <a:noFill/>
                    </a:lnB>
                    <a:noFill/>
                  </a:tcPr>
                </a:tc>
                <a:extLst>
                  <a:ext uri="{0D108BD9-81ED-4DB2-BD59-A6C34878D82A}">
                    <a16:rowId xmlns:a16="http://schemas.microsoft.com/office/drawing/2014/main" val="1845360469"/>
                  </a:ext>
                </a:extLst>
              </a:tr>
              <a:tr h="174674">
                <a:tc>
                  <a:txBody>
                    <a:bodyPr/>
                    <a:lstStyle/>
                    <a:p>
                      <a:pPr algn="l" fontAlgn="ctr"/>
                      <a:r>
                        <a:rPr lang="en-US" sz="900" b="0" i="0" u="none" strike="noStrike">
                          <a:solidFill>
                            <a:srgbClr val="000000"/>
                          </a:solidFill>
                          <a:effectLst/>
                          <a:latin typeface="Calibri" panose="020F0502020204030204" pitchFamily="34" charset="0"/>
                        </a:rPr>
                        <a:t>Saudi Awwal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356.6</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7.0</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2.1%</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12.0%</a:t>
                      </a:r>
                    </a:p>
                  </a:txBody>
                  <a:tcPr marL="9525" marR="9525" marT="9525" marB="0" anchor="ctr">
                    <a:lnL>
                      <a:noFill/>
                    </a:lnL>
                    <a:lnR>
                      <a:noFill/>
                    </a:lnR>
                    <a:lnT>
                      <a:noFill/>
                    </a:lnT>
                    <a:lnB>
                      <a:noFill/>
                    </a:lnB>
                    <a:noFill/>
                  </a:tcPr>
                </a:tc>
                <a:extLst>
                  <a:ext uri="{0D108BD9-81ED-4DB2-BD59-A6C34878D82A}">
                    <a16:rowId xmlns:a16="http://schemas.microsoft.com/office/drawing/2014/main" val="3238778557"/>
                  </a:ext>
                </a:extLst>
              </a:tr>
              <a:tr h="174674">
                <a:tc>
                  <a:txBody>
                    <a:bodyPr/>
                    <a:lstStyle/>
                    <a:p>
                      <a:pPr algn="l" fontAlgn="ctr"/>
                      <a:r>
                        <a:rPr lang="en-US" sz="900" b="0" i="0" u="none" strike="noStrike">
                          <a:solidFill>
                            <a:srgbClr val="000000"/>
                          </a:solidFill>
                          <a:effectLst/>
                          <a:latin typeface="Calibri" panose="020F0502020204030204" pitchFamily="34" charset="0"/>
                        </a:rPr>
                        <a:t>Banque Saudi Fransi</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253.4</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4.2</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1.7%</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10.6%</a:t>
                      </a:r>
                    </a:p>
                  </a:txBody>
                  <a:tcPr marL="9525" marR="9525" marT="9525" marB="0" anchor="ctr">
                    <a:lnL>
                      <a:noFill/>
                    </a:lnL>
                    <a:lnR>
                      <a:noFill/>
                    </a:lnR>
                    <a:lnT>
                      <a:noFill/>
                    </a:lnT>
                    <a:lnB>
                      <a:noFill/>
                    </a:lnB>
                    <a:noFill/>
                  </a:tcPr>
                </a:tc>
                <a:extLst>
                  <a:ext uri="{0D108BD9-81ED-4DB2-BD59-A6C34878D82A}">
                    <a16:rowId xmlns:a16="http://schemas.microsoft.com/office/drawing/2014/main" val="3638336790"/>
                  </a:ext>
                </a:extLst>
              </a:tr>
              <a:tr h="174674">
                <a:tc>
                  <a:txBody>
                    <a:bodyPr/>
                    <a:lstStyle/>
                    <a:p>
                      <a:pPr algn="l" fontAlgn="ctr"/>
                      <a:r>
                        <a:rPr lang="en-US" sz="900" b="0" i="0" u="none" strike="noStrike">
                          <a:solidFill>
                            <a:srgbClr val="000000"/>
                          </a:solidFill>
                          <a:effectLst/>
                          <a:latin typeface="Calibri" panose="020F0502020204030204" pitchFamily="34" charset="0"/>
                        </a:rPr>
                        <a:t>Alinma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236.7</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4.8</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2.2%</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14.6%</a:t>
                      </a:r>
                    </a:p>
                  </a:txBody>
                  <a:tcPr marL="9525" marR="9525" marT="9525" marB="0" anchor="ctr">
                    <a:lnL>
                      <a:noFill/>
                    </a:lnL>
                    <a:lnR>
                      <a:noFill/>
                    </a:lnR>
                    <a:lnT>
                      <a:noFill/>
                    </a:lnT>
                    <a:lnB>
                      <a:noFill/>
                    </a:lnB>
                    <a:noFill/>
                  </a:tcPr>
                </a:tc>
                <a:extLst>
                  <a:ext uri="{0D108BD9-81ED-4DB2-BD59-A6C34878D82A}">
                    <a16:rowId xmlns:a16="http://schemas.microsoft.com/office/drawing/2014/main" val="2414465880"/>
                  </a:ext>
                </a:extLst>
              </a:tr>
              <a:tr h="174674">
                <a:tc>
                  <a:txBody>
                    <a:bodyPr/>
                    <a:lstStyle/>
                    <a:p>
                      <a:pPr algn="l" fontAlgn="ctr"/>
                      <a:r>
                        <a:rPr lang="en-US" sz="900" b="0" i="0" u="none" strike="noStrike">
                          <a:solidFill>
                            <a:srgbClr val="000000"/>
                          </a:solidFill>
                          <a:effectLst/>
                          <a:latin typeface="Calibri" panose="020F0502020204030204" pitchFamily="34" charset="0"/>
                        </a:rPr>
                        <a:t>Arab National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220.7</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4.1</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1.9%</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12.1%</a:t>
                      </a:r>
                    </a:p>
                  </a:txBody>
                  <a:tcPr marL="9525" marR="9525" marT="9525" marB="0" anchor="ctr">
                    <a:lnL>
                      <a:noFill/>
                    </a:lnL>
                    <a:lnR>
                      <a:noFill/>
                    </a:lnR>
                    <a:lnT>
                      <a:noFill/>
                    </a:lnT>
                    <a:lnB>
                      <a:noFill/>
                    </a:lnB>
                    <a:noFill/>
                  </a:tcPr>
                </a:tc>
                <a:extLst>
                  <a:ext uri="{0D108BD9-81ED-4DB2-BD59-A6C34878D82A}">
                    <a16:rowId xmlns:a16="http://schemas.microsoft.com/office/drawing/2014/main" val="2520703377"/>
                  </a:ext>
                </a:extLst>
              </a:tr>
              <a:tr h="174674">
                <a:tc>
                  <a:txBody>
                    <a:bodyPr/>
                    <a:lstStyle/>
                    <a:p>
                      <a:pPr algn="l" fontAlgn="ctr"/>
                      <a:r>
                        <a:rPr lang="en-US" sz="900" b="0" i="0" u="none" strike="noStrike">
                          <a:solidFill>
                            <a:srgbClr val="000000"/>
                          </a:solidFill>
                          <a:effectLst/>
                          <a:latin typeface="Calibri" panose="020F0502020204030204" pitchFamily="34" charset="0"/>
                        </a:rPr>
                        <a:t>Bank Albilad</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143.1</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2.4</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1.7%</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16.5%</a:t>
                      </a:r>
                    </a:p>
                  </a:txBody>
                  <a:tcPr marL="9525" marR="9525" marT="9525" marB="0" anchor="ctr">
                    <a:lnL>
                      <a:noFill/>
                    </a:lnL>
                    <a:lnR>
                      <a:noFill/>
                    </a:lnR>
                    <a:lnT>
                      <a:noFill/>
                    </a:lnT>
                    <a:lnB>
                      <a:noFill/>
                    </a:lnB>
                    <a:noFill/>
                  </a:tcPr>
                </a:tc>
                <a:extLst>
                  <a:ext uri="{0D108BD9-81ED-4DB2-BD59-A6C34878D82A}">
                    <a16:rowId xmlns:a16="http://schemas.microsoft.com/office/drawing/2014/main" val="872824747"/>
                  </a:ext>
                </a:extLst>
              </a:tr>
              <a:tr h="174674">
                <a:tc>
                  <a:txBody>
                    <a:bodyPr/>
                    <a:lstStyle/>
                    <a:p>
                      <a:pPr algn="l" fontAlgn="ctr"/>
                      <a:r>
                        <a:rPr lang="en-US" sz="900" b="0" i="0" u="none" strike="noStrike">
                          <a:solidFill>
                            <a:srgbClr val="000000"/>
                          </a:solidFill>
                          <a:effectLst/>
                          <a:latin typeface="Calibri" panose="020F0502020204030204" pitchFamily="34" charset="0"/>
                        </a:rPr>
                        <a:t>The Saudi Investment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130.0</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1.8</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1.5%</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10.4%</a:t>
                      </a:r>
                    </a:p>
                  </a:txBody>
                  <a:tcPr marL="9525" marR="9525" marT="9525" marB="0" anchor="ctr">
                    <a:lnL>
                      <a:noFill/>
                    </a:lnL>
                    <a:lnR>
                      <a:noFill/>
                    </a:lnR>
                    <a:lnT>
                      <a:noFill/>
                    </a:lnT>
                    <a:lnB>
                      <a:noFill/>
                    </a:lnB>
                    <a:noFill/>
                  </a:tcPr>
                </a:tc>
                <a:extLst>
                  <a:ext uri="{0D108BD9-81ED-4DB2-BD59-A6C34878D82A}">
                    <a16:rowId xmlns:a16="http://schemas.microsoft.com/office/drawing/2014/main" val="580172061"/>
                  </a:ext>
                </a:extLst>
              </a:tr>
              <a:tr h="174674">
                <a:tc>
                  <a:txBody>
                    <a:bodyPr/>
                    <a:lstStyle/>
                    <a:p>
                      <a:pPr algn="l" fontAlgn="ctr"/>
                      <a:r>
                        <a:rPr lang="en-US" sz="900" b="0" i="0" u="none" strike="noStrike">
                          <a:solidFill>
                            <a:srgbClr val="000000"/>
                          </a:solidFill>
                          <a:effectLst/>
                          <a:latin typeface="Calibri" panose="020F0502020204030204" pitchFamily="34" charset="0"/>
                        </a:rPr>
                        <a:t>Bank AlJazira</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129.6</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1.0</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0.8%</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6.8%</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35953551"/>
                  </a:ext>
                </a:extLst>
              </a:tr>
              <a:tr h="174674">
                <a:tc>
                  <a:txBody>
                    <a:bodyPr/>
                    <a:lstStyle/>
                    <a:p>
                      <a:pPr algn="l"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79826511"/>
                  </a:ext>
                </a:extLst>
              </a:tr>
              <a:tr h="174674">
                <a:tc>
                  <a:txBody>
                    <a:bodyPr/>
                    <a:lstStyle/>
                    <a:p>
                      <a:pPr algn="l" fontAlgn="ctr"/>
                      <a:r>
                        <a:rPr lang="en-US" sz="900" b="0" i="0" u="none" strike="noStrike">
                          <a:solidFill>
                            <a:srgbClr val="000000"/>
                          </a:solidFill>
                          <a:effectLst/>
                          <a:latin typeface="Calibri" panose="020F0502020204030204" pitchFamily="34" charset="0"/>
                        </a:rPr>
                        <a:t>Total / </a:t>
                      </a:r>
                      <a:r>
                        <a:rPr lang="en-US" sz="900" b="0" i="1" u="none" strike="noStrike">
                          <a:solidFill>
                            <a:srgbClr val="000000"/>
                          </a:solidFill>
                          <a:effectLst/>
                          <a:latin typeface="Calibri" panose="020F0502020204030204" pitchFamily="34" charset="0"/>
                        </a:rPr>
                        <a:t>Median*</a:t>
                      </a:r>
                      <a:endParaRPr lang="en-US" sz="900" b="0" i="0" u="none" strike="noStrike">
                        <a:solidFill>
                          <a:srgbClr val="000000"/>
                        </a:solidFill>
                        <a:effectLst/>
                        <a:latin typeface="Calibri" panose="020F0502020204030204" pitchFamily="34" charset="0"/>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3,702.1</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70.1</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1" u="none" strike="noStrike">
                          <a:solidFill>
                            <a:srgbClr val="000000"/>
                          </a:solidFill>
                          <a:effectLst/>
                          <a:latin typeface="Calibri" panose="020F0502020204030204" pitchFamily="34" charset="0"/>
                        </a:rPr>
                        <a:t>2.0%</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1" u="none" strike="noStrike" dirty="0">
                          <a:solidFill>
                            <a:srgbClr val="000000"/>
                          </a:solidFill>
                          <a:effectLst/>
                          <a:latin typeface="Calibri" panose="020F0502020204030204" pitchFamily="34" charset="0"/>
                        </a:rPr>
                        <a:t>12.1%</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08874819"/>
                  </a:ext>
                </a:extLst>
              </a:tr>
            </a:tbl>
          </a:graphicData>
        </a:graphic>
      </p:graphicFrame>
      <p:sp>
        <p:nvSpPr>
          <p:cNvPr id="6" name="Footnote">
            <a:extLst>
              <a:ext uri="{FF2B5EF4-FFF2-40B4-BE49-F238E27FC236}">
                <a16:creationId xmlns:a16="http://schemas.microsoft.com/office/drawing/2014/main" id="{3B668C77-F2FC-44EE-FB30-0FC69814DE2D}"/>
              </a:ext>
            </a:extLst>
          </p:cNvPr>
          <p:cNvSpPr txBox="1">
            <a:spLocks noChangeArrowheads="1"/>
          </p:cNvSpPr>
          <p:nvPr/>
        </p:nvSpPr>
        <p:spPr bwMode="black">
          <a:xfrm>
            <a:off x="578460" y="6489507"/>
            <a:ext cx="11029034"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marL="174625" lvl="0" indent="-174625" eaLnBrk="1" hangingPunct="1">
              <a:spcBef>
                <a:spcPct val="60000"/>
              </a:spcBef>
              <a:buChar char="•"/>
              <a:defRPr sz="1600">
                <a:latin typeface="+mn-lt"/>
                <a:cs typeface="+mn-cs"/>
                <a:sym typeface="Arial"/>
              </a:defRPr>
            </a:lvl1pPr>
            <a:lvl2pPr marL="342900" lvl="1" indent="-166688" eaLnBrk="1" hangingPunct="1">
              <a:spcBef>
                <a:spcPct val="20000"/>
              </a:spcBef>
              <a:buFont typeface="Arial" charset="0"/>
              <a:buChar char="–"/>
              <a:defRPr sz="1600">
                <a:latin typeface="+mn-lt"/>
                <a:cs typeface="+mn-cs"/>
                <a:sym typeface="Arial"/>
              </a:defRPr>
            </a:lvl2pPr>
            <a:lvl3pPr marL="515938" lvl="2" indent="-171450" eaLnBrk="1" hangingPunct="1">
              <a:spcBef>
                <a:spcPct val="20000"/>
              </a:spcBef>
              <a:buFont typeface="Arial" charset="0"/>
              <a:buChar char="-"/>
              <a:defRPr sz="1600">
                <a:latin typeface="+mn-lt"/>
                <a:cs typeface="+mn-cs"/>
                <a:sym typeface="Arial"/>
              </a:defRPr>
            </a:lvl3pPr>
            <a:lvl4pPr marL="684213" lvl="3" indent="-166688" eaLnBrk="1" hangingPunct="1">
              <a:spcBef>
                <a:spcPct val="20000"/>
              </a:spcBef>
              <a:buFont typeface="Arial" charset="0"/>
              <a:buChar char="-"/>
              <a:defRPr sz="1600">
                <a:latin typeface="+mn-lt"/>
                <a:cs typeface="+mn-cs"/>
                <a:sym typeface="Arial"/>
              </a:defRPr>
            </a:lvl4pPr>
            <a:lvl5pPr marL="858838" lvl="4" indent="-173038" eaLnBrk="1" hangingPunct="1">
              <a:spcBef>
                <a:spcPct val="20000"/>
              </a:spcBef>
              <a:buFont typeface="Arial" charset="0"/>
              <a:buChar char="-"/>
              <a:defRPr sz="1600">
                <a:latin typeface="+mn-lt"/>
                <a:cs typeface="+mn-cs"/>
                <a:sym typeface="Arial"/>
              </a:defRPr>
            </a:lvl5pPr>
            <a:lvl6pPr marL="1316038" indent="-173038" fontAlgn="base">
              <a:spcBef>
                <a:spcPct val="20000"/>
              </a:spcBef>
              <a:spcAft>
                <a:spcPct val="0"/>
              </a:spcAft>
              <a:buFont typeface="Arial" charset="0"/>
              <a:buChar char="-"/>
              <a:defRPr sz="1600">
                <a:latin typeface="+mn-lt"/>
                <a:cs typeface="+mn-cs"/>
              </a:defRPr>
            </a:lvl6pPr>
            <a:lvl7pPr marL="1773238" indent="-173038" fontAlgn="base">
              <a:spcBef>
                <a:spcPct val="20000"/>
              </a:spcBef>
              <a:spcAft>
                <a:spcPct val="0"/>
              </a:spcAft>
              <a:buFont typeface="Arial" charset="0"/>
              <a:buChar char="-"/>
              <a:defRPr sz="1600">
                <a:latin typeface="+mn-lt"/>
                <a:cs typeface="+mn-cs"/>
              </a:defRPr>
            </a:lvl7pPr>
            <a:lvl8pPr marL="2230438" indent="-173038" fontAlgn="base">
              <a:spcBef>
                <a:spcPct val="20000"/>
              </a:spcBef>
              <a:spcAft>
                <a:spcPct val="0"/>
              </a:spcAft>
              <a:buFont typeface="Arial" charset="0"/>
              <a:buChar char="-"/>
              <a:defRPr sz="1600">
                <a:latin typeface="+mn-lt"/>
                <a:cs typeface="+mn-cs"/>
              </a:defRPr>
            </a:lvl8pPr>
            <a:lvl9pPr marL="2687638" indent="-173038" fontAlgn="base">
              <a:spcBef>
                <a:spcPct val="20000"/>
              </a:spcBef>
              <a:spcAft>
                <a:spcPct val="0"/>
              </a:spcAft>
              <a:buFont typeface="Arial" charset="0"/>
              <a:buChar char="-"/>
              <a:defRPr sz="1600">
                <a:latin typeface="+mn-lt"/>
                <a:cs typeface="+mn-cs"/>
              </a:defRPr>
            </a:lvl9pPr>
          </a:lstStyle>
          <a:p>
            <a:pPr marL="98425" indent="-98425">
              <a:spcBef>
                <a:spcPct val="0"/>
              </a:spcBef>
              <a:buNone/>
            </a:pPr>
            <a:r>
              <a:rPr lang="en-US" altLang="zh-CN" sz="900" dirty="0">
                <a:solidFill>
                  <a:srgbClr val="000000"/>
                </a:solidFill>
              </a:rPr>
              <a:t>Source: S&amp;P Capital IQ –  FY 2023</a:t>
            </a:r>
          </a:p>
        </p:txBody>
      </p:sp>
    </p:spTree>
    <p:extLst>
      <p:ext uri="{BB962C8B-B14F-4D97-AF65-F5344CB8AC3E}">
        <p14:creationId xmlns:p14="http://schemas.microsoft.com/office/powerpoint/2010/main" val="8979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0BB71-5A84-4CAF-A0E6-0DE8DC5E9C27}"/>
              </a:ext>
            </a:extLst>
          </p:cNvPr>
          <p:cNvSpPr>
            <a:spLocks noGrp="1"/>
          </p:cNvSpPr>
          <p:nvPr>
            <p:ph type="title"/>
          </p:nvPr>
        </p:nvSpPr>
        <p:spPr/>
        <p:txBody>
          <a:bodyPr/>
          <a:lstStyle/>
          <a:p>
            <a:r>
              <a:rPr lang="en-US" dirty="0"/>
              <a:t>Banks in Saudi Arabia – NPL Summary</a:t>
            </a:r>
            <a:endParaRPr lang="en-IN" dirty="0"/>
          </a:p>
        </p:txBody>
      </p:sp>
      <p:sp>
        <p:nvSpPr>
          <p:cNvPr id="10" name="Footnote">
            <a:extLst>
              <a:ext uri="{FF2B5EF4-FFF2-40B4-BE49-F238E27FC236}">
                <a16:creationId xmlns:a16="http://schemas.microsoft.com/office/drawing/2014/main" id="{91849584-5E9B-4C07-9E1F-04B9F54EC20A}"/>
              </a:ext>
            </a:extLst>
          </p:cNvPr>
          <p:cNvSpPr txBox="1">
            <a:spLocks noChangeArrowheads="1"/>
          </p:cNvSpPr>
          <p:nvPr/>
        </p:nvSpPr>
        <p:spPr bwMode="black">
          <a:xfrm>
            <a:off x="578461" y="5724361"/>
            <a:ext cx="11097601"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marL="174625" lvl="0" indent="-174625" eaLnBrk="1" hangingPunct="1">
              <a:spcBef>
                <a:spcPct val="60000"/>
              </a:spcBef>
              <a:buChar char="•"/>
              <a:defRPr sz="1600">
                <a:latin typeface="+mn-lt"/>
                <a:cs typeface="+mn-cs"/>
                <a:sym typeface="Arial"/>
              </a:defRPr>
            </a:lvl1pPr>
            <a:lvl2pPr marL="342900" lvl="1" indent="-166688" eaLnBrk="1" hangingPunct="1">
              <a:spcBef>
                <a:spcPct val="20000"/>
              </a:spcBef>
              <a:buFont typeface="Arial" charset="0"/>
              <a:buChar char="–"/>
              <a:defRPr sz="1600">
                <a:latin typeface="+mn-lt"/>
                <a:cs typeface="+mn-cs"/>
                <a:sym typeface="Arial"/>
              </a:defRPr>
            </a:lvl2pPr>
            <a:lvl3pPr marL="515938" lvl="2" indent="-171450" eaLnBrk="1" hangingPunct="1">
              <a:spcBef>
                <a:spcPct val="20000"/>
              </a:spcBef>
              <a:buFont typeface="Arial" charset="0"/>
              <a:buChar char="-"/>
              <a:defRPr sz="1600">
                <a:latin typeface="+mn-lt"/>
                <a:cs typeface="+mn-cs"/>
                <a:sym typeface="Arial"/>
              </a:defRPr>
            </a:lvl3pPr>
            <a:lvl4pPr marL="684213" lvl="3" indent="-166688" eaLnBrk="1" hangingPunct="1">
              <a:spcBef>
                <a:spcPct val="20000"/>
              </a:spcBef>
              <a:buFont typeface="Arial" charset="0"/>
              <a:buChar char="-"/>
              <a:defRPr sz="1600">
                <a:latin typeface="+mn-lt"/>
                <a:cs typeface="+mn-cs"/>
                <a:sym typeface="Arial"/>
              </a:defRPr>
            </a:lvl4pPr>
            <a:lvl5pPr marL="858838" lvl="4" indent="-173038" eaLnBrk="1" hangingPunct="1">
              <a:spcBef>
                <a:spcPct val="20000"/>
              </a:spcBef>
              <a:buFont typeface="Arial" charset="0"/>
              <a:buChar char="-"/>
              <a:defRPr sz="1600">
                <a:latin typeface="+mn-lt"/>
                <a:cs typeface="+mn-cs"/>
                <a:sym typeface="Arial"/>
              </a:defRPr>
            </a:lvl5pPr>
            <a:lvl6pPr marL="1316038" indent="-173038" fontAlgn="base">
              <a:spcBef>
                <a:spcPct val="20000"/>
              </a:spcBef>
              <a:spcAft>
                <a:spcPct val="0"/>
              </a:spcAft>
              <a:buFont typeface="Arial" charset="0"/>
              <a:buChar char="-"/>
              <a:defRPr sz="1600">
                <a:latin typeface="+mn-lt"/>
                <a:cs typeface="+mn-cs"/>
              </a:defRPr>
            </a:lvl6pPr>
            <a:lvl7pPr marL="1773238" indent="-173038" fontAlgn="base">
              <a:spcBef>
                <a:spcPct val="20000"/>
              </a:spcBef>
              <a:spcAft>
                <a:spcPct val="0"/>
              </a:spcAft>
              <a:buFont typeface="Arial" charset="0"/>
              <a:buChar char="-"/>
              <a:defRPr sz="1600">
                <a:latin typeface="+mn-lt"/>
                <a:cs typeface="+mn-cs"/>
              </a:defRPr>
            </a:lvl7pPr>
            <a:lvl8pPr marL="2230438" indent="-173038" fontAlgn="base">
              <a:spcBef>
                <a:spcPct val="20000"/>
              </a:spcBef>
              <a:spcAft>
                <a:spcPct val="0"/>
              </a:spcAft>
              <a:buFont typeface="Arial" charset="0"/>
              <a:buChar char="-"/>
              <a:defRPr sz="1600">
                <a:latin typeface="+mn-lt"/>
                <a:cs typeface="+mn-cs"/>
              </a:defRPr>
            </a:lvl8pPr>
            <a:lvl9pPr marL="2687638" indent="-173038" fontAlgn="base">
              <a:spcBef>
                <a:spcPct val="20000"/>
              </a:spcBef>
              <a:spcAft>
                <a:spcPct val="0"/>
              </a:spcAft>
              <a:buFont typeface="Arial" charset="0"/>
              <a:buChar char="-"/>
              <a:defRPr sz="1600">
                <a:latin typeface="+mn-lt"/>
                <a:cs typeface="+mn-cs"/>
              </a:defRPr>
            </a:lvl9pPr>
          </a:lstStyle>
          <a:p>
            <a:pPr marL="98425" indent="-98425" algn="l">
              <a:lnSpc>
                <a:spcPct val="100000"/>
              </a:lnSpc>
              <a:spcBef>
                <a:spcPct val="0"/>
              </a:spcBef>
              <a:buFontTx/>
              <a:buNone/>
            </a:pPr>
            <a:r>
              <a:rPr lang="en-US" altLang="zh-CN" sz="900" dirty="0">
                <a:solidFill>
                  <a:srgbClr val="000000"/>
                </a:solidFill>
              </a:rPr>
              <a:t>Note:</a:t>
            </a:r>
          </a:p>
          <a:p>
            <a:pPr marL="228600" indent="-228600" algn="l">
              <a:lnSpc>
                <a:spcPct val="100000"/>
              </a:lnSpc>
              <a:spcBef>
                <a:spcPct val="0"/>
              </a:spcBef>
              <a:buFontTx/>
              <a:buAutoNum type="arabicPeriod"/>
            </a:pPr>
            <a:r>
              <a:rPr lang="en-US" altLang="zh-CN" sz="900" dirty="0">
                <a:solidFill>
                  <a:srgbClr val="000000"/>
                </a:solidFill>
              </a:rPr>
              <a:t>Impairments in the above table mean provision for loan losses recorded in the income statement. Provision for loan losses include impairment charge for expected credit losses, recoveries of written-off loans and impairment charge on off balance sheet items</a:t>
            </a:r>
          </a:p>
          <a:p>
            <a:pPr marL="0" indent="0" algn="l">
              <a:lnSpc>
                <a:spcPct val="100000"/>
              </a:lnSpc>
              <a:spcBef>
                <a:spcPct val="0"/>
              </a:spcBef>
              <a:buNone/>
            </a:pPr>
            <a:r>
              <a:rPr lang="en-US" altLang="zh-CN" sz="900" dirty="0">
                <a:solidFill>
                  <a:srgbClr val="000000"/>
                </a:solidFill>
              </a:rPr>
              <a:t>*Median ratios will be different from the ratios calculated in the global comparison section, as those ratios are calculated on total amounts</a:t>
            </a:r>
          </a:p>
        </p:txBody>
      </p:sp>
      <p:sp>
        <p:nvSpPr>
          <p:cNvPr id="7" name="Rectangle 50">
            <a:extLst>
              <a:ext uri="{FF2B5EF4-FFF2-40B4-BE49-F238E27FC236}">
                <a16:creationId xmlns:a16="http://schemas.microsoft.com/office/drawing/2014/main" id="{FCEA1A90-5358-4A4C-A095-26412AA97543}"/>
              </a:ext>
            </a:extLst>
          </p:cNvPr>
          <p:cNvSpPr>
            <a:spLocks noChangeArrowheads="1"/>
          </p:cNvSpPr>
          <p:nvPr/>
        </p:nvSpPr>
        <p:spPr bwMode="gray">
          <a:xfrm>
            <a:off x="530377" y="4965221"/>
            <a:ext cx="11125200" cy="620326"/>
          </a:xfrm>
          <a:prstGeom prst="rect">
            <a:avLst/>
          </a:prstGeom>
          <a:noFill/>
          <a:ln>
            <a:noFill/>
          </a:ln>
        </p:spPr>
        <p:txBody>
          <a:bodyPr lIns="73152" tIns="73152" rIns="73152" bIns="73152"/>
          <a:lstStyle/>
          <a:p>
            <a:pPr marL="115888" indent="-173736" algn="just">
              <a:spcBef>
                <a:spcPts val="300"/>
              </a:spcBef>
              <a:spcAft>
                <a:spcPts val="300"/>
              </a:spcAft>
              <a:buFontTx/>
              <a:buChar char="•"/>
              <a:defRPr/>
            </a:pPr>
            <a:r>
              <a:rPr lang="en-US" sz="1200" dirty="0">
                <a:cs typeface="Arial" charset="0"/>
              </a:rPr>
              <a:t>In terms of non-performing loans to total assets, Al Rajhi Bank is the best performing bank in the region with the lowest ratio at 0.5% (median ratio at 1.0%).</a:t>
            </a:r>
          </a:p>
          <a:p>
            <a:pPr marL="115888" indent="-173736" algn="just">
              <a:spcBef>
                <a:spcPts val="300"/>
              </a:spcBef>
              <a:spcAft>
                <a:spcPts val="300"/>
              </a:spcAft>
              <a:buFontTx/>
              <a:buChar char="•"/>
              <a:defRPr/>
            </a:pPr>
            <a:r>
              <a:rPr lang="en-US" sz="1200" dirty="0">
                <a:cs typeface="Arial" charset="0"/>
              </a:rPr>
              <a:t>Median impairments made against bad loans are taking away 9.8% share from net interest income of banks, thus, denting bottom line.</a:t>
            </a:r>
          </a:p>
        </p:txBody>
      </p:sp>
      <p:graphicFrame>
        <p:nvGraphicFramePr>
          <p:cNvPr id="9" name="Table 8">
            <a:extLst>
              <a:ext uri="{FF2B5EF4-FFF2-40B4-BE49-F238E27FC236}">
                <a16:creationId xmlns:a16="http://schemas.microsoft.com/office/drawing/2014/main" id="{B8D33F4C-A628-E2D5-8246-D7163EDD719A}"/>
              </a:ext>
            </a:extLst>
          </p:cNvPr>
          <p:cNvGraphicFramePr>
            <a:graphicFrameLocks noGrp="1"/>
          </p:cNvGraphicFramePr>
          <p:nvPr>
            <p:extLst>
              <p:ext uri="{D42A27DB-BD31-4B8C-83A1-F6EECF244321}">
                <p14:modId xmlns:p14="http://schemas.microsoft.com/office/powerpoint/2010/main" val="1093016024"/>
              </p:ext>
            </p:extLst>
          </p:nvPr>
        </p:nvGraphicFramePr>
        <p:xfrm>
          <a:off x="530377" y="1141413"/>
          <a:ext cx="11077117" cy="2432366"/>
        </p:xfrm>
        <a:graphic>
          <a:graphicData uri="http://schemas.openxmlformats.org/drawingml/2006/table">
            <a:tbl>
              <a:tblPr/>
              <a:tblGrid>
                <a:gridCol w="2143362">
                  <a:extLst>
                    <a:ext uri="{9D8B030D-6E8A-4147-A177-3AD203B41FA5}">
                      <a16:colId xmlns:a16="http://schemas.microsoft.com/office/drawing/2014/main" val="2832799305"/>
                    </a:ext>
                  </a:extLst>
                </a:gridCol>
                <a:gridCol w="829412">
                  <a:extLst>
                    <a:ext uri="{9D8B030D-6E8A-4147-A177-3AD203B41FA5}">
                      <a16:colId xmlns:a16="http://schemas.microsoft.com/office/drawing/2014/main" val="3828820284"/>
                    </a:ext>
                  </a:extLst>
                </a:gridCol>
                <a:gridCol w="1681097">
                  <a:extLst>
                    <a:ext uri="{9D8B030D-6E8A-4147-A177-3AD203B41FA5}">
                      <a16:colId xmlns:a16="http://schemas.microsoft.com/office/drawing/2014/main" val="4175740884"/>
                    </a:ext>
                  </a:extLst>
                </a:gridCol>
                <a:gridCol w="989582">
                  <a:extLst>
                    <a:ext uri="{9D8B030D-6E8A-4147-A177-3AD203B41FA5}">
                      <a16:colId xmlns:a16="http://schemas.microsoft.com/office/drawing/2014/main" val="2829824427"/>
                    </a:ext>
                  </a:extLst>
                </a:gridCol>
                <a:gridCol w="965736">
                  <a:extLst>
                    <a:ext uri="{9D8B030D-6E8A-4147-A177-3AD203B41FA5}">
                      <a16:colId xmlns:a16="http://schemas.microsoft.com/office/drawing/2014/main" val="3414150916"/>
                    </a:ext>
                  </a:extLst>
                </a:gridCol>
                <a:gridCol w="941892">
                  <a:extLst>
                    <a:ext uri="{9D8B030D-6E8A-4147-A177-3AD203B41FA5}">
                      <a16:colId xmlns:a16="http://schemas.microsoft.com/office/drawing/2014/main" val="903637850"/>
                    </a:ext>
                  </a:extLst>
                </a:gridCol>
                <a:gridCol w="1788402">
                  <a:extLst>
                    <a:ext uri="{9D8B030D-6E8A-4147-A177-3AD203B41FA5}">
                      <a16:colId xmlns:a16="http://schemas.microsoft.com/office/drawing/2014/main" val="2376556406"/>
                    </a:ext>
                  </a:extLst>
                </a:gridCol>
                <a:gridCol w="1737634">
                  <a:extLst>
                    <a:ext uri="{9D8B030D-6E8A-4147-A177-3AD203B41FA5}">
                      <a16:colId xmlns:a16="http://schemas.microsoft.com/office/drawing/2014/main" val="678661325"/>
                    </a:ext>
                  </a:extLst>
                </a:gridCol>
              </a:tblGrid>
              <a:tr h="336278">
                <a:tc>
                  <a:txBody>
                    <a:bodyPr/>
                    <a:lstStyle/>
                    <a:p>
                      <a:pPr algn="l" fontAlgn="ctr"/>
                      <a:r>
                        <a:rPr lang="en-US" sz="900" b="0" i="0" u="none" strike="noStrike">
                          <a:solidFill>
                            <a:srgbClr val="FFFFFF"/>
                          </a:solidFill>
                          <a:effectLst/>
                          <a:latin typeface="Calibri" panose="020F0502020204030204" pitchFamily="34" charset="0"/>
                        </a:rPr>
                        <a:t>Company Name</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NPL (SAR BN)</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Accumulated provisions (SAR BN)</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NPL Coverage ratio</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NPL/ Total Assets</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NPL/ Total Equity</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Impairments for the year1  (SAR BN)</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Impairments for the year/ Net Interest Income</a:t>
                      </a:r>
                    </a:p>
                  </a:txBody>
                  <a:tcPr marL="9525" marR="9525" marT="9525" marB="0" anchor="ctr">
                    <a:lnL>
                      <a:noFill/>
                    </a:lnL>
                    <a:lnR>
                      <a:noFill/>
                    </a:lnR>
                    <a:lnT>
                      <a:noFill/>
                    </a:lnT>
                    <a:lnB>
                      <a:noFill/>
                    </a:lnB>
                    <a:solidFill>
                      <a:srgbClr val="002C77"/>
                    </a:solidFill>
                  </a:tcPr>
                </a:tc>
                <a:extLst>
                  <a:ext uri="{0D108BD9-81ED-4DB2-BD59-A6C34878D82A}">
                    <a16:rowId xmlns:a16="http://schemas.microsoft.com/office/drawing/2014/main" val="2404814355"/>
                  </a:ext>
                </a:extLst>
              </a:tr>
              <a:tr h="174674">
                <a:tc>
                  <a:txBody>
                    <a:bodyPr/>
                    <a:lstStyle/>
                    <a:p>
                      <a:pPr algn="l" fontAlgn="ctr"/>
                      <a:r>
                        <a:rPr lang="en-US" sz="900" b="0" i="0" u="none" strike="noStrike">
                          <a:solidFill>
                            <a:srgbClr val="000000"/>
                          </a:solidFill>
                          <a:effectLst/>
                          <a:latin typeface="Calibri" panose="020F0502020204030204" pitchFamily="34" charset="0"/>
                        </a:rPr>
                        <a:t>The Saudi National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7.4</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10.3</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139.6%</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0.7%</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4.2%</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0.9</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3.4%</a:t>
                      </a:r>
                    </a:p>
                  </a:txBody>
                  <a:tcPr marL="9525" marR="9525" marT="9525" marB="0" anchor="ctr">
                    <a:lnL>
                      <a:noFill/>
                    </a:lnL>
                    <a:lnR>
                      <a:noFill/>
                    </a:lnR>
                    <a:lnT>
                      <a:noFill/>
                    </a:lnT>
                    <a:lnB>
                      <a:noFill/>
                    </a:lnB>
                    <a:noFill/>
                  </a:tcPr>
                </a:tc>
                <a:extLst>
                  <a:ext uri="{0D108BD9-81ED-4DB2-BD59-A6C34878D82A}">
                    <a16:rowId xmlns:a16="http://schemas.microsoft.com/office/drawing/2014/main" val="3322915438"/>
                  </a:ext>
                </a:extLst>
              </a:tr>
              <a:tr h="174674">
                <a:tc>
                  <a:txBody>
                    <a:bodyPr/>
                    <a:lstStyle/>
                    <a:p>
                      <a:pPr algn="l" fontAlgn="ctr"/>
                      <a:r>
                        <a:rPr lang="en-US" sz="900" b="0" i="0" u="none" strike="noStrike">
                          <a:solidFill>
                            <a:srgbClr val="000000"/>
                          </a:solidFill>
                          <a:effectLst/>
                          <a:latin typeface="Calibri" panose="020F0502020204030204" pitchFamily="34" charset="0"/>
                        </a:rPr>
                        <a:t>Al Rajhi Banking and Investment Corporation</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4.3</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8.7</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203.0%</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0.5%</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4.0%</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1.5</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7.1%</a:t>
                      </a:r>
                    </a:p>
                  </a:txBody>
                  <a:tcPr marL="9525" marR="9525" marT="9525" marB="0" anchor="ctr">
                    <a:lnL>
                      <a:noFill/>
                    </a:lnL>
                    <a:lnR>
                      <a:noFill/>
                    </a:lnR>
                    <a:lnT>
                      <a:noFill/>
                    </a:lnT>
                    <a:lnB>
                      <a:noFill/>
                    </a:lnB>
                    <a:noFill/>
                  </a:tcPr>
                </a:tc>
                <a:extLst>
                  <a:ext uri="{0D108BD9-81ED-4DB2-BD59-A6C34878D82A}">
                    <a16:rowId xmlns:a16="http://schemas.microsoft.com/office/drawing/2014/main" val="2486110580"/>
                  </a:ext>
                </a:extLst>
              </a:tr>
              <a:tr h="174674">
                <a:tc>
                  <a:txBody>
                    <a:bodyPr/>
                    <a:lstStyle/>
                    <a:p>
                      <a:pPr algn="l" fontAlgn="ctr"/>
                      <a:r>
                        <a:rPr lang="en-US" sz="900" b="0" i="0" u="none" strike="noStrike">
                          <a:solidFill>
                            <a:srgbClr val="000000"/>
                          </a:solidFill>
                          <a:effectLst/>
                          <a:latin typeface="Calibri" panose="020F0502020204030204" pitchFamily="34" charset="0"/>
                        </a:rPr>
                        <a:t>Riyad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3.5</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4.9</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142.1%</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0.9%</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5.7%</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1.8</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14.8%</a:t>
                      </a:r>
                    </a:p>
                  </a:txBody>
                  <a:tcPr marL="9525" marR="9525" marT="9525" marB="0" anchor="ctr">
                    <a:lnL>
                      <a:noFill/>
                    </a:lnL>
                    <a:lnR>
                      <a:noFill/>
                    </a:lnR>
                    <a:lnT>
                      <a:noFill/>
                    </a:lnT>
                    <a:lnB>
                      <a:noFill/>
                    </a:lnB>
                    <a:noFill/>
                  </a:tcPr>
                </a:tc>
                <a:extLst>
                  <a:ext uri="{0D108BD9-81ED-4DB2-BD59-A6C34878D82A}">
                    <a16:rowId xmlns:a16="http://schemas.microsoft.com/office/drawing/2014/main" val="1845360469"/>
                  </a:ext>
                </a:extLst>
              </a:tr>
              <a:tr h="174674">
                <a:tc>
                  <a:txBody>
                    <a:bodyPr/>
                    <a:lstStyle/>
                    <a:p>
                      <a:pPr algn="l" fontAlgn="ctr"/>
                      <a:r>
                        <a:rPr lang="en-US" sz="900" b="0" i="0" u="none" strike="noStrike">
                          <a:solidFill>
                            <a:srgbClr val="000000"/>
                          </a:solidFill>
                          <a:effectLst/>
                          <a:latin typeface="Calibri" panose="020F0502020204030204" pitchFamily="34" charset="0"/>
                        </a:rPr>
                        <a:t>Saudi Awwal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3.9</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6.1</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158.1%</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1.1%</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6.3%</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0.6</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5.4%</a:t>
                      </a:r>
                    </a:p>
                  </a:txBody>
                  <a:tcPr marL="9525" marR="9525" marT="9525" marB="0" anchor="ctr">
                    <a:lnL>
                      <a:noFill/>
                    </a:lnL>
                    <a:lnR>
                      <a:noFill/>
                    </a:lnR>
                    <a:lnT>
                      <a:noFill/>
                    </a:lnT>
                    <a:lnB>
                      <a:noFill/>
                    </a:lnB>
                    <a:noFill/>
                  </a:tcPr>
                </a:tc>
                <a:extLst>
                  <a:ext uri="{0D108BD9-81ED-4DB2-BD59-A6C34878D82A}">
                    <a16:rowId xmlns:a16="http://schemas.microsoft.com/office/drawing/2014/main" val="3238778557"/>
                  </a:ext>
                </a:extLst>
              </a:tr>
              <a:tr h="174674">
                <a:tc>
                  <a:txBody>
                    <a:bodyPr/>
                    <a:lstStyle/>
                    <a:p>
                      <a:pPr algn="l" fontAlgn="ctr"/>
                      <a:r>
                        <a:rPr lang="en-US" sz="900" b="0" i="0" u="none" strike="noStrike">
                          <a:solidFill>
                            <a:srgbClr val="000000"/>
                          </a:solidFill>
                          <a:effectLst/>
                          <a:latin typeface="Calibri" panose="020F0502020204030204" pitchFamily="34" charset="0"/>
                        </a:rPr>
                        <a:t>Banque Saudi Fransi</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1.9</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2.6</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137.7%</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0.8%</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4.7%</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1.6</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20.3%</a:t>
                      </a:r>
                    </a:p>
                  </a:txBody>
                  <a:tcPr marL="9525" marR="9525" marT="9525" marB="0" anchor="ctr">
                    <a:lnL>
                      <a:noFill/>
                    </a:lnL>
                    <a:lnR>
                      <a:noFill/>
                    </a:lnR>
                    <a:lnT>
                      <a:noFill/>
                    </a:lnT>
                    <a:lnB>
                      <a:noFill/>
                    </a:lnB>
                    <a:noFill/>
                  </a:tcPr>
                </a:tc>
                <a:extLst>
                  <a:ext uri="{0D108BD9-81ED-4DB2-BD59-A6C34878D82A}">
                    <a16:rowId xmlns:a16="http://schemas.microsoft.com/office/drawing/2014/main" val="3638336790"/>
                  </a:ext>
                </a:extLst>
              </a:tr>
              <a:tr h="174674">
                <a:tc>
                  <a:txBody>
                    <a:bodyPr/>
                    <a:lstStyle/>
                    <a:p>
                      <a:pPr algn="l" fontAlgn="ctr"/>
                      <a:r>
                        <a:rPr lang="en-US" sz="900" b="0" i="0" u="none" strike="noStrike">
                          <a:solidFill>
                            <a:srgbClr val="000000"/>
                          </a:solidFill>
                          <a:effectLst/>
                          <a:latin typeface="Calibri" panose="020F0502020204030204" pitchFamily="34" charset="0"/>
                        </a:rPr>
                        <a:t>Alinma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2.9</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4.4</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154.9%</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1.2%</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8.3%</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1.3</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16.6%</a:t>
                      </a:r>
                    </a:p>
                  </a:txBody>
                  <a:tcPr marL="9525" marR="9525" marT="9525" marB="0" anchor="ctr">
                    <a:lnL>
                      <a:noFill/>
                    </a:lnL>
                    <a:lnR>
                      <a:noFill/>
                    </a:lnR>
                    <a:lnT>
                      <a:noFill/>
                    </a:lnT>
                    <a:lnB>
                      <a:noFill/>
                    </a:lnB>
                    <a:noFill/>
                  </a:tcPr>
                </a:tc>
                <a:extLst>
                  <a:ext uri="{0D108BD9-81ED-4DB2-BD59-A6C34878D82A}">
                    <a16:rowId xmlns:a16="http://schemas.microsoft.com/office/drawing/2014/main" val="2414465880"/>
                  </a:ext>
                </a:extLst>
              </a:tr>
              <a:tr h="174674">
                <a:tc>
                  <a:txBody>
                    <a:bodyPr/>
                    <a:lstStyle/>
                    <a:p>
                      <a:pPr algn="l" fontAlgn="ctr"/>
                      <a:r>
                        <a:rPr lang="en-US" sz="900" b="0" i="0" u="none" strike="noStrike">
                          <a:solidFill>
                            <a:srgbClr val="000000"/>
                          </a:solidFill>
                          <a:effectLst/>
                          <a:latin typeface="Calibri" panose="020F0502020204030204" pitchFamily="34" charset="0"/>
                        </a:rPr>
                        <a:t>Arab National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2.3</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3.3</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144.6%</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1.0%</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6.6%</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0.7</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9.4%</a:t>
                      </a:r>
                    </a:p>
                  </a:txBody>
                  <a:tcPr marL="9525" marR="9525" marT="9525" marB="0" anchor="ctr">
                    <a:lnL>
                      <a:noFill/>
                    </a:lnL>
                    <a:lnR>
                      <a:noFill/>
                    </a:lnR>
                    <a:lnT>
                      <a:noFill/>
                    </a:lnT>
                    <a:lnB>
                      <a:noFill/>
                    </a:lnB>
                    <a:noFill/>
                  </a:tcPr>
                </a:tc>
                <a:extLst>
                  <a:ext uri="{0D108BD9-81ED-4DB2-BD59-A6C34878D82A}">
                    <a16:rowId xmlns:a16="http://schemas.microsoft.com/office/drawing/2014/main" val="2520703377"/>
                  </a:ext>
                </a:extLst>
              </a:tr>
              <a:tr h="174674">
                <a:tc>
                  <a:txBody>
                    <a:bodyPr/>
                    <a:lstStyle/>
                    <a:p>
                      <a:pPr algn="l" fontAlgn="ctr"/>
                      <a:r>
                        <a:rPr lang="en-US" sz="900" b="0" i="0" u="none" strike="noStrike">
                          <a:solidFill>
                            <a:srgbClr val="000000"/>
                          </a:solidFill>
                          <a:effectLst/>
                          <a:latin typeface="Calibri" panose="020F0502020204030204" pitchFamily="34" charset="0"/>
                        </a:rPr>
                        <a:t>Bank Albilad</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1.4</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2.9</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202.1%</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1.0%</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9.4%</a:t>
                      </a:r>
                    </a:p>
                  </a:txBody>
                  <a:tcPr marL="9525" marR="9525" marT="9525" marB="0" anchor="ctr">
                    <a:lnL>
                      <a:noFill/>
                    </a:lnL>
                    <a:lnR>
                      <a:noFill/>
                    </a:lnR>
                    <a:lnT>
                      <a:noFill/>
                    </a:lnT>
                    <a:lnB>
                      <a:noFill/>
                    </a:lnB>
                    <a:noFill/>
                  </a:tcPr>
                </a:tc>
                <a:tc>
                  <a:txBody>
                    <a:bodyPr/>
                    <a:lstStyle/>
                    <a:p>
                      <a:pPr algn="r" fontAlgn="ctr"/>
                      <a:r>
                        <a:rPr lang="en-US" sz="900" b="0" i="0" u="none" strike="noStrike">
                          <a:solidFill>
                            <a:srgbClr val="000000"/>
                          </a:solidFill>
                          <a:effectLst/>
                          <a:latin typeface="Calibri" panose="020F0502020204030204" pitchFamily="34" charset="0"/>
                        </a:rPr>
                        <a:t>NA</a:t>
                      </a:r>
                    </a:p>
                  </a:txBody>
                  <a:tcPr marL="9525" marR="9525" marT="9525" marB="0" anchor="ctr">
                    <a:lnL>
                      <a:noFill/>
                    </a:lnL>
                    <a:lnR>
                      <a:noFill/>
                    </a:lnR>
                    <a:lnT>
                      <a:noFill/>
                    </a:lnT>
                    <a:lnB>
                      <a:noFill/>
                    </a:lnB>
                    <a:noFill/>
                  </a:tcPr>
                </a:tc>
                <a:tc>
                  <a:txBody>
                    <a:bodyPr/>
                    <a:lstStyle/>
                    <a:p>
                      <a:pPr algn="r" fontAlgn="ctr"/>
                      <a:r>
                        <a:rPr lang="en-US" sz="900" b="0" i="0" u="none" strike="noStrike">
                          <a:solidFill>
                            <a:srgbClr val="000000"/>
                          </a:solidFill>
                          <a:effectLst/>
                          <a:latin typeface="Calibri" panose="020F0502020204030204" pitchFamily="34" charset="0"/>
                        </a:rPr>
                        <a:t>NA</a:t>
                      </a:r>
                    </a:p>
                  </a:txBody>
                  <a:tcPr marL="9525" marR="9525" marT="9525" marB="0" anchor="ctr">
                    <a:lnL>
                      <a:noFill/>
                    </a:lnL>
                    <a:lnR>
                      <a:noFill/>
                    </a:lnR>
                    <a:lnT>
                      <a:noFill/>
                    </a:lnT>
                    <a:lnB>
                      <a:noFill/>
                    </a:lnB>
                    <a:noFill/>
                  </a:tcPr>
                </a:tc>
                <a:extLst>
                  <a:ext uri="{0D108BD9-81ED-4DB2-BD59-A6C34878D82A}">
                    <a16:rowId xmlns:a16="http://schemas.microsoft.com/office/drawing/2014/main" val="872824747"/>
                  </a:ext>
                </a:extLst>
              </a:tr>
              <a:tr h="174674">
                <a:tc>
                  <a:txBody>
                    <a:bodyPr/>
                    <a:lstStyle/>
                    <a:p>
                      <a:pPr algn="l" fontAlgn="ctr"/>
                      <a:r>
                        <a:rPr lang="en-US" sz="900" b="0" i="0" u="none" strike="noStrike">
                          <a:solidFill>
                            <a:srgbClr val="000000"/>
                          </a:solidFill>
                          <a:effectLst/>
                          <a:latin typeface="Calibri" panose="020F0502020204030204" pitchFamily="34" charset="0"/>
                        </a:rPr>
                        <a:t>The Saudi Investment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1.2</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1.9</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155.2%</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1.0%</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7.2%</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0.4</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10.5%</a:t>
                      </a:r>
                    </a:p>
                  </a:txBody>
                  <a:tcPr marL="9525" marR="9525" marT="9525" marB="0" anchor="ctr">
                    <a:lnL>
                      <a:noFill/>
                    </a:lnL>
                    <a:lnR>
                      <a:noFill/>
                    </a:lnR>
                    <a:lnT>
                      <a:noFill/>
                    </a:lnT>
                    <a:lnB>
                      <a:noFill/>
                    </a:lnB>
                    <a:noFill/>
                  </a:tcPr>
                </a:tc>
                <a:extLst>
                  <a:ext uri="{0D108BD9-81ED-4DB2-BD59-A6C34878D82A}">
                    <a16:rowId xmlns:a16="http://schemas.microsoft.com/office/drawing/2014/main" val="580172061"/>
                  </a:ext>
                </a:extLst>
              </a:tr>
              <a:tr h="174674">
                <a:tc>
                  <a:txBody>
                    <a:bodyPr/>
                    <a:lstStyle/>
                    <a:p>
                      <a:pPr algn="l" fontAlgn="ctr"/>
                      <a:r>
                        <a:rPr lang="en-US" sz="900" b="0" i="0" u="none" strike="noStrike">
                          <a:solidFill>
                            <a:srgbClr val="000000"/>
                          </a:solidFill>
                          <a:effectLst/>
                          <a:latin typeface="Calibri" panose="020F0502020204030204" pitchFamily="34" charset="0"/>
                        </a:rPr>
                        <a:t>Bank AlJazira</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1.5</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2.8</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181.8%</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1.2%</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9.4%</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0.2</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9.8%</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35953551"/>
                  </a:ext>
                </a:extLst>
              </a:tr>
              <a:tr h="174674">
                <a:tc>
                  <a:txBody>
                    <a:bodyPr/>
                    <a:lstStyle/>
                    <a:p>
                      <a:pPr algn="l"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79826511"/>
                  </a:ext>
                </a:extLst>
              </a:tr>
              <a:tr h="174674">
                <a:tc>
                  <a:txBody>
                    <a:bodyPr/>
                    <a:lstStyle/>
                    <a:p>
                      <a:pPr algn="l" fontAlgn="ctr"/>
                      <a:r>
                        <a:rPr lang="en-US" sz="900" b="0" i="0" u="none" strike="noStrike">
                          <a:solidFill>
                            <a:srgbClr val="000000"/>
                          </a:solidFill>
                          <a:effectLst/>
                          <a:latin typeface="Calibri" panose="020F0502020204030204" pitchFamily="34" charset="0"/>
                        </a:rPr>
                        <a:t>Total / </a:t>
                      </a:r>
                      <a:r>
                        <a:rPr lang="en-US" sz="900" b="0" i="1" u="none" strike="noStrike">
                          <a:solidFill>
                            <a:srgbClr val="000000"/>
                          </a:solidFill>
                          <a:effectLst/>
                          <a:latin typeface="Calibri" panose="020F0502020204030204" pitchFamily="34" charset="0"/>
                        </a:rPr>
                        <a:t>Median*</a:t>
                      </a:r>
                      <a:endParaRPr lang="en-US" sz="900" b="0" i="0" u="none" strike="noStrike">
                        <a:solidFill>
                          <a:srgbClr val="000000"/>
                        </a:solidFill>
                        <a:effectLst/>
                        <a:latin typeface="Calibri" panose="020F0502020204030204" pitchFamily="34" charset="0"/>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30.3</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48.1</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1" u="none" strike="noStrike">
                          <a:solidFill>
                            <a:srgbClr val="000000"/>
                          </a:solidFill>
                          <a:effectLst/>
                          <a:latin typeface="Calibri" panose="020F0502020204030204" pitchFamily="34" charset="0"/>
                        </a:rPr>
                        <a:t>155.0%</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1" u="none" strike="noStrike">
                          <a:solidFill>
                            <a:srgbClr val="000000"/>
                          </a:solidFill>
                          <a:effectLst/>
                          <a:latin typeface="Calibri" panose="020F0502020204030204" pitchFamily="34" charset="0"/>
                        </a:rPr>
                        <a:t>1.0%</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1" u="none" strike="noStrike">
                          <a:solidFill>
                            <a:srgbClr val="000000"/>
                          </a:solidFill>
                          <a:effectLst/>
                          <a:latin typeface="Calibri" panose="020F0502020204030204" pitchFamily="34" charset="0"/>
                        </a:rPr>
                        <a:t>6.4%</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8.9</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1" u="none" strike="noStrike" dirty="0">
                          <a:solidFill>
                            <a:srgbClr val="000000"/>
                          </a:solidFill>
                          <a:effectLst/>
                          <a:latin typeface="Calibri" panose="020F0502020204030204" pitchFamily="34" charset="0"/>
                        </a:rPr>
                        <a:t>9.8%</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08874819"/>
                  </a:ext>
                </a:extLst>
              </a:tr>
            </a:tbl>
          </a:graphicData>
        </a:graphic>
      </p:graphicFrame>
      <p:sp>
        <p:nvSpPr>
          <p:cNvPr id="3" name="Footnote">
            <a:extLst>
              <a:ext uri="{FF2B5EF4-FFF2-40B4-BE49-F238E27FC236}">
                <a16:creationId xmlns:a16="http://schemas.microsoft.com/office/drawing/2014/main" id="{B09F0CAE-A26E-F4F5-783B-FF426D41FE11}"/>
              </a:ext>
            </a:extLst>
          </p:cNvPr>
          <p:cNvSpPr txBox="1">
            <a:spLocks noChangeArrowheads="1"/>
          </p:cNvSpPr>
          <p:nvPr/>
        </p:nvSpPr>
        <p:spPr bwMode="black">
          <a:xfrm>
            <a:off x="578460" y="6489507"/>
            <a:ext cx="11029034"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marL="174625" lvl="0" indent="-174625" eaLnBrk="1" hangingPunct="1">
              <a:spcBef>
                <a:spcPct val="60000"/>
              </a:spcBef>
              <a:buChar char="•"/>
              <a:defRPr sz="1600">
                <a:latin typeface="+mn-lt"/>
                <a:cs typeface="+mn-cs"/>
                <a:sym typeface="Arial"/>
              </a:defRPr>
            </a:lvl1pPr>
            <a:lvl2pPr marL="342900" lvl="1" indent="-166688" eaLnBrk="1" hangingPunct="1">
              <a:spcBef>
                <a:spcPct val="20000"/>
              </a:spcBef>
              <a:buFont typeface="Arial" charset="0"/>
              <a:buChar char="–"/>
              <a:defRPr sz="1600">
                <a:latin typeface="+mn-lt"/>
                <a:cs typeface="+mn-cs"/>
                <a:sym typeface="Arial"/>
              </a:defRPr>
            </a:lvl2pPr>
            <a:lvl3pPr marL="515938" lvl="2" indent="-171450" eaLnBrk="1" hangingPunct="1">
              <a:spcBef>
                <a:spcPct val="20000"/>
              </a:spcBef>
              <a:buFont typeface="Arial" charset="0"/>
              <a:buChar char="-"/>
              <a:defRPr sz="1600">
                <a:latin typeface="+mn-lt"/>
                <a:cs typeface="+mn-cs"/>
                <a:sym typeface="Arial"/>
              </a:defRPr>
            </a:lvl3pPr>
            <a:lvl4pPr marL="684213" lvl="3" indent="-166688" eaLnBrk="1" hangingPunct="1">
              <a:spcBef>
                <a:spcPct val="20000"/>
              </a:spcBef>
              <a:buFont typeface="Arial" charset="0"/>
              <a:buChar char="-"/>
              <a:defRPr sz="1600">
                <a:latin typeface="+mn-lt"/>
                <a:cs typeface="+mn-cs"/>
                <a:sym typeface="Arial"/>
              </a:defRPr>
            </a:lvl4pPr>
            <a:lvl5pPr marL="858838" lvl="4" indent="-173038" eaLnBrk="1" hangingPunct="1">
              <a:spcBef>
                <a:spcPct val="20000"/>
              </a:spcBef>
              <a:buFont typeface="Arial" charset="0"/>
              <a:buChar char="-"/>
              <a:defRPr sz="1600">
                <a:latin typeface="+mn-lt"/>
                <a:cs typeface="+mn-cs"/>
                <a:sym typeface="Arial"/>
              </a:defRPr>
            </a:lvl5pPr>
            <a:lvl6pPr marL="1316038" indent="-173038" fontAlgn="base">
              <a:spcBef>
                <a:spcPct val="20000"/>
              </a:spcBef>
              <a:spcAft>
                <a:spcPct val="0"/>
              </a:spcAft>
              <a:buFont typeface="Arial" charset="0"/>
              <a:buChar char="-"/>
              <a:defRPr sz="1600">
                <a:latin typeface="+mn-lt"/>
                <a:cs typeface="+mn-cs"/>
              </a:defRPr>
            </a:lvl6pPr>
            <a:lvl7pPr marL="1773238" indent="-173038" fontAlgn="base">
              <a:spcBef>
                <a:spcPct val="20000"/>
              </a:spcBef>
              <a:spcAft>
                <a:spcPct val="0"/>
              </a:spcAft>
              <a:buFont typeface="Arial" charset="0"/>
              <a:buChar char="-"/>
              <a:defRPr sz="1600">
                <a:latin typeface="+mn-lt"/>
                <a:cs typeface="+mn-cs"/>
              </a:defRPr>
            </a:lvl7pPr>
            <a:lvl8pPr marL="2230438" indent="-173038" fontAlgn="base">
              <a:spcBef>
                <a:spcPct val="20000"/>
              </a:spcBef>
              <a:spcAft>
                <a:spcPct val="0"/>
              </a:spcAft>
              <a:buFont typeface="Arial" charset="0"/>
              <a:buChar char="-"/>
              <a:defRPr sz="1600">
                <a:latin typeface="+mn-lt"/>
                <a:cs typeface="+mn-cs"/>
              </a:defRPr>
            </a:lvl8pPr>
            <a:lvl9pPr marL="2687638" indent="-173038" fontAlgn="base">
              <a:spcBef>
                <a:spcPct val="20000"/>
              </a:spcBef>
              <a:spcAft>
                <a:spcPct val="0"/>
              </a:spcAft>
              <a:buFont typeface="Arial" charset="0"/>
              <a:buChar char="-"/>
              <a:defRPr sz="1600">
                <a:latin typeface="+mn-lt"/>
                <a:cs typeface="+mn-cs"/>
              </a:defRPr>
            </a:lvl9pPr>
          </a:lstStyle>
          <a:p>
            <a:pPr marL="98425" indent="-98425">
              <a:spcBef>
                <a:spcPct val="0"/>
              </a:spcBef>
              <a:buNone/>
            </a:pPr>
            <a:r>
              <a:rPr lang="en-US" altLang="zh-CN" sz="900" dirty="0">
                <a:solidFill>
                  <a:srgbClr val="000000"/>
                </a:solidFill>
              </a:rPr>
              <a:t>Source: S&amp;P Capital IQ –  FY 2023</a:t>
            </a:r>
          </a:p>
        </p:txBody>
      </p:sp>
    </p:spTree>
    <p:extLst>
      <p:ext uri="{BB962C8B-B14F-4D97-AF65-F5344CB8AC3E}">
        <p14:creationId xmlns:p14="http://schemas.microsoft.com/office/powerpoint/2010/main" val="8853715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0BB71-5A84-4CAF-A0E6-0DE8DC5E9C27}"/>
              </a:ext>
            </a:extLst>
          </p:cNvPr>
          <p:cNvSpPr>
            <a:spLocks noGrp="1"/>
          </p:cNvSpPr>
          <p:nvPr>
            <p:ph type="title"/>
          </p:nvPr>
        </p:nvSpPr>
        <p:spPr/>
        <p:txBody>
          <a:bodyPr/>
          <a:lstStyle/>
          <a:p>
            <a:r>
              <a:rPr lang="en-US" dirty="0"/>
              <a:t>Banks in United Arab Emirates – Profitability Overview</a:t>
            </a:r>
            <a:endParaRPr lang="en-IN" dirty="0"/>
          </a:p>
        </p:txBody>
      </p:sp>
      <p:sp>
        <p:nvSpPr>
          <p:cNvPr id="7" name="Rectangle 50">
            <a:extLst>
              <a:ext uri="{FF2B5EF4-FFF2-40B4-BE49-F238E27FC236}">
                <a16:creationId xmlns:a16="http://schemas.microsoft.com/office/drawing/2014/main" id="{7AE14097-BB71-4C2D-A5FC-C54740BC91D1}"/>
              </a:ext>
            </a:extLst>
          </p:cNvPr>
          <p:cNvSpPr>
            <a:spLocks noChangeArrowheads="1"/>
          </p:cNvSpPr>
          <p:nvPr/>
        </p:nvSpPr>
        <p:spPr bwMode="gray">
          <a:xfrm>
            <a:off x="550863" y="5262231"/>
            <a:ext cx="11125200" cy="718307"/>
          </a:xfrm>
          <a:prstGeom prst="rect">
            <a:avLst/>
          </a:prstGeom>
          <a:noFill/>
          <a:ln>
            <a:noFill/>
          </a:ln>
        </p:spPr>
        <p:txBody>
          <a:bodyPr lIns="73152" tIns="73152" rIns="73152" bIns="73152"/>
          <a:lstStyle/>
          <a:p>
            <a:pPr marL="115888" indent="-173736" algn="just">
              <a:spcBef>
                <a:spcPts val="300"/>
              </a:spcBef>
              <a:spcAft>
                <a:spcPts val="300"/>
              </a:spcAft>
              <a:buFontTx/>
              <a:buChar char="•"/>
              <a:defRPr/>
            </a:pPr>
            <a:r>
              <a:rPr lang="en-US" sz="1200" dirty="0">
                <a:solidFill>
                  <a:srgbClr val="000000"/>
                </a:solidFill>
                <a:cs typeface="Arial" charset="0"/>
              </a:rPr>
              <a:t>First Abu Dhabi Bank is the largest bank in UAE with total assets of SAR 1,193 BN as of FY 2023.</a:t>
            </a:r>
          </a:p>
          <a:p>
            <a:pPr marL="115888" indent="-173736" algn="just">
              <a:spcBef>
                <a:spcPts val="300"/>
              </a:spcBef>
              <a:spcAft>
                <a:spcPts val="300"/>
              </a:spcAft>
              <a:buFontTx/>
              <a:buChar char="•"/>
              <a:defRPr/>
            </a:pPr>
            <a:r>
              <a:rPr lang="en-US" sz="1200" dirty="0">
                <a:solidFill>
                  <a:srgbClr val="000000"/>
                </a:solidFill>
                <a:cs typeface="Arial" charset="0"/>
              </a:rPr>
              <a:t>Mashreq Bank is the best performing bank in UAE in terms of return on equity and return on assets.</a:t>
            </a:r>
          </a:p>
        </p:txBody>
      </p:sp>
      <p:sp>
        <p:nvSpPr>
          <p:cNvPr id="9" name="Footnote">
            <a:extLst>
              <a:ext uri="{FF2B5EF4-FFF2-40B4-BE49-F238E27FC236}">
                <a16:creationId xmlns:a16="http://schemas.microsoft.com/office/drawing/2014/main" id="{5B11A56C-40AB-0A18-0C45-EBBEE18EB8CD}"/>
              </a:ext>
            </a:extLst>
          </p:cNvPr>
          <p:cNvSpPr txBox="1">
            <a:spLocks noChangeArrowheads="1"/>
          </p:cNvSpPr>
          <p:nvPr/>
        </p:nvSpPr>
        <p:spPr bwMode="black">
          <a:xfrm>
            <a:off x="550863" y="6186101"/>
            <a:ext cx="8686800"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marL="174625" lvl="0" indent="-174625" eaLnBrk="1" hangingPunct="1">
              <a:spcBef>
                <a:spcPct val="60000"/>
              </a:spcBef>
              <a:buChar char="•"/>
              <a:defRPr sz="1600">
                <a:latin typeface="+mn-lt"/>
                <a:cs typeface="+mn-cs"/>
                <a:sym typeface="Arial"/>
              </a:defRPr>
            </a:lvl1pPr>
            <a:lvl2pPr marL="342900" lvl="1" indent="-166688" eaLnBrk="1" hangingPunct="1">
              <a:spcBef>
                <a:spcPct val="20000"/>
              </a:spcBef>
              <a:buFont typeface="Arial" charset="0"/>
              <a:buChar char="–"/>
              <a:defRPr sz="1600">
                <a:latin typeface="+mn-lt"/>
                <a:cs typeface="+mn-cs"/>
                <a:sym typeface="Arial"/>
              </a:defRPr>
            </a:lvl2pPr>
            <a:lvl3pPr marL="515938" lvl="2" indent="-171450" eaLnBrk="1" hangingPunct="1">
              <a:spcBef>
                <a:spcPct val="20000"/>
              </a:spcBef>
              <a:buFont typeface="Arial" charset="0"/>
              <a:buChar char="-"/>
              <a:defRPr sz="1600">
                <a:latin typeface="+mn-lt"/>
                <a:cs typeface="+mn-cs"/>
                <a:sym typeface="Arial"/>
              </a:defRPr>
            </a:lvl3pPr>
            <a:lvl4pPr marL="684213" lvl="3" indent="-166688" eaLnBrk="1" hangingPunct="1">
              <a:spcBef>
                <a:spcPct val="20000"/>
              </a:spcBef>
              <a:buFont typeface="Arial" charset="0"/>
              <a:buChar char="-"/>
              <a:defRPr sz="1600">
                <a:latin typeface="+mn-lt"/>
                <a:cs typeface="+mn-cs"/>
                <a:sym typeface="Arial"/>
              </a:defRPr>
            </a:lvl4pPr>
            <a:lvl5pPr marL="858838" lvl="4" indent="-173038" eaLnBrk="1" hangingPunct="1">
              <a:spcBef>
                <a:spcPct val="20000"/>
              </a:spcBef>
              <a:buFont typeface="Arial" charset="0"/>
              <a:buChar char="-"/>
              <a:defRPr sz="1600">
                <a:latin typeface="+mn-lt"/>
                <a:cs typeface="+mn-cs"/>
                <a:sym typeface="Arial"/>
              </a:defRPr>
            </a:lvl5pPr>
            <a:lvl6pPr marL="1316038" indent="-173038" fontAlgn="base">
              <a:spcBef>
                <a:spcPct val="20000"/>
              </a:spcBef>
              <a:spcAft>
                <a:spcPct val="0"/>
              </a:spcAft>
              <a:buFont typeface="Arial" charset="0"/>
              <a:buChar char="-"/>
              <a:defRPr sz="1600">
                <a:latin typeface="+mn-lt"/>
                <a:cs typeface="+mn-cs"/>
              </a:defRPr>
            </a:lvl6pPr>
            <a:lvl7pPr marL="1773238" indent="-173038" fontAlgn="base">
              <a:spcBef>
                <a:spcPct val="20000"/>
              </a:spcBef>
              <a:spcAft>
                <a:spcPct val="0"/>
              </a:spcAft>
              <a:buFont typeface="Arial" charset="0"/>
              <a:buChar char="-"/>
              <a:defRPr sz="1600">
                <a:latin typeface="+mn-lt"/>
                <a:cs typeface="+mn-cs"/>
              </a:defRPr>
            </a:lvl7pPr>
            <a:lvl8pPr marL="2230438" indent="-173038" fontAlgn="base">
              <a:spcBef>
                <a:spcPct val="20000"/>
              </a:spcBef>
              <a:spcAft>
                <a:spcPct val="0"/>
              </a:spcAft>
              <a:buFont typeface="Arial" charset="0"/>
              <a:buChar char="-"/>
              <a:defRPr sz="1600">
                <a:latin typeface="+mn-lt"/>
                <a:cs typeface="+mn-cs"/>
              </a:defRPr>
            </a:lvl8pPr>
            <a:lvl9pPr marL="2687638" indent="-173038" fontAlgn="base">
              <a:spcBef>
                <a:spcPct val="20000"/>
              </a:spcBef>
              <a:spcAft>
                <a:spcPct val="0"/>
              </a:spcAft>
              <a:buFont typeface="Arial" charset="0"/>
              <a:buChar char="-"/>
              <a:defRPr sz="1600">
                <a:latin typeface="+mn-lt"/>
                <a:cs typeface="+mn-cs"/>
              </a:defRPr>
            </a:lvl9pPr>
          </a:lstStyle>
          <a:p>
            <a:pPr marL="98425" indent="-98425">
              <a:spcBef>
                <a:spcPct val="0"/>
              </a:spcBef>
              <a:buNone/>
            </a:pPr>
            <a:r>
              <a:rPr lang="en-US" altLang="zh-CN" sz="900" dirty="0">
                <a:solidFill>
                  <a:srgbClr val="000000"/>
                </a:solidFill>
              </a:rPr>
              <a:t>*Median ratios will be different from the ratios calculated in the global comparison section, as those ratios are calculated on total amounts  </a:t>
            </a:r>
          </a:p>
        </p:txBody>
      </p:sp>
      <p:graphicFrame>
        <p:nvGraphicFramePr>
          <p:cNvPr id="10" name="Table 9">
            <a:extLst>
              <a:ext uri="{FF2B5EF4-FFF2-40B4-BE49-F238E27FC236}">
                <a16:creationId xmlns:a16="http://schemas.microsoft.com/office/drawing/2014/main" id="{168655C0-451C-ECEC-4D0D-CAB6A99135D0}"/>
              </a:ext>
            </a:extLst>
          </p:cNvPr>
          <p:cNvGraphicFramePr>
            <a:graphicFrameLocks noGrp="1"/>
          </p:cNvGraphicFramePr>
          <p:nvPr>
            <p:extLst>
              <p:ext uri="{D42A27DB-BD31-4B8C-83A1-F6EECF244321}">
                <p14:modId xmlns:p14="http://schemas.microsoft.com/office/powerpoint/2010/main" val="2266547694"/>
              </p:ext>
            </p:extLst>
          </p:nvPr>
        </p:nvGraphicFramePr>
        <p:xfrm>
          <a:off x="530376" y="1141413"/>
          <a:ext cx="11077117" cy="3655084"/>
        </p:xfrm>
        <a:graphic>
          <a:graphicData uri="http://schemas.openxmlformats.org/drawingml/2006/table">
            <a:tbl>
              <a:tblPr/>
              <a:tblGrid>
                <a:gridCol w="4044691">
                  <a:extLst>
                    <a:ext uri="{9D8B030D-6E8A-4147-A177-3AD203B41FA5}">
                      <a16:colId xmlns:a16="http://schemas.microsoft.com/office/drawing/2014/main" val="2832799305"/>
                    </a:ext>
                  </a:extLst>
                </a:gridCol>
                <a:gridCol w="1565165">
                  <a:extLst>
                    <a:ext uri="{9D8B030D-6E8A-4147-A177-3AD203B41FA5}">
                      <a16:colId xmlns:a16="http://schemas.microsoft.com/office/drawing/2014/main" val="3828820284"/>
                    </a:ext>
                  </a:extLst>
                </a:gridCol>
                <a:gridCol w="1867418">
                  <a:extLst>
                    <a:ext uri="{9D8B030D-6E8A-4147-A177-3AD203B41FA5}">
                      <a16:colId xmlns:a16="http://schemas.microsoft.com/office/drawing/2014/main" val="2829824427"/>
                    </a:ext>
                  </a:extLst>
                </a:gridCol>
                <a:gridCol w="1822420">
                  <a:extLst>
                    <a:ext uri="{9D8B030D-6E8A-4147-A177-3AD203B41FA5}">
                      <a16:colId xmlns:a16="http://schemas.microsoft.com/office/drawing/2014/main" val="3414150916"/>
                    </a:ext>
                  </a:extLst>
                </a:gridCol>
                <a:gridCol w="1777423">
                  <a:extLst>
                    <a:ext uri="{9D8B030D-6E8A-4147-A177-3AD203B41FA5}">
                      <a16:colId xmlns:a16="http://schemas.microsoft.com/office/drawing/2014/main" val="903637850"/>
                    </a:ext>
                  </a:extLst>
                </a:gridCol>
              </a:tblGrid>
              <a:tr h="336278">
                <a:tc>
                  <a:txBody>
                    <a:bodyPr/>
                    <a:lstStyle/>
                    <a:p>
                      <a:pPr algn="l" fontAlgn="ctr"/>
                      <a:r>
                        <a:rPr lang="en-US" sz="900" b="0" i="0" u="none" strike="noStrike">
                          <a:solidFill>
                            <a:srgbClr val="FFFFFF"/>
                          </a:solidFill>
                          <a:effectLst/>
                          <a:latin typeface="Calibri" panose="020F0502020204030204" pitchFamily="34" charset="0"/>
                        </a:rPr>
                        <a:t>Company Name</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Total Assets (SAR BN)</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Net Income (SAR BN)</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Return on Assets</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Return on Equity</a:t>
                      </a:r>
                    </a:p>
                  </a:txBody>
                  <a:tcPr marL="9525" marR="9525" marT="9525" marB="0" anchor="ctr">
                    <a:lnL>
                      <a:noFill/>
                    </a:lnL>
                    <a:lnR>
                      <a:noFill/>
                    </a:lnR>
                    <a:lnT>
                      <a:noFill/>
                    </a:lnT>
                    <a:lnB>
                      <a:noFill/>
                    </a:lnB>
                    <a:solidFill>
                      <a:srgbClr val="002C77"/>
                    </a:solidFill>
                  </a:tcPr>
                </a:tc>
                <a:extLst>
                  <a:ext uri="{0D108BD9-81ED-4DB2-BD59-A6C34878D82A}">
                    <a16:rowId xmlns:a16="http://schemas.microsoft.com/office/drawing/2014/main" val="2404814355"/>
                  </a:ext>
                </a:extLst>
              </a:tr>
              <a:tr h="174674">
                <a:tc>
                  <a:txBody>
                    <a:bodyPr/>
                    <a:lstStyle/>
                    <a:p>
                      <a:pPr algn="l" fontAlgn="ctr"/>
                      <a:r>
                        <a:rPr lang="en-US" sz="900" b="0" i="0" u="none" strike="noStrike">
                          <a:solidFill>
                            <a:srgbClr val="000000"/>
                          </a:solidFill>
                          <a:effectLst/>
                          <a:latin typeface="Calibri" panose="020F0502020204030204" pitchFamily="34" charset="0"/>
                        </a:rPr>
                        <a:t>First Abu Dhabi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1,193.0</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16.9</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1.4%</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13.7%</a:t>
                      </a:r>
                    </a:p>
                  </a:txBody>
                  <a:tcPr marL="9525" marR="9525" marT="9525" marB="0" anchor="ctr">
                    <a:lnL>
                      <a:noFill/>
                    </a:lnL>
                    <a:lnR>
                      <a:noFill/>
                    </a:lnR>
                    <a:lnT>
                      <a:noFill/>
                    </a:lnT>
                    <a:lnB>
                      <a:noFill/>
                    </a:lnB>
                    <a:noFill/>
                  </a:tcPr>
                </a:tc>
                <a:extLst>
                  <a:ext uri="{0D108BD9-81ED-4DB2-BD59-A6C34878D82A}">
                    <a16:rowId xmlns:a16="http://schemas.microsoft.com/office/drawing/2014/main" val="2901826401"/>
                  </a:ext>
                </a:extLst>
              </a:tr>
              <a:tr h="174674">
                <a:tc>
                  <a:txBody>
                    <a:bodyPr/>
                    <a:lstStyle/>
                    <a:p>
                      <a:pPr algn="l" fontAlgn="ctr"/>
                      <a:r>
                        <a:rPr lang="en-US" sz="900" b="0" i="0" u="none" strike="noStrike">
                          <a:solidFill>
                            <a:srgbClr val="000000"/>
                          </a:solidFill>
                          <a:effectLst/>
                          <a:latin typeface="Calibri" panose="020F0502020204030204" pitchFamily="34" charset="0"/>
                        </a:rPr>
                        <a:t>Emirates NBD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880.8</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22.0</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2.7%</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21.2%</a:t>
                      </a:r>
                    </a:p>
                  </a:txBody>
                  <a:tcPr marL="9525" marR="9525" marT="9525" marB="0" anchor="ctr">
                    <a:lnL>
                      <a:noFill/>
                    </a:lnL>
                    <a:lnR>
                      <a:noFill/>
                    </a:lnR>
                    <a:lnT>
                      <a:noFill/>
                    </a:lnT>
                    <a:lnB>
                      <a:noFill/>
                    </a:lnB>
                    <a:noFill/>
                  </a:tcPr>
                </a:tc>
                <a:extLst>
                  <a:ext uri="{0D108BD9-81ED-4DB2-BD59-A6C34878D82A}">
                    <a16:rowId xmlns:a16="http://schemas.microsoft.com/office/drawing/2014/main" val="2076226618"/>
                  </a:ext>
                </a:extLst>
              </a:tr>
              <a:tr h="174674">
                <a:tc>
                  <a:txBody>
                    <a:bodyPr/>
                    <a:lstStyle/>
                    <a:p>
                      <a:pPr algn="l" fontAlgn="ctr"/>
                      <a:r>
                        <a:rPr lang="en-US" sz="900" b="0" i="0" u="none" strike="noStrike">
                          <a:solidFill>
                            <a:srgbClr val="000000"/>
                          </a:solidFill>
                          <a:effectLst/>
                          <a:latin typeface="Calibri" panose="020F0502020204030204" pitchFamily="34" charset="0"/>
                        </a:rPr>
                        <a:t>Abu Dhabi Commercial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579.0</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8.4</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1.5%</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12.4%</a:t>
                      </a:r>
                    </a:p>
                  </a:txBody>
                  <a:tcPr marL="9525" marR="9525" marT="9525" marB="0" anchor="ctr">
                    <a:lnL>
                      <a:noFill/>
                    </a:lnL>
                    <a:lnR>
                      <a:noFill/>
                    </a:lnR>
                    <a:lnT>
                      <a:noFill/>
                    </a:lnT>
                    <a:lnB>
                      <a:noFill/>
                    </a:lnB>
                    <a:noFill/>
                  </a:tcPr>
                </a:tc>
                <a:extLst>
                  <a:ext uri="{0D108BD9-81ED-4DB2-BD59-A6C34878D82A}">
                    <a16:rowId xmlns:a16="http://schemas.microsoft.com/office/drawing/2014/main" val="3904719355"/>
                  </a:ext>
                </a:extLst>
              </a:tr>
              <a:tr h="174674">
                <a:tc>
                  <a:txBody>
                    <a:bodyPr/>
                    <a:lstStyle/>
                    <a:p>
                      <a:pPr algn="l" fontAlgn="ctr"/>
                      <a:r>
                        <a:rPr lang="en-US" sz="900" b="0" i="0" u="none" strike="noStrike">
                          <a:solidFill>
                            <a:srgbClr val="000000"/>
                          </a:solidFill>
                          <a:effectLst/>
                          <a:latin typeface="Calibri" panose="020F0502020204030204" pitchFamily="34" charset="0"/>
                        </a:rPr>
                        <a:t>Dubai Islamic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320.8</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7.2</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2.3%</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15.3%</a:t>
                      </a:r>
                    </a:p>
                  </a:txBody>
                  <a:tcPr marL="9525" marR="9525" marT="9525" marB="0" anchor="ctr">
                    <a:lnL>
                      <a:noFill/>
                    </a:lnL>
                    <a:lnR>
                      <a:noFill/>
                    </a:lnR>
                    <a:lnT>
                      <a:noFill/>
                    </a:lnT>
                    <a:lnB>
                      <a:noFill/>
                    </a:lnB>
                    <a:noFill/>
                  </a:tcPr>
                </a:tc>
                <a:extLst>
                  <a:ext uri="{0D108BD9-81ED-4DB2-BD59-A6C34878D82A}">
                    <a16:rowId xmlns:a16="http://schemas.microsoft.com/office/drawing/2014/main" val="3269850899"/>
                  </a:ext>
                </a:extLst>
              </a:tr>
              <a:tr h="174674">
                <a:tc>
                  <a:txBody>
                    <a:bodyPr/>
                    <a:lstStyle/>
                    <a:p>
                      <a:pPr algn="l" fontAlgn="ctr"/>
                      <a:r>
                        <a:rPr lang="en-US" sz="900" b="0" i="0" u="none" strike="noStrike">
                          <a:solidFill>
                            <a:srgbClr val="000000"/>
                          </a:solidFill>
                          <a:effectLst/>
                          <a:latin typeface="Calibri" panose="020F0502020204030204" pitchFamily="34" charset="0"/>
                        </a:rPr>
                        <a:t>Mashreq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245.0</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8.9</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4.0%</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31.1%</a:t>
                      </a:r>
                    </a:p>
                  </a:txBody>
                  <a:tcPr marL="9525" marR="9525" marT="9525" marB="0" anchor="ctr">
                    <a:lnL>
                      <a:noFill/>
                    </a:lnL>
                    <a:lnR>
                      <a:noFill/>
                    </a:lnR>
                    <a:lnT>
                      <a:noFill/>
                    </a:lnT>
                    <a:lnB>
                      <a:noFill/>
                    </a:lnB>
                    <a:noFill/>
                  </a:tcPr>
                </a:tc>
                <a:extLst>
                  <a:ext uri="{0D108BD9-81ED-4DB2-BD59-A6C34878D82A}">
                    <a16:rowId xmlns:a16="http://schemas.microsoft.com/office/drawing/2014/main" val="1440952508"/>
                  </a:ext>
                </a:extLst>
              </a:tr>
              <a:tr h="174674">
                <a:tc>
                  <a:txBody>
                    <a:bodyPr/>
                    <a:lstStyle/>
                    <a:p>
                      <a:pPr algn="l" fontAlgn="ctr"/>
                      <a:r>
                        <a:rPr lang="en-US" sz="900" b="0" i="0" u="none" strike="noStrike">
                          <a:solidFill>
                            <a:srgbClr val="000000"/>
                          </a:solidFill>
                          <a:effectLst/>
                          <a:latin typeface="Calibri" panose="020F0502020204030204" pitchFamily="34" charset="0"/>
                        </a:rPr>
                        <a:t>Abu Dhabi Islamic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196.8</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5.4</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2.9%</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21.1%</a:t>
                      </a:r>
                    </a:p>
                  </a:txBody>
                  <a:tcPr marL="9525" marR="9525" marT="9525" marB="0" anchor="ctr">
                    <a:lnL>
                      <a:noFill/>
                    </a:lnL>
                    <a:lnR>
                      <a:noFill/>
                    </a:lnR>
                    <a:lnT>
                      <a:noFill/>
                    </a:lnT>
                    <a:lnB>
                      <a:noFill/>
                    </a:lnB>
                    <a:noFill/>
                  </a:tcPr>
                </a:tc>
                <a:extLst>
                  <a:ext uri="{0D108BD9-81ED-4DB2-BD59-A6C34878D82A}">
                    <a16:rowId xmlns:a16="http://schemas.microsoft.com/office/drawing/2014/main" val="1996068580"/>
                  </a:ext>
                </a:extLst>
              </a:tr>
              <a:tr h="174674">
                <a:tc>
                  <a:txBody>
                    <a:bodyPr/>
                    <a:lstStyle/>
                    <a:p>
                      <a:pPr algn="l" fontAlgn="ctr"/>
                      <a:r>
                        <a:rPr lang="en-US" sz="900" b="0" i="0" u="none" strike="noStrike">
                          <a:solidFill>
                            <a:srgbClr val="000000"/>
                          </a:solidFill>
                          <a:effectLst/>
                          <a:latin typeface="Calibri" panose="020F0502020204030204" pitchFamily="34" charset="0"/>
                        </a:rPr>
                        <a:t>Commercial Bank of Dubai</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131.7</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2.7</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2.2%</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17.9%</a:t>
                      </a:r>
                    </a:p>
                  </a:txBody>
                  <a:tcPr marL="9525" marR="9525" marT="9525" marB="0" anchor="ctr">
                    <a:lnL>
                      <a:noFill/>
                    </a:lnL>
                    <a:lnR>
                      <a:noFill/>
                    </a:lnR>
                    <a:lnT>
                      <a:noFill/>
                    </a:lnT>
                    <a:lnB>
                      <a:noFill/>
                    </a:lnB>
                    <a:noFill/>
                  </a:tcPr>
                </a:tc>
                <a:extLst>
                  <a:ext uri="{0D108BD9-81ED-4DB2-BD59-A6C34878D82A}">
                    <a16:rowId xmlns:a16="http://schemas.microsoft.com/office/drawing/2014/main" val="746750070"/>
                  </a:ext>
                </a:extLst>
              </a:tr>
              <a:tr h="174674">
                <a:tc>
                  <a:txBody>
                    <a:bodyPr/>
                    <a:lstStyle/>
                    <a:p>
                      <a:pPr algn="l" fontAlgn="ctr"/>
                      <a:r>
                        <a:rPr lang="en-US" sz="900" b="0" i="0" u="none" strike="noStrike">
                          <a:solidFill>
                            <a:srgbClr val="000000"/>
                          </a:solidFill>
                          <a:effectLst/>
                          <a:latin typeface="Calibri" panose="020F0502020204030204" pitchFamily="34" charset="0"/>
                        </a:rPr>
                        <a:t>Emirates Islamic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89.6</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2.2</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2.6%</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20.5%</a:t>
                      </a:r>
                    </a:p>
                  </a:txBody>
                  <a:tcPr marL="9525" marR="9525" marT="9525" marB="0" anchor="ctr">
                    <a:lnL>
                      <a:noFill/>
                    </a:lnL>
                    <a:lnR>
                      <a:noFill/>
                    </a:lnR>
                    <a:lnT>
                      <a:noFill/>
                    </a:lnT>
                    <a:lnB>
                      <a:noFill/>
                    </a:lnB>
                    <a:noFill/>
                  </a:tcPr>
                </a:tc>
                <a:extLst>
                  <a:ext uri="{0D108BD9-81ED-4DB2-BD59-A6C34878D82A}">
                    <a16:rowId xmlns:a16="http://schemas.microsoft.com/office/drawing/2014/main" val="3322915438"/>
                  </a:ext>
                </a:extLst>
              </a:tr>
              <a:tr h="174674">
                <a:tc>
                  <a:txBody>
                    <a:bodyPr/>
                    <a:lstStyle/>
                    <a:p>
                      <a:pPr algn="l" fontAlgn="ctr"/>
                      <a:r>
                        <a:rPr lang="en-US" sz="900" b="0" i="0" u="none" strike="noStrike">
                          <a:solidFill>
                            <a:srgbClr val="000000"/>
                          </a:solidFill>
                          <a:effectLst/>
                          <a:latin typeface="Calibri" panose="020F0502020204030204" pitchFamily="34" charset="0"/>
                        </a:rPr>
                        <a:t>The National Bank of Ras Al-Khaimah</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75.5</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1.8</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2.5%</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18.4%</a:t>
                      </a:r>
                    </a:p>
                  </a:txBody>
                  <a:tcPr marL="9525" marR="9525" marT="9525" marB="0" anchor="ctr">
                    <a:lnL>
                      <a:noFill/>
                    </a:lnL>
                    <a:lnR>
                      <a:noFill/>
                    </a:lnR>
                    <a:lnT>
                      <a:noFill/>
                    </a:lnT>
                    <a:lnB>
                      <a:noFill/>
                    </a:lnB>
                    <a:noFill/>
                  </a:tcPr>
                </a:tc>
                <a:extLst>
                  <a:ext uri="{0D108BD9-81ED-4DB2-BD59-A6C34878D82A}">
                    <a16:rowId xmlns:a16="http://schemas.microsoft.com/office/drawing/2014/main" val="2486110580"/>
                  </a:ext>
                </a:extLst>
              </a:tr>
              <a:tr h="174674">
                <a:tc>
                  <a:txBody>
                    <a:bodyPr/>
                    <a:lstStyle/>
                    <a:p>
                      <a:pPr algn="l" fontAlgn="ctr"/>
                      <a:r>
                        <a:rPr lang="en-US" sz="900" b="0" i="0" u="none" strike="noStrike">
                          <a:solidFill>
                            <a:srgbClr val="000000"/>
                          </a:solidFill>
                          <a:effectLst/>
                          <a:latin typeface="Calibri" panose="020F0502020204030204" pitchFamily="34" charset="0"/>
                        </a:rPr>
                        <a:t>Sharjah Islamic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67.3</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0.9</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1.4%</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10.8%</a:t>
                      </a:r>
                    </a:p>
                  </a:txBody>
                  <a:tcPr marL="9525" marR="9525" marT="9525" marB="0" anchor="ctr">
                    <a:lnL>
                      <a:noFill/>
                    </a:lnL>
                    <a:lnR>
                      <a:noFill/>
                    </a:lnR>
                    <a:lnT>
                      <a:noFill/>
                    </a:lnT>
                    <a:lnB>
                      <a:noFill/>
                    </a:lnB>
                    <a:noFill/>
                  </a:tcPr>
                </a:tc>
                <a:extLst>
                  <a:ext uri="{0D108BD9-81ED-4DB2-BD59-A6C34878D82A}">
                    <a16:rowId xmlns:a16="http://schemas.microsoft.com/office/drawing/2014/main" val="1845360469"/>
                  </a:ext>
                </a:extLst>
              </a:tr>
              <a:tr h="174674">
                <a:tc>
                  <a:txBody>
                    <a:bodyPr/>
                    <a:lstStyle/>
                    <a:p>
                      <a:pPr algn="l" fontAlgn="ctr"/>
                      <a:r>
                        <a:rPr lang="en-US" sz="900" b="0" i="0" u="none" strike="noStrike">
                          <a:solidFill>
                            <a:srgbClr val="000000"/>
                          </a:solidFill>
                          <a:effectLst/>
                          <a:latin typeface="Calibri" panose="020F0502020204030204" pitchFamily="34" charset="0"/>
                        </a:rPr>
                        <a:t>National Bank of Fujairah</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52.8</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0.7</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1.5%</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11.7%</a:t>
                      </a:r>
                    </a:p>
                  </a:txBody>
                  <a:tcPr marL="9525" marR="9525" marT="9525" marB="0" anchor="ctr">
                    <a:lnL>
                      <a:noFill/>
                    </a:lnL>
                    <a:lnR>
                      <a:noFill/>
                    </a:lnR>
                    <a:lnT>
                      <a:noFill/>
                    </a:lnT>
                    <a:lnB>
                      <a:noFill/>
                    </a:lnB>
                    <a:noFill/>
                  </a:tcPr>
                </a:tc>
                <a:extLst>
                  <a:ext uri="{0D108BD9-81ED-4DB2-BD59-A6C34878D82A}">
                    <a16:rowId xmlns:a16="http://schemas.microsoft.com/office/drawing/2014/main" val="3238778557"/>
                  </a:ext>
                </a:extLst>
              </a:tr>
              <a:tr h="174674">
                <a:tc>
                  <a:txBody>
                    <a:bodyPr/>
                    <a:lstStyle/>
                    <a:p>
                      <a:pPr algn="l" fontAlgn="ctr"/>
                      <a:r>
                        <a:rPr lang="en-US" sz="900" b="0" i="0" u="none" strike="noStrike">
                          <a:solidFill>
                            <a:srgbClr val="000000"/>
                          </a:solidFill>
                          <a:effectLst/>
                          <a:latin typeface="Calibri" panose="020F0502020204030204" pitchFamily="34" charset="0"/>
                        </a:rPr>
                        <a:t>Bank of Sharjah</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40.3</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-0.2</a:t>
                      </a:r>
                    </a:p>
                  </a:txBody>
                  <a:tcPr marL="9525" marR="9525" marT="9525" marB="0" anchor="ctr">
                    <a:lnL>
                      <a:noFill/>
                    </a:lnL>
                    <a:lnR>
                      <a:noFill/>
                    </a:lnR>
                    <a:lnT>
                      <a:noFill/>
                    </a:lnT>
                    <a:lnB>
                      <a:noFill/>
                    </a:lnB>
                    <a:noFill/>
                  </a:tcPr>
                </a:tc>
                <a:tc>
                  <a:txBody>
                    <a:bodyPr/>
                    <a:lstStyle/>
                    <a:p>
                      <a:pPr algn="r" fontAlgn="ctr"/>
                      <a:r>
                        <a:rPr lang="en-US" sz="900" b="0" i="0" u="none" strike="noStrike">
                          <a:solidFill>
                            <a:srgbClr val="000000"/>
                          </a:solidFill>
                          <a:effectLst/>
                          <a:latin typeface="Calibri" panose="020F0502020204030204" pitchFamily="34" charset="0"/>
                        </a:rPr>
                        <a:t>NA</a:t>
                      </a:r>
                    </a:p>
                  </a:txBody>
                  <a:tcPr marL="9525" marR="9525" marT="9525" marB="0" anchor="ctr">
                    <a:lnL>
                      <a:noFill/>
                    </a:lnL>
                    <a:lnR>
                      <a:noFill/>
                    </a:lnR>
                    <a:lnT>
                      <a:noFill/>
                    </a:lnT>
                    <a:lnB>
                      <a:noFill/>
                    </a:lnB>
                    <a:noFill/>
                  </a:tcPr>
                </a:tc>
                <a:tc>
                  <a:txBody>
                    <a:bodyPr/>
                    <a:lstStyle/>
                    <a:p>
                      <a:pPr algn="r" fontAlgn="ctr"/>
                      <a:r>
                        <a:rPr lang="en-US" sz="900" b="0" i="0" u="none" strike="noStrike">
                          <a:solidFill>
                            <a:srgbClr val="000000"/>
                          </a:solidFill>
                          <a:effectLst/>
                          <a:latin typeface="Calibri" panose="020F0502020204030204" pitchFamily="34" charset="0"/>
                        </a:rPr>
                        <a:t>NA</a:t>
                      </a:r>
                    </a:p>
                  </a:txBody>
                  <a:tcPr marL="9525" marR="9525" marT="9525" marB="0" anchor="ctr">
                    <a:lnL>
                      <a:noFill/>
                    </a:lnL>
                    <a:lnR>
                      <a:noFill/>
                    </a:lnR>
                    <a:lnT>
                      <a:noFill/>
                    </a:lnT>
                    <a:lnB>
                      <a:noFill/>
                    </a:lnB>
                    <a:noFill/>
                  </a:tcPr>
                </a:tc>
                <a:extLst>
                  <a:ext uri="{0D108BD9-81ED-4DB2-BD59-A6C34878D82A}">
                    <a16:rowId xmlns:a16="http://schemas.microsoft.com/office/drawing/2014/main" val="3638336790"/>
                  </a:ext>
                </a:extLst>
              </a:tr>
              <a:tr h="174674">
                <a:tc>
                  <a:txBody>
                    <a:bodyPr/>
                    <a:lstStyle/>
                    <a:p>
                      <a:pPr algn="l" fontAlgn="ctr"/>
                      <a:r>
                        <a:rPr lang="en-US" sz="900" b="0" i="0" u="none" strike="noStrike">
                          <a:solidFill>
                            <a:srgbClr val="000000"/>
                          </a:solidFill>
                          <a:effectLst/>
                          <a:latin typeface="Calibri" panose="020F0502020204030204" pitchFamily="34" charset="0"/>
                        </a:rPr>
                        <a:t>Ajman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25.5</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-0.4</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-1.7%</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-15.0%</a:t>
                      </a:r>
                    </a:p>
                  </a:txBody>
                  <a:tcPr marL="9525" marR="9525" marT="9525" marB="0" anchor="ctr">
                    <a:lnL>
                      <a:noFill/>
                    </a:lnL>
                    <a:lnR>
                      <a:noFill/>
                    </a:lnR>
                    <a:lnT>
                      <a:noFill/>
                    </a:lnT>
                    <a:lnB>
                      <a:noFill/>
                    </a:lnB>
                    <a:noFill/>
                  </a:tcPr>
                </a:tc>
                <a:extLst>
                  <a:ext uri="{0D108BD9-81ED-4DB2-BD59-A6C34878D82A}">
                    <a16:rowId xmlns:a16="http://schemas.microsoft.com/office/drawing/2014/main" val="2414465880"/>
                  </a:ext>
                </a:extLst>
              </a:tr>
              <a:tr h="174674">
                <a:tc>
                  <a:txBody>
                    <a:bodyPr/>
                    <a:lstStyle/>
                    <a:p>
                      <a:pPr algn="l" fontAlgn="ctr"/>
                      <a:r>
                        <a:rPr lang="en-US" sz="900" b="0" i="0" u="none" strike="noStrike">
                          <a:solidFill>
                            <a:srgbClr val="000000"/>
                          </a:solidFill>
                          <a:effectLst/>
                          <a:latin typeface="Calibri" panose="020F0502020204030204" pitchFamily="34" charset="0"/>
                        </a:rPr>
                        <a:t>Commercial Bank International</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19.4</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0.2</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0.9%</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6.1%</a:t>
                      </a:r>
                    </a:p>
                  </a:txBody>
                  <a:tcPr marL="9525" marR="9525" marT="9525" marB="0" anchor="ctr">
                    <a:lnL>
                      <a:noFill/>
                    </a:lnL>
                    <a:lnR>
                      <a:noFill/>
                    </a:lnR>
                    <a:lnT>
                      <a:noFill/>
                    </a:lnT>
                    <a:lnB>
                      <a:noFill/>
                    </a:lnB>
                    <a:noFill/>
                  </a:tcPr>
                </a:tc>
                <a:extLst>
                  <a:ext uri="{0D108BD9-81ED-4DB2-BD59-A6C34878D82A}">
                    <a16:rowId xmlns:a16="http://schemas.microsoft.com/office/drawing/2014/main" val="2520703377"/>
                  </a:ext>
                </a:extLst>
              </a:tr>
              <a:tr h="174674">
                <a:tc>
                  <a:txBody>
                    <a:bodyPr/>
                    <a:lstStyle/>
                    <a:p>
                      <a:pPr algn="l" fontAlgn="ctr"/>
                      <a:r>
                        <a:rPr lang="en-US" sz="900" b="0" i="0" u="none" strike="noStrike">
                          <a:solidFill>
                            <a:srgbClr val="000000"/>
                          </a:solidFill>
                          <a:effectLst/>
                          <a:latin typeface="Calibri" panose="020F0502020204030204" pitchFamily="34" charset="0"/>
                        </a:rPr>
                        <a:t>United Arab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18.0</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0.3</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1.6%</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13.5%</a:t>
                      </a:r>
                    </a:p>
                  </a:txBody>
                  <a:tcPr marL="9525" marR="9525" marT="9525" marB="0" anchor="ctr">
                    <a:lnL>
                      <a:noFill/>
                    </a:lnL>
                    <a:lnR>
                      <a:noFill/>
                    </a:lnR>
                    <a:lnT>
                      <a:noFill/>
                    </a:lnT>
                    <a:lnB>
                      <a:noFill/>
                    </a:lnB>
                    <a:noFill/>
                  </a:tcPr>
                </a:tc>
                <a:extLst>
                  <a:ext uri="{0D108BD9-81ED-4DB2-BD59-A6C34878D82A}">
                    <a16:rowId xmlns:a16="http://schemas.microsoft.com/office/drawing/2014/main" val="872824747"/>
                  </a:ext>
                </a:extLst>
              </a:tr>
              <a:tr h="174674">
                <a:tc>
                  <a:txBody>
                    <a:bodyPr/>
                    <a:lstStyle/>
                    <a:p>
                      <a:pPr algn="l" fontAlgn="ctr"/>
                      <a:r>
                        <a:rPr lang="en-US" sz="900" b="0" i="0" u="none" strike="noStrike">
                          <a:solidFill>
                            <a:srgbClr val="000000"/>
                          </a:solidFill>
                          <a:effectLst/>
                          <a:latin typeface="Calibri" panose="020F0502020204030204" pitchFamily="34" charset="0"/>
                        </a:rPr>
                        <a:t>National Bank of Umm Al-Qaiwain</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15.1</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0.5</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3.5%</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9.2%</a:t>
                      </a:r>
                    </a:p>
                  </a:txBody>
                  <a:tcPr marL="9525" marR="9525" marT="9525" marB="0" anchor="ctr">
                    <a:lnL>
                      <a:noFill/>
                    </a:lnL>
                    <a:lnR>
                      <a:noFill/>
                    </a:lnR>
                    <a:lnT>
                      <a:noFill/>
                    </a:lnT>
                    <a:lnB>
                      <a:noFill/>
                    </a:lnB>
                    <a:noFill/>
                  </a:tcPr>
                </a:tc>
                <a:extLst>
                  <a:ext uri="{0D108BD9-81ED-4DB2-BD59-A6C34878D82A}">
                    <a16:rowId xmlns:a16="http://schemas.microsoft.com/office/drawing/2014/main" val="580172061"/>
                  </a:ext>
                </a:extLst>
              </a:tr>
              <a:tr h="174674">
                <a:tc>
                  <a:txBody>
                    <a:bodyPr/>
                    <a:lstStyle/>
                    <a:p>
                      <a:pPr algn="l" fontAlgn="ctr"/>
                      <a:r>
                        <a:rPr lang="en-US" sz="900" b="0" i="0" u="none" strike="noStrike">
                          <a:solidFill>
                            <a:srgbClr val="000000"/>
                          </a:solidFill>
                          <a:effectLst/>
                          <a:latin typeface="Calibri" panose="020F0502020204030204" pitchFamily="34" charset="0"/>
                        </a:rPr>
                        <a:t>Invest Bank</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12.3</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-1.1</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US" sz="900" b="0" i="0" u="none" strike="noStrike">
                          <a:solidFill>
                            <a:srgbClr val="000000"/>
                          </a:solidFill>
                          <a:effectLst/>
                          <a:latin typeface="Calibri" panose="020F0502020204030204" pitchFamily="34" charset="0"/>
                        </a:rPr>
                        <a:t>NA</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US" sz="900" b="0" i="0" u="none" strike="noStrike">
                          <a:solidFill>
                            <a:srgbClr val="000000"/>
                          </a:solidFill>
                          <a:effectLst/>
                          <a:latin typeface="Calibri" panose="020F0502020204030204" pitchFamily="34" charset="0"/>
                        </a:rPr>
                        <a:t>NA</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35953551"/>
                  </a:ext>
                </a:extLst>
              </a:tr>
              <a:tr h="174674">
                <a:tc>
                  <a:txBody>
                    <a:bodyPr/>
                    <a:lstStyle/>
                    <a:p>
                      <a:pPr algn="l"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79826511"/>
                  </a:ext>
                </a:extLst>
              </a:tr>
              <a:tr h="174674">
                <a:tc>
                  <a:txBody>
                    <a:bodyPr/>
                    <a:lstStyle/>
                    <a:p>
                      <a:pPr algn="l" fontAlgn="ctr"/>
                      <a:r>
                        <a:rPr lang="en-US" sz="900" b="0" i="0" u="none" strike="noStrike">
                          <a:solidFill>
                            <a:srgbClr val="000000"/>
                          </a:solidFill>
                          <a:effectLst/>
                          <a:latin typeface="Calibri" panose="020F0502020204030204" pitchFamily="34" charset="0"/>
                        </a:rPr>
                        <a:t>Total / </a:t>
                      </a:r>
                      <a:r>
                        <a:rPr lang="en-US" sz="900" b="0" i="1" u="none" strike="noStrike">
                          <a:solidFill>
                            <a:srgbClr val="000000"/>
                          </a:solidFill>
                          <a:effectLst/>
                          <a:latin typeface="Calibri" panose="020F0502020204030204" pitchFamily="34" charset="0"/>
                        </a:rPr>
                        <a:t>Median*</a:t>
                      </a:r>
                      <a:endParaRPr lang="en-US" sz="900" b="0" i="0" u="none" strike="noStrike">
                        <a:solidFill>
                          <a:srgbClr val="000000"/>
                        </a:solidFill>
                        <a:effectLst/>
                        <a:latin typeface="Calibri" panose="020F0502020204030204" pitchFamily="34" charset="0"/>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3,962.9</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76.2</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1" u="none" strike="noStrike">
                          <a:solidFill>
                            <a:srgbClr val="000000"/>
                          </a:solidFill>
                          <a:effectLst/>
                          <a:latin typeface="Calibri" panose="020F0502020204030204" pitchFamily="34" charset="0"/>
                        </a:rPr>
                        <a:t>2.2%</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1" u="none" strike="noStrike" dirty="0">
                          <a:solidFill>
                            <a:srgbClr val="000000"/>
                          </a:solidFill>
                          <a:effectLst/>
                          <a:latin typeface="Calibri" panose="020F0502020204030204" pitchFamily="34" charset="0"/>
                        </a:rPr>
                        <a:t>13.7%</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08874819"/>
                  </a:ext>
                </a:extLst>
              </a:tr>
            </a:tbl>
          </a:graphicData>
        </a:graphic>
      </p:graphicFrame>
      <p:sp>
        <p:nvSpPr>
          <p:cNvPr id="3" name="Footnote">
            <a:extLst>
              <a:ext uri="{FF2B5EF4-FFF2-40B4-BE49-F238E27FC236}">
                <a16:creationId xmlns:a16="http://schemas.microsoft.com/office/drawing/2014/main" id="{88C3CF61-3CCA-9CB0-5868-72C7C2A83845}"/>
              </a:ext>
            </a:extLst>
          </p:cNvPr>
          <p:cNvSpPr txBox="1">
            <a:spLocks noChangeArrowheads="1"/>
          </p:cNvSpPr>
          <p:nvPr/>
        </p:nvSpPr>
        <p:spPr bwMode="black">
          <a:xfrm>
            <a:off x="578460" y="6489507"/>
            <a:ext cx="11029034"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marL="174625" lvl="0" indent="-174625" eaLnBrk="1" hangingPunct="1">
              <a:spcBef>
                <a:spcPct val="60000"/>
              </a:spcBef>
              <a:buChar char="•"/>
              <a:defRPr sz="1600">
                <a:latin typeface="+mn-lt"/>
                <a:cs typeface="+mn-cs"/>
                <a:sym typeface="Arial"/>
              </a:defRPr>
            </a:lvl1pPr>
            <a:lvl2pPr marL="342900" lvl="1" indent="-166688" eaLnBrk="1" hangingPunct="1">
              <a:spcBef>
                <a:spcPct val="20000"/>
              </a:spcBef>
              <a:buFont typeface="Arial" charset="0"/>
              <a:buChar char="–"/>
              <a:defRPr sz="1600">
                <a:latin typeface="+mn-lt"/>
                <a:cs typeface="+mn-cs"/>
                <a:sym typeface="Arial"/>
              </a:defRPr>
            </a:lvl2pPr>
            <a:lvl3pPr marL="515938" lvl="2" indent="-171450" eaLnBrk="1" hangingPunct="1">
              <a:spcBef>
                <a:spcPct val="20000"/>
              </a:spcBef>
              <a:buFont typeface="Arial" charset="0"/>
              <a:buChar char="-"/>
              <a:defRPr sz="1600">
                <a:latin typeface="+mn-lt"/>
                <a:cs typeface="+mn-cs"/>
                <a:sym typeface="Arial"/>
              </a:defRPr>
            </a:lvl3pPr>
            <a:lvl4pPr marL="684213" lvl="3" indent="-166688" eaLnBrk="1" hangingPunct="1">
              <a:spcBef>
                <a:spcPct val="20000"/>
              </a:spcBef>
              <a:buFont typeface="Arial" charset="0"/>
              <a:buChar char="-"/>
              <a:defRPr sz="1600">
                <a:latin typeface="+mn-lt"/>
                <a:cs typeface="+mn-cs"/>
                <a:sym typeface="Arial"/>
              </a:defRPr>
            </a:lvl4pPr>
            <a:lvl5pPr marL="858838" lvl="4" indent="-173038" eaLnBrk="1" hangingPunct="1">
              <a:spcBef>
                <a:spcPct val="20000"/>
              </a:spcBef>
              <a:buFont typeface="Arial" charset="0"/>
              <a:buChar char="-"/>
              <a:defRPr sz="1600">
                <a:latin typeface="+mn-lt"/>
                <a:cs typeface="+mn-cs"/>
                <a:sym typeface="Arial"/>
              </a:defRPr>
            </a:lvl5pPr>
            <a:lvl6pPr marL="1316038" indent="-173038" fontAlgn="base">
              <a:spcBef>
                <a:spcPct val="20000"/>
              </a:spcBef>
              <a:spcAft>
                <a:spcPct val="0"/>
              </a:spcAft>
              <a:buFont typeface="Arial" charset="0"/>
              <a:buChar char="-"/>
              <a:defRPr sz="1600">
                <a:latin typeface="+mn-lt"/>
                <a:cs typeface="+mn-cs"/>
              </a:defRPr>
            </a:lvl6pPr>
            <a:lvl7pPr marL="1773238" indent="-173038" fontAlgn="base">
              <a:spcBef>
                <a:spcPct val="20000"/>
              </a:spcBef>
              <a:spcAft>
                <a:spcPct val="0"/>
              </a:spcAft>
              <a:buFont typeface="Arial" charset="0"/>
              <a:buChar char="-"/>
              <a:defRPr sz="1600">
                <a:latin typeface="+mn-lt"/>
                <a:cs typeface="+mn-cs"/>
              </a:defRPr>
            </a:lvl7pPr>
            <a:lvl8pPr marL="2230438" indent="-173038" fontAlgn="base">
              <a:spcBef>
                <a:spcPct val="20000"/>
              </a:spcBef>
              <a:spcAft>
                <a:spcPct val="0"/>
              </a:spcAft>
              <a:buFont typeface="Arial" charset="0"/>
              <a:buChar char="-"/>
              <a:defRPr sz="1600">
                <a:latin typeface="+mn-lt"/>
                <a:cs typeface="+mn-cs"/>
              </a:defRPr>
            </a:lvl8pPr>
            <a:lvl9pPr marL="2687638" indent="-173038" fontAlgn="base">
              <a:spcBef>
                <a:spcPct val="20000"/>
              </a:spcBef>
              <a:spcAft>
                <a:spcPct val="0"/>
              </a:spcAft>
              <a:buFont typeface="Arial" charset="0"/>
              <a:buChar char="-"/>
              <a:defRPr sz="1600">
                <a:latin typeface="+mn-lt"/>
                <a:cs typeface="+mn-cs"/>
              </a:defRPr>
            </a:lvl9pPr>
          </a:lstStyle>
          <a:p>
            <a:pPr marL="98425" indent="-98425">
              <a:spcBef>
                <a:spcPct val="0"/>
              </a:spcBef>
              <a:buNone/>
            </a:pPr>
            <a:r>
              <a:rPr lang="en-US" altLang="zh-CN" sz="900" dirty="0">
                <a:solidFill>
                  <a:srgbClr val="000000"/>
                </a:solidFill>
              </a:rPr>
              <a:t>Source: S&amp;P Capital IQ –  FY 2023</a:t>
            </a:r>
          </a:p>
        </p:txBody>
      </p:sp>
    </p:spTree>
    <p:extLst>
      <p:ext uri="{BB962C8B-B14F-4D97-AF65-F5344CB8AC3E}">
        <p14:creationId xmlns:p14="http://schemas.microsoft.com/office/powerpoint/2010/main" val="41320060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0BB71-5A84-4CAF-A0E6-0DE8DC5E9C27}"/>
              </a:ext>
            </a:extLst>
          </p:cNvPr>
          <p:cNvSpPr>
            <a:spLocks noGrp="1"/>
          </p:cNvSpPr>
          <p:nvPr>
            <p:ph type="title"/>
          </p:nvPr>
        </p:nvSpPr>
        <p:spPr/>
        <p:txBody>
          <a:bodyPr/>
          <a:lstStyle/>
          <a:p>
            <a:r>
              <a:rPr lang="en-US" dirty="0"/>
              <a:t>Banks in United Arab Emirates – NPL Summary</a:t>
            </a:r>
            <a:endParaRPr lang="en-IN" dirty="0"/>
          </a:p>
        </p:txBody>
      </p:sp>
      <p:sp>
        <p:nvSpPr>
          <p:cNvPr id="7" name="Rectangle 50">
            <a:extLst>
              <a:ext uri="{FF2B5EF4-FFF2-40B4-BE49-F238E27FC236}">
                <a16:creationId xmlns:a16="http://schemas.microsoft.com/office/drawing/2014/main" id="{5FDB91A2-A4C8-4CB5-ABCA-A78A7B0E99DF}"/>
              </a:ext>
            </a:extLst>
          </p:cNvPr>
          <p:cNvSpPr>
            <a:spLocks noChangeArrowheads="1"/>
          </p:cNvSpPr>
          <p:nvPr/>
        </p:nvSpPr>
        <p:spPr bwMode="gray">
          <a:xfrm>
            <a:off x="548665" y="5103568"/>
            <a:ext cx="11125200" cy="553998"/>
          </a:xfrm>
          <a:prstGeom prst="rect">
            <a:avLst/>
          </a:prstGeom>
          <a:noFill/>
          <a:ln>
            <a:noFill/>
          </a:ln>
        </p:spPr>
        <p:txBody>
          <a:bodyPr lIns="73152" tIns="73152" rIns="73152" bIns="73152"/>
          <a:lstStyle/>
          <a:p>
            <a:pPr marL="115888" indent="-173736" algn="just">
              <a:spcBef>
                <a:spcPts val="300"/>
              </a:spcBef>
              <a:spcAft>
                <a:spcPts val="300"/>
              </a:spcAft>
              <a:buFontTx/>
              <a:buChar char="•"/>
              <a:defRPr/>
            </a:pPr>
            <a:r>
              <a:rPr lang="en-US" sz="1200" dirty="0">
                <a:cs typeface="Arial" charset="0"/>
              </a:rPr>
              <a:t>In terms of non-performing loans to total assets, Mashreq Bank is the best performing bank in UAE with the lowest ratio at 0.8% (median ratio at 3.3%).</a:t>
            </a:r>
          </a:p>
          <a:p>
            <a:pPr marL="115888" indent="-173736" algn="just">
              <a:spcBef>
                <a:spcPts val="300"/>
              </a:spcBef>
              <a:spcAft>
                <a:spcPts val="300"/>
              </a:spcAft>
              <a:buFontTx/>
              <a:buChar char="•"/>
              <a:defRPr/>
            </a:pPr>
            <a:r>
              <a:rPr lang="en-US" sz="1200" dirty="0">
                <a:cs typeface="Arial" charset="0"/>
              </a:rPr>
              <a:t>Median impairments made against bad loans are taking away 20.0% share from net interest income of banks, thus, denting bottom line.</a:t>
            </a:r>
          </a:p>
        </p:txBody>
      </p:sp>
      <p:sp>
        <p:nvSpPr>
          <p:cNvPr id="5" name="Footnote">
            <a:extLst>
              <a:ext uri="{FF2B5EF4-FFF2-40B4-BE49-F238E27FC236}">
                <a16:creationId xmlns:a16="http://schemas.microsoft.com/office/drawing/2014/main" id="{00C4A22A-50DB-B158-4858-A5EE8918CE1E}"/>
              </a:ext>
            </a:extLst>
          </p:cNvPr>
          <p:cNvSpPr txBox="1">
            <a:spLocks noChangeArrowheads="1"/>
          </p:cNvSpPr>
          <p:nvPr/>
        </p:nvSpPr>
        <p:spPr bwMode="black">
          <a:xfrm>
            <a:off x="578461" y="5724361"/>
            <a:ext cx="11097601"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marL="174625" lvl="0" indent="-174625" eaLnBrk="1" hangingPunct="1">
              <a:spcBef>
                <a:spcPct val="60000"/>
              </a:spcBef>
              <a:buChar char="•"/>
              <a:defRPr sz="1600">
                <a:latin typeface="+mn-lt"/>
                <a:cs typeface="+mn-cs"/>
                <a:sym typeface="Arial"/>
              </a:defRPr>
            </a:lvl1pPr>
            <a:lvl2pPr marL="342900" lvl="1" indent="-166688" eaLnBrk="1" hangingPunct="1">
              <a:spcBef>
                <a:spcPct val="20000"/>
              </a:spcBef>
              <a:buFont typeface="Arial" charset="0"/>
              <a:buChar char="–"/>
              <a:defRPr sz="1600">
                <a:latin typeface="+mn-lt"/>
                <a:cs typeface="+mn-cs"/>
                <a:sym typeface="Arial"/>
              </a:defRPr>
            </a:lvl2pPr>
            <a:lvl3pPr marL="515938" lvl="2" indent="-171450" eaLnBrk="1" hangingPunct="1">
              <a:spcBef>
                <a:spcPct val="20000"/>
              </a:spcBef>
              <a:buFont typeface="Arial" charset="0"/>
              <a:buChar char="-"/>
              <a:defRPr sz="1600">
                <a:latin typeface="+mn-lt"/>
                <a:cs typeface="+mn-cs"/>
                <a:sym typeface="Arial"/>
              </a:defRPr>
            </a:lvl3pPr>
            <a:lvl4pPr marL="684213" lvl="3" indent="-166688" eaLnBrk="1" hangingPunct="1">
              <a:spcBef>
                <a:spcPct val="20000"/>
              </a:spcBef>
              <a:buFont typeface="Arial" charset="0"/>
              <a:buChar char="-"/>
              <a:defRPr sz="1600">
                <a:latin typeface="+mn-lt"/>
                <a:cs typeface="+mn-cs"/>
                <a:sym typeface="Arial"/>
              </a:defRPr>
            </a:lvl4pPr>
            <a:lvl5pPr marL="858838" lvl="4" indent="-173038" eaLnBrk="1" hangingPunct="1">
              <a:spcBef>
                <a:spcPct val="20000"/>
              </a:spcBef>
              <a:buFont typeface="Arial" charset="0"/>
              <a:buChar char="-"/>
              <a:defRPr sz="1600">
                <a:latin typeface="+mn-lt"/>
                <a:cs typeface="+mn-cs"/>
                <a:sym typeface="Arial"/>
              </a:defRPr>
            </a:lvl5pPr>
            <a:lvl6pPr marL="1316038" indent="-173038" fontAlgn="base">
              <a:spcBef>
                <a:spcPct val="20000"/>
              </a:spcBef>
              <a:spcAft>
                <a:spcPct val="0"/>
              </a:spcAft>
              <a:buFont typeface="Arial" charset="0"/>
              <a:buChar char="-"/>
              <a:defRPr sz="1600">
                <a:latin typeface="+mn-lt"/>
                <a:cs typeface="+mn-cs"/>
              </a:defRPr>
            </a:lvl6pPr>
            <a:lvl7pPr marL="1773238" indent="-173038" fontAlgn="base">
              <a:spcBef>
                <a:spcPct val="20000"/>
              </a:spcBef>
              <a:spcAft>
                <a:spcPct val="0"/>
              </a:spcAft>
              <a:buFont typeface="Arial" charset="0"/>
              <a:buChar char="-"/>
              <a:defRPr sz="1600">
                <a:latin typeface="+mn-lt"/>
                <a:cs typeface="+mn-cs"/>
              </a:defRPr>
            </a:lvl7pPr>
            <a:lvl8pPr marL="2230438" indent="-173038" fontAlgn="base">
              <a:spcBef>
                <a:spcPct val="20000"/>
              </a:spcBef>
              <a:spcAft>
                <a:spcPct val="0"/>
              </a:spcAft>
              <a:buFont typeface="Arial" charset="0"/>
              <a:buChar char="-"/>
              <a:defRPr sz="1600">
                <a:latin typeface="+mn-lt"/>
                <a:cs typeface="+mn-cs"/>
              </a:defRPr>
            </a:lvl8pPr>
            <a:lvl9pPr marL="2687638" indent="-173038" fontAlgn="base">
              <a:spcBef>
                <a:spcPct val="20000"/>
              </a:spcBef>
              <a:spcAft>
                <a:spcPct val="0"/>
              </a:spcAft>
              <a:buFont typeface="Arial" charset="0"/>
              <a:buChar char="-"/>
              <a:defRPr sz="1600">
                <a:latin typeface="+mn-lt"/>
                <a:cs typeface="+mn-cs"/>
              </a:defRPr>
            </a:lvl9pPr>
          </a:lstStyle>
          <a:p>
            <a:pPr marL="98425" indent="-98425" algn="l">
              <a:lnSpc>
                <a:spcPct val="100000"/>
              </a:lnSpc>
              <a:spcBef>
                <a:spcPct val="0"/>
              </a:spcBef>
              <a:buFontTx/>
              <a:buNone/>
            </a:pPr>
            <a:r>
              <a:rPr lang="en-US" altLang="zh-CN" sz="900" dirty="0">
                <a:solidFill>
                  <a:srgbClr val="000000"/>
                </a:solidFill>
              </a:rPr>
              <a:t>Note:</a:t>
            </a:r>
          </a:p>
          <a:p>
            <a:pPr marL="228600" indent="-228600" algn="l">
              <a:lnSpc>
                <a:spcPct val="100000"/>
              </a:lnSpc>
              <a:spcBef>
                <a:spcPct val="0"/>
              </a:spcBef>
              <a:buFontTx/>
              <a:buAutoNum type="arabicPeriod"/>
            </a:pPr>
            <a:r>
              <a:rPr lang="en-US" altLang="zh-CN" sz="900" dirty="0">
                <a:solidFill>
                  <a:srgbClr val="000000"/>
                </a:solidFill>
              </a:rPr>
              <a:t>Impairments in the above table mean provision for loan losses recorded in the income statement. Provision for loan losses include impairment charge for expected credit losses, recoveries of written-off loans and impairment charge on off balance sheet items</a:t>
            </a:r>
          </a:p>
          <a:p>
            <a:pPr marL="0" indent="0" algn="l">
              <a:lnSpc>
                <a:spcPct val="100000"/>
              </a:lnSpc>
              <a:spcBef>
                <a:spcPct val="0"/>
              </a:spcBef>
              <a:buNone/>
            </a:pPr>
            <a:r>
              <a:rPr lang="en-US" altLang="zh-CN" sz="900" dirty="0">
                <a:solidFill>
                  <a:srgbClr val="000000"/>
                </a:solidFill>
              </a:rPr>
              <a:t>*Median ratios will be different from the ratios calculated in the global comparison section, as those ratios are calculated on total amounts</a:t>
            </a:r>
          </a:p>
        </p:txBody>
      </p:sp>
      <p:graphicFrame>
        <p:nvGraphicFramePr>
          <p:cNvPr id="8" name="Table 7">
            <a:extLst>
              <a:ext uri="{FF2B5EF4-FFF2-40B4-BE49-F238E27FC236}">
                <a16:creationId xmlns:a16="http://schemas.microsoft.com/office/drawing/2014/main" id="{E1AB8021-F33B-6198-163E-6E4DBF28CE5D}"/>
              </a:ext>
            </a:extLst>
          </p:cNvPr>
          <p:cNvGraphicFramePr>
            <a:graphicFrameLocks noGrp="1"/>
          </p:cNvGraphicFramePr>
          <p:nvPr>
            <p:extLst>
              <p:ext uri="{D42A27DB-BD31-4B8C-83A1-F6EECF244321}">
                <p14:modId xmlns:p14="http://schemas.microsoft.com/office/powerpoint/2010/main" val="745654818"/>
              </p:ext>
            </p:extLst>
          </p:nvPr>
        </p:nvGraphicFramePr>
        <p:xfrm>
          <a:off x="530377" y="1141413"/>
          <a:ext cx="11077117" cy="3655084"/>
        </p:xfrm>
        <a:graphic>
          <a:graphicData uri="http://schemas.openxmlformats.org/drawingml/2006/table">
            <a:tbl>
              <a:tblPr/>
              <a:tblGrid>
                <a:gridCol w="2143362">
                  <a:extLst>
                    <a:ext uri="{9D8B030D-6E8A-4147-A177-3AD203B41FA5}">
                      <a16:colId xmlns:a16="http://schemas.microsoft.com/office/drawing/2014/main" val="2832799305"/>
                    </a:ext>
                  </a:extLst>
                </a:gridCol>
                <a:gridCol w="829412">
                  <a:extLst>
                    <a:ext uri="{9D8B030D-6E8A-4147-A177-3AD203B41FA5}">
                      <a16:colId xmlns:a16="http://schemas.microsoft.com/office/drawing/2014/main" val="3828820284"/>
                    </a:ext>
                  </a:extLst>
                </a:gridCol>
                <a:gridCol w="1681097">
                  <a:extLst>
                    <a:ext uri="{9D8B030D-6E8A-4147-A177-3AD203B41FA5}">
                      <a16:colId xmlns:a16="http://schemas.microsoft.com/office/drawing/2014/main" val="4175740884"/>
                    </a:ext>
                  </a:extLst>
                </a:gridCol>
                <a:gridCol w="989582">
                  <a:extLst>
                    <a:ext uri="{9D8B030D-6E8A-4147-A177-3AD203B41FA5}">
                      <a16:colId xmlns:a16="http://schemas.microsoft.com/office/drawing/2014/main" val="2829824427"/>
                    </a:ext>
                  </a:extLst>
                </a:gridCol>
                <a:gridCol w="965736">
                  <a:extLst>
                    <a:ext uri="{9D8B030D-6E8A-4147-A177-3AD203B41FA5}">
                      <a16:colId xmlns:a16="http://schemas.microsoft.com/office/drawing/2014/main" val="3414150916"/>
                    </a:ext>
                  </a:extLst>
                </a:gridCol>
                <a:gridCol w="941892">
                  <a:extLst>
                    <a:ext uri="{9D8B030D-6E8A-4147-A177-3AD203B41FA5}">
                      <a16:colId xmlns:a16="http://schemas.microsoft.com/office/drawing/2014/main" val="903637850"/>
                    </a:ext>
                  </a:extLst>
                </a:gridCol>
                <a:gridCol w="1788402">
                  <a:extLst>
                    <a:ext uri="{9D8B030D-6E8A-4147-A177-3AD203B41FA5}">
                      <a16:colId xmlns:a16="http://schemas.microsoft.com/office/drawing/2014/main" val="2376556406"/>
                    </a:ext>
                  </a:extLst>
                </a:gridCol>
                <a:gridCol w="1737634">
                  <a:extLst>
                    <a:ext uri="{9D8B030D-6E8A-4147-A177-3AD203B41FA5}">
                      <a16:colId xmlns:a16="http://schemas.microsoft.com/office/drawing/2014/main" val="678661325"/>
                    </a:ext>
                  </a:extLst>
                </a:gridCol>
              </a:tblGrid>
              <a:tr h="336278">
                <a:tc>
                  <a:txBody>
                    <a:bodyPr/>
                    <a:lstStyle/>
                    <a:p>
                      <a:pPr algn="l" fontAlgn="ctr"/>
                      <a:r>
                        <a:rPr lang="en-US" sz="900" b="0" i="0" u="none" strike="noStrike">
                          <a:solidFill>
                            <a:srgbClr val="FFFFFF"/>
                          </a:solidFill>
                          <a:effectLst/>
                          <a:latin typeface="Calibri" panose="020F0502020204030204" pitchFamily="34" charset="0"/>
                        </a:rPr>
                        <a:t>Company Name</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NPL (SAR BN)</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Accumulated provisions (SAR BN)</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NPL Coverage ratio</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NPL/ Total Assets</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NPL/ Total Equity</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Impairments for the year1  (SAR BN)</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Impairments for the year/ Net Interest Income</a:t>
                      </a:r>
                    </a:p>
                  </a:txBody>
                  <a:tcPr marL="9525" marR="9525" marT="9525" marB="0" anchor="ctr">
                    <a:lnL>
                      <a:noFill/>
                    </a:lnL>
                    <a:lnR>
                      <a:noFill/>
                    </a:lnR>
                    <a:lnT>
                      <a:noFill/>
                    </a:lnT>
                    <a:lnB>
                      <a:noFill/>
                    </a:lnB>
                    <a:solidFill>
                      <a:srgbClr val="002C77"/>
                    </a:solidFill>
                  </a:tcPr>
                </a:tc>
                <a:extLst>
                  <a:ext uri="{0D108BD9-81ED-4DB2-BD59-A6C34878D82A}">
                    <a16:rowId xmlns:a16="http://schemas.microsoft.com/office/drawing/2014/main" val="2404814355"/>
                  </a:ext>
                </a:extLst>
              </a:tr>
              <a:tr h="174674">
                <a:tc>
                  <a:txBody>
                    <a:bodyPr/>
                    <a:lstStyle/>
                    <a:p>
                      <a:pPr algn="l" fontAlgn="ctr"/>
                      <a:r>
                        <a:rPr lang="en-US" sz="900" b="0" i="0" u="none" strike="noStrike">
                          <a:solidFill>
                            <a:srgbClr val="000000"/>
                          </a:solidFill>
                          <a:effectLst/>
                          <a:latin typeface="Calibri" panose="020F0502020204030204" pitchFamily="34" charset="0"/>
                        </a:rPr>
                        <a:t>First Abu Dhabi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27.5</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13.8</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50.2%</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2.3%</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21.5%</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3.1</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16.8%</a:t>
                      </a:r>
                    </a:p>
                  </a:txBody>
                  <a:tcPr marL="9525" marR="9525" marT="9525" marB="0" anchor="ctr">
                    <a:lnL>
                      <a:noFill/>
                    </a:lnL>
                    <a:lnR>
                      <a:noFill/>
                    </a:lnR>
                    <a:lnT>
                      <a:noFill/>
                    </a:lnT>
                    <a:lnB>
                      <a:noFill/>
                    </a:lnB>
                    <a:noFill/>
                  </a:tcPr>
                </a:tc>
                <a:extLst>
                  <a:ext uri="{0D108BD9-81ED-4DB2-BD59-A6C34878D82A}">
                    <a16:rowId xmlns:a16="http://schemas.microsoft.com/office/drawing/2014/main" val="2901826401"/>
                  </a:ext>
                </a:extLst>
              </a:tr>
              <a:tr h="174674">
                <a:tc>
                  <a:txBody>
                    <a:bodyPr/>
                    <a:lstStyle/>
                    <a:p>
                      <a:pPr algn="l" fontAlgn="ctr"/>
                      <a:r>
                        <a:rPr lang="en-US" sz="900" b="0" i="0" u="none" strike="noStrike">
                          <a:solidFill>
                            <a:srgbClr val="000000"/>
                          </a:solidFill>
                          <a:effectLst/>
                          <a:latin typeface="Calibri" panose="020F0502020204030204" pitchFamily="34" charset="0"/>
                        </a:rPr>
                        <a:t>Emirates NBD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22.5</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36.5</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162.5%</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2.6%</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20.0%</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3.3</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10.7%</a:t>
                      </a:r>
                    </a:p>
                  </a:txBody>
                  <a:tcPr marL="9525" marR="9525" marT="9525" marB="0" anchor="ctr">
                    <a:lnL>
                      <a:noFill/>
                    </a:lnL>
                    <a:lnR>
                      <a:noFill/>
                    </a:lnR>
                    <a:lnT>
                      <a:noFill/>
                    </a:lnT>
                    <a:lnB>
                      <a:noFill/>
                    </a:lnB>
                    <a:noFill/>
                  </a:tcPr>
                </a:tc>
                <a:extLst>
                  <a:ext uri="{0D108BD9-81ED-4DB2-BD59-A6C34878D82A}">
                    <a16:rowId xmlns:a16="http://schemas.microsoft.com/office/drawing/2014/main" val="2076226618"/>
                  </a:ext>
                </a:extLst>
              </a:tr>
              <a:tr h="174674">
                <a:tc>
                  <a:txBody>
                    <a:bodyPr/>
                    <a:lstStyle/>
                    <a:p>
                      <a:pPr algn="l" fontAlgn="ctr"/>
                      <a:r>
                        <a:rPr lang="en-US" sz="900" b="0" i="0" u="none" strike="noStrike">
                          <a:solidFill>
                            <a:srgbClr val="000000"/>
                          </a:solidFill>
                          <a:effectLst/>
                          <a:latin typeface="Calibri" panose="020F0502020204030204" pitchFamily="34" charset="0"/>
                        </a:rPr>
                        <a:t>Abu Dhabi Commercial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9.7</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10.9</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112.7%</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1.7%</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13.3%</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3.6</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28.5%</a:t>
                      </a:r>
                    </a:p>
                  </a:txBody>
                  <a:tcPr marL="9525" marR="9525" marT="9525" marB="0" anchor="ctr">
                    <a:lnL>
                      <a:noFill/>
                    </a:lnL>
                    <a:lnR>
                      <a:noFill/>
                    </a:lnR>
                    <a:lnT>
                      <a:noFill/>
                    </a:lnT>
                    <a:lnB>
                      <a:noFill/>
                    </a:lnB>
                    <a:noFill/>
                  </a:tcPr>
                </a:tc>
                <a:extLst>
                  <a:ext uri="{0D108BD9-81ED-4DB2-BD59-A6C34878D82A}">
                    <a16:rowId xmlns:a16="http://schemas.microsoft.com/office/drawing/2014/main" val="3904719355"/>
                  </a:ext>
                </a:extLst>
              </a:tr>
              <a:tr h="174674">
                <a:tc>
                  <a:txBody>
                    <a:bodyPr/>
                    <a:lstStyle/>
                    <a:p>
                      <a:pPr algn="l" fontAlgn="ctr"/>
                      <a:r>
                        <a:rPr lang="en-US" sz="900" b="0" i="0" u="none" strike="noStrike">
                          <a:solidFill>
                            <a:srgbClr val="000000"/>
                          </a:solidFill>
                          <a:effectLst/>
                          <a:latin typeface="Calibri" panose="020F0502020204030204" pitchFamily="34" charset="0"/>
                        </a:rPr>
                        <a:t>Dubai Islamic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11.0</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9.5</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86.6%</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3.4%</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22.7%</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1.4</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15.1%</a:t>
                      </a:r>
                    </a:p>
                  </a:txBody>
                  <a:tcPr marL="9525" marR="9525" marT="9525" marB="0" anchor="ctr">
                    <a:lnL>
                      <a:noFill/>
                    </a:lnL>
                    <a:lnR>
                      <a:noFill/>
                    </a:lnR>
                    <a:lnT>
                      <a:noFill/>
                    </a:lnT>
                    <a:lnB>
                      <a:noFill/>
                    </a:lnB>
                    <a:noFill/>
                  </a:tcPr>
                </a:tc>
                <a:extLst>
                  <a:ext uri="{0D108BD9-81ED-4DB2-BD59-A6C34878D82A}">
                    <a16:rowId xmlns:a16="http://schemas.microsoft.com/office/drawing/2014/main" val="3269850899"/>
                  </a:ext>
                </a:extLst>
              </a:tr>
              <a:tr h="174674">
                <a:tc>
                  <a:txBody>
                    <a:bodyPr/>
                    <a:lstStyle/>
                    <a:p>
                      <a:pPr algn="l" fontAlgn="ctr"/>
                      <a:r>
                        <a:rPr lang="en-US" sz="900" b="0" i="0" u="none" strike="noStrike">
                          <a:solidFill>
                            <a:srgbClr val="000000"/>
                          </a:solidFill>
                          <a:effectLst/>
                          <a:latin typeface="Calibri" panose="020F0502020204030204" pitchFamily="34" charset="0"/>
                        </a:rPr>
                        <a:t>Mashreq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2.0</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3.0</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148.4%</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0.8%</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6.3%</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-1.4</a:t>
                      </a:r>
                    </a:p>
                  </a:txBody>
                  <a:tcPr marL="9525" marR="9525" marT="9525" marB="0" anchor="ctr">
                    <a:lnL>
                      <a:noFill/>
                    </a:lnL>
                    <a:lnR>
                      <a:noFill/>
                    </a:lnR>
                    <a:lnT>
                      <a:noFill/>
                    </a:lnT>
                    <a:lnB>
                      <a:noFill/>
                    </a:lnB>
                    <a:noFill/>
                  </a:tcPr>
                </a:tc>
                <a:tc>
                  <a:txBody>
                    <a:bodyPr/>
                    <a:lstStyle/>
                    <a:p>
                      <a:pPr algn="r" fontAlgn="ctr"/>
                      <a:r>
                        <a:rPr lang="en-US" sz="900" b="0" i="0" u="none" strike="noStrike">
                          <a:solidFill>
                            <a:srgbClr val="000000"/>
                          </a:solidFill>
                          <a:effectLst/>
                          <a:latin typeface="Calibri" panose="020F0502020204030204" pitchFamily="34" charset="0"/>
                        </a:rPr>
                        <a:t>NM</a:t>
                      </a:r>
                    </a:p>
                  </a:txBody>
                  <a:tcPr marL="9525" marR="9525" marT="9525" marB="0" anchor="ctr">
                    <a:lnL>
                      <a:noFill/>
                    </a:lnL>
                    <a:lnR>
                      <a:noFill/>
                    </a:lnR>
                    <a:lnT>
                      <a:noFill/>
                    </a:lnT>
                    <a:lnB>
                      <a:noFill/>
                    </a:lnB>
                    <a:noFill/>
                  </a:tcPr>
                </a:tc>
                <a:extLst>
                  <a:ext uri="{0D108BD9-81ED-4DB2-BD59-A6C34878D82A}">
                    <a16:rowId xmlns:a16="http://schemas.microsoft.com/office/drawing/2014/main" val="1440952508"/>
                  </a:ext>
                </a:extLst>
              </a:tr>
              <a:tr h="174674">
                <a:tc>
                  <a:txBody>
                    <a:bodyPr/>
                    <a:lstStyle/>
                    <a:p>
                      <a:pPr algn="l" fontAlgn="ctr"/>
                      <a:r>
                        <a:rPr lang="en-US" sz="900" b="0" i="0" u="none" strike="noStrike">
                          <a:solidFill>
                            <a:srgbClr val="000000"/>
                          </a:solidFill>
                          <a:effectLst/>
                          <a:latin typeface="Calibri" panose="020F0502020204030204" pitchFamily="34" charset="0"/>
                        </a:rPr>
                        <a:t>Abu Dhabi Islamic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7.4</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5.3</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70.8%</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3.8%</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27.8%</a:t>
                      </a:r>
                    </a:p>
                  </a:txBody>
                  <a:tcPr marL="9525" marR="9525" marT="9525" marB="0" anchor="ctr">
                    <a:lnL>
                      <a:noFill/>
                    </a:lnL>
                    <a:lnR>
                      <a:noFill/>
                    </a:lnR>
                    <a:lnT>
                      <a:noFill/>
                    </a:lnT>
                    <a:lnB>
                      <a:noFill/>
                    </a:lnB>
                    <a:noFill/>
                  </a:tcPr>
                </a:tc>
                <a:tc>
                  <a:txBody>
                    <a:bodyPr/>
                    <a:lstStyle/>
                    <a:p>
                      <a:pPr algn="r" fontAlgn="ctr"/>
                      <a:r>
                        <a:rPr lang="en-US" sz="900" b="0" i="0" u="none" strike="noStrike">
                          <a:solidFill>
                            <a:srgbClr val="000000"/>
                          </a:solidFill>
                          <a:effectLst/>
                          <a:latin typeface="Calibri" panose="020F0502020204030204" pitchFamily="34" charset="0"/>
                        </a:rPr>
                        <a:t>NA</a:t>
                      </a:r>
                    </a:p>
                  </a:txBody>
                  <a:tcPr marL="9525" marR="9525" marT="9525" marB="0" anchor="ctr">
                    <a:lnL>
                      <a:noFill/>
                    </a:lnL>
                    <a:lnR>
                      <a:noFill/>
                    </a:lnR>
                    <a:lnT>
                      <a:noFill/>
                    </a:lnT>
                    <a:lnB>
                      <a:noFill/>
                    </a:lnB>
                    <a:noFill/>
                  </a:tcPr>
                </a:tc>
                <a:tc>
                  <a:txBody>
                    <a:bodyPr/>
                    <a:lstStyle/>
                    <a:p>
                      <a:pPr algn="r" fontAlgn="ctr"/>
                      <a:r>
                        <a:rPr lang="en-US" sz="900" b="0" i="0" u="none" strike="noStrike">
                          <a:solidFill>
                            <a:srgbClr val="000000"/>
                          </a:solidFill>
                          <a:effectLst/>
                          <a:latin typeface="Calibri" panose="020F0502020204030204" pitchFamily="34" charset="0"/>
                        </a:rPr>
                        <a:t>NA</a:t>
                      </a:r>
                    </a:p>
                  </a:txBody>
                  <a:tcPr marL="9525" marR="9525" marT="9525" marB="0" anchor="ctr">
                    <a:lnL>
                      <a:noFill/>
                    </a:lnL>
                    <a:lnR>
                      <a:noFill/>
                    </a:lnR>
                    <a:lnT>
                      <a:noFill/>
                    </a:lnT>
                    <a:lnB>
                      <a:noFill/>
                    </a:lnB>
                    <a:noFill/>
                  </a:tcPr>
                </a:tc>
                <a:extLst>
                  <a:ext uri="{0D108BD9-81ED-4DB2-BD59-A6C34878D82A}">
                    <a16:rowId xmlns:a16="http://schemas.microsoft.com/office/drawing/2014/main" val="1996068580"/>
                  </a:ext>
                </a:extLst>
              </a:tr>
              <a:tr h="174674">
                <a:tc>
                  <a:txBody>
                    <a:bodyPr/>
                    <a:lstStyle/>
                    <a:p>
                      <a:pPr algn="l" fontAlgn="ctr"/>
                      <a:r>
                        <a:rPr lang="en-US" sz="900" b="0" i="0" u="none" strike="noStrike">
                          <a:solidFill>
                            <a:srgbClr val="000000"/>
                          </a:solidFill>
                          <a:effectLst/>
                          <a:latin typeface="Calibri" panose="020F0502020204030204" pitchFamily="34" charset="0"/>
                        </a:rPr>
                        <a:t>Commercial Bank of Dubai</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6.9</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5.7</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82.8%</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5.2%</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42.6%</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0.9</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25.5%</a:t>
                      </a:r>
                    </a:p>
                  </a:txBody>
                  <a:tcPr marL="9525" marR="9525" marT="9525" marB="0" anchor="ctr">
                    <a:lnL>
                      <a:noFill/>
                    </a:lnL>
                    <a:lnR>
                      <a:noFill/>
                    </a:lnR>
                    <a:lnT>
                      <a:noFill/>
                    </a:lnT>
                    <a:lnB>
                      <a:noFill/>
                    </a:lnB>
                    <a:noFill/>
                  </a:tcPr>
                </a:tc>
                <a:extLst>
                  <a:ext uri="{0D108BD9-81ED-4DB2-BD59-A6C34878D82A}">
                    <a16:rowId xmlns:a16="http://schemas.microsoft.com/office/drawing/2014/main" val="746750070"/>
                  </a:ext>
                </a:extLst>
              </a:tr>
              <a:tr h="174674">
                <a:tc>
                  <a:txBody>
                    <a:bodyPr/>
                    <a:lstStyle/>
                    <a:p>
                      <a:pPr algn="l" fontAlgn="ctr"/>
                      <a:r>
                        <a:rPr lang="en-US" sz="900" b="0" i="0" u="none" strike="noStrike">
                          <a:solidFill>
                            <a:srgbClr val="000000"/>
                          </a:solidFill>
                          <a:effectLst/>
                          <a:latin typeface="Calibri" panose="020F0502020204030204" pitchFamily="34" charset="0"/>
                        </a:rPr>
                        <a:t>Emirates Islamic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3.8</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5.0</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131.7%</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4.2%</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32.2%</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1.0</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26.8%</a:t>
                      </a:r>
                    </a:p>
                  </a:txBody>
                  <a:tcPr marL="9525" marR="9525" marT="9525" marB="0" anchor="ctr">
                    <a:lnL>
                      <a:noFill/>
                    </a:lnL>
                    <a:lnR>
                      <a:noFill/>
                    </a:lnR>
                    <a:lnT>
                      <a:noFill/>
                    </a:lnT>
                    <a:lnB>
                      <a:noFill/>
                    </a:lnB>
                    <a:noFill/>
                  </a:tcPr>
                </a:tc>
                <a:extLst>
                  <a:ext uri="{0D108BD9-81ED-4DB2-BD59-A6C34878D82A}">
                    <a16:rowId xmlns:a16="http://schemas.microsoft.com/office/drawing/2014/main" val="3322915438"/>
                  </a:ext>
                </a:extLst>
              </a:tr>
              <a:tr h="174674">
                <a:tc>
                  <a:txBody>
                    <a:bodyPr/>
                    <a:lstStyle/>
                    <a:p>
                      <a:pPr algn="l" fontAlgn="ctr"/>
                      <a:r>
                        <a:rPr lang="en-US" sz="900" b="0" i="0" u="none" strike="noStrike">
                          <a:solidFill>
                            <a:srgbClr val="000000"/>
                          </a:solidFill>
                          <a:effectLst/>
                          <a:latin typeface="Calibri" panose="020F0502020204030204" pitchFamily="34" charset="0"/>
                        </a:rPr>
                        <a:t>The National Bank of Ras Al-Khaimah</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1.2</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2.6</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217.5%</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1.6%</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11.2%</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1.0</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28.3%</a:t>
                      </a:r>
                    </a:p>
                  </a:txBody>
                  <a:tcPr marL="9525" marR="9525" marT="9525" marB="0" anchor="ctr">
                    <a:lnL>
                      <a:noFill/>
                    </a:lnL>
                    <a:lnR>
                      <a:noFill/>
                    </a:lnR>
                    <a:lnT>
                      <a:noFill/>
                    </a:lnT>
                    <a:lnB>
                      <a:noFill/>
                    </a:lnB>
                    <a:noFill/>
                  </a:tcPr>
                </a:tc>
                <a:extLst>
                  <a:ext uri="{0D108BD9-81ED-4DB2-BD59-A6C34878D82A}">
                    <a16:rowId xmlns:a16="http://schemas.microsoft.com/office/drawing/2014/main" val="2486110580"/>
                  </a:ext>
                </a:extLst>
              </a:tr>
              <a:tr h="174674">
                <a:tc>
                  <a:txBody>
                    <a:bodyPr/>
                    <a:lstStyle/>
                    <a:p>
                      <a:pPr algn="l" fontAlgn="ctr"/>
                      <a:r>
                        <a:rPr lang="en-US" sz="900" b="0" i="0" u="none" strike="noStrike">
                          <a:solidFill>
                            <a:srgbClr val="000000"/>
                          </a:solidFill>
                          <a:effectLst/>
                          <a:latin typeface="Calibri" panose="020F0502020204030204" pitchFamily="34" charset="0"/>
                        </a:rPr>
                        <a:t>Sharjah Islamic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1.9</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1.6</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85.0%</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2.9%</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23.3%</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0.2</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20.0%</a:t>
                      </a:r>
                    </a:p>
                  </a:txBody>
                  <a:tcPr marL="9525" marR="9525" marT="9525" marB="0" anchor="ctr">
                    <a:lnL>
                      <a:noFill/>
                    </a:lnL>
                    <a:lnR>
                      <a:noFill/>
                    </a:lnR>
                    <a:lnT>
                      <a:noFill/>
                    </a:lnT>
                    <a:lnB>
                      <a:noFill/>
                    </a:lnB>
                    <a:noFill/>
                  </a:tcPr>
                </a:tc>
                <a:extLst>
                  <a:ext uri="{0D108BD9-81ED-4DB2-BD59-A6C34878D82A}">
                    <a16:rowId xmlns:a16="http://schemas.microsoft.com/office/drawing/2014/main" val="1845360469"/>
                  </a:ext>
                </a:extLst>
              </a:tr>
              <a:tr h="174674">
                <a:tc>
                  <a:txBody>
                    <a:bodyPr/>
                    <a:lstStyle/>
                    <a:p>
                      <a:pPr algn="l" fontAlgn="ctr"/>
                      <a:r>
                        <a:rPr lang="en-US" sz="900" b="0" i="0" u="none" strike="noStrike">
                          <a:solidFill>
                            <a:srgbClr val="000000"/>
                          </a:solidFill>
                          <a:effectLst/>
                          <a:latin typeface="Calibri" panose="020F0502020204030204" pitchFamily="34" charset="0"/>
                        </a:rPr>
                        <a:t>National Bank of Fujairah</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1.5</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1.8</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120.2%</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2.8%</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22.0%</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0.9</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50.1%</a:t>
                      </a:r>
                    </a:p>
                  </a:txBody>
                  <a:tcPr marL="9525" marR="9525" marT="9525" marB="0" anchor="ctr">
                    <a:lnL>
                      <a:noFill/>
                    </a:lnL>
                    <a:lnR>
                      <a:noFill/>
                    </a:lnR>
                    <a:lnT>
                      <a:noFill/>
                    </a:lnT>
                    <a:lnB>
                      <a:noFill/>
                    </a:lnB>
                    <a:noFill/>
                  </a:tcPr>
                </a:tc>
                <a:extLst>
                  <a:ext uri="{0D108BD9-81ED-4DB2-BD59-A6C34878D82A}">
                    <a16:rowId xmlns:a16="http://schemas.microsoft.com/office/drawing/2014/main" val="3238778557"/>
                  </a:ext>
                </a:extLst>
              </a:tr>
              <a:tr h="174674">
                <a:tc>
                  <a:txBody>
                    <a:bodyPr/>
                    <a:lstStyle/>
                    <a:p>
                      <a:pPr algn="l" fontAlgn="ctr"/>
                      <a:r>
                        <a:rPr lang="en-US" sz="900" b="0" i="0" u="none" strike="noStrike">
                          <a:solidFill>
                            <a:srgbClr val="000000"/>
                          </a:solidFill>
                          <a:effectLst/>
                          <a:latin typeface="Calibri" panose="020F0502020204030204" pitchFamily="34" charset="0"/>
                        </a:rPr>
                        <a:t>Bank of Sharjah</a:t>
                      </a:r>
                    </a:p>
                  </a:txBody>
                  <a:tcPr marL="9525" marR="9525" marT="9525" marB="0" anchor="ctr">
                    <a:lnL>
                      <a:noFill/>
                    </a:lnL>
                    <a:lnR>
                      <a:noFill/>
                    </a:lnR>
                    <a:lnT>
                      <a:noFill/>
                    </a:lnT>
                    <a:lnB>
                      <a:noFill/>
                    </a:lnB>
                    <a:noFill/>
                  </a:tcPr>
                </a:tc>
                <a:tc>
                  <a:txBody>
                    <a:bodyPr/>
                    <a:lstStyle/>
                    <a:p>
                      <a:pPr algn="r" fontAlgn="ctr"/>
                      <a:r>
                        <a:rPr lang="en-US" sz="900" b="0" i="0" u="none" strike="noStrike">
                          <a:solidFill>
                            <a:srgbClr val="000000"/>
                          </a:solidFill>
                          <a:effectLst/>
                          <a:latin typeface="Calibri" panose="020F0502020204030204" pitchFamily="34" charset="0"/>
                        </a:rPr>
                        <a:t>NA</a:t>
                      </a:r>
                    </a:p>
                  </a:txBody>
                  <a:tcPr marL="9525" marR="9525" marT="9525" marB="0" anchor="ctr">
                    <a:lnL>
                      <a:noFill/>
                    </a:lnL>
                    <a:lnR>
                      <a:noFill/>
                    </a:lnR>
                    <a:lnT>
                      <a:noFill/>
                    </a:lnT>
                    <a:lnB>
                      <a:noFill/>
                    </a:lnB>
                    <a:noFill/>
                  </a:tcPr>
                </a:tc>
                <a:tc>
                  <a:txBody>
                    <a:bodyPr/>
                    <a:lstStyle/>
                    <a:p>
                      <a:pPr algn="r" fontAlgn="ctr"/>
                      <a:r>
                        <a:rPr lang="en-US" sz="900" b="0" i="0" u="none" strike="noStrike">
                          <a:solidFill>
                            <a:srgbClr val="000000"/>
                          </a:solidFill>
                          <a:effectLst/>
                          <a:latin typeface="Calibri" panose="020F0502020204030204" pitchFamily="34" charset="0"/>
                        </a:rPr>
                        <a:t>NA</a:t>
                      </a:r>
                    </a:p>
                  </a:txBody>
                  <a:tcPr marL="9525" marR="9525" marT="9525" marB="0" anchor="ctr">
                    <a:lnL>
                      <a:noFill/>
                    </a:lnL>
                    <a:lnR>
                      <a:noFill/>
                    </a:lnR>
                    <a:lnT>
                      <a:noFill/>
                    </a:lnT>
                    <a:lnB>
                      <a:noFill/>
                    </a:lnB>
                    <a:noFill/>
                  </a:tcPr>
                </a:tc>
                <a:tc>
                  <a:txBody>
                    <a:bodyPr/>
                    <a:lstStyle/>
                    <a:p>
                      <a:pPr algn="r" fontAlgn="ctr"/>
                      <a:r>
                        <a:rPr lang="en-US" sz="900" b="0" i="0" u="none" strike="noStrike">
                          <a:solidFill>
                            <a:srgbClr val="000000"/>
                          </a:solidFill>
                          <a:effectLst/>
                          <a:latin typeface="Calibri" panose="020F0502020204030204" pitchFamily="34" charset="0"/>
                        </a:rPr>
                        <a:t>NA</a:t>
                      </a:r>
                    </a:p>
                  </a:txBody>
                  <a:tcPr marL="9525" marR="9525" marT="9525" marB="0" anchor="ctr">
                    <a:lnL>
                      <a:noFill/>
                    </a:lnL>
                    <a:lnR>
                      <a:noFill/>
                    </a:lnR>
                    <a:lnT>
                      <a:noFill/>
                    </a:lnT>
                    <a:lnB>
                      <a:noFill/>
                    </a:lnB>
                    <a:noFill/>
                  </a:tcPr>
                </a:tc>
                <a:tc>
                  <a:txBody>
                    <a:bodyPr/>
                    <a:lstStyle/>
                    <a:p>
                      <a:pPr algn="r" fontAlgn="ctr"/>
                      <a:r>
                        <a:rPr lang="en-US" sz="900" b="0" i="0" u="none" strike="noStrike">
                          <a:solidFill>
                            <a:srgbClr val="000000"/>
                          </a:solidFill>
                          <a:effectLst/>
                          <a:latin typeface="Calibri" panose="020F0502020204030204" pitchFamily="34" charset="0"/>
                        </a:rPr>
                        <a:t>NA</a:t>
                      </a:r>
                    </a:p>
                  </a:txBody>
                  <a:tcPr marL="9525" marR="9525" marT="9525" marB="0" anchor="ctr">
                    <a:lnL>
                      <a:noFill/>
                    </a:lnL>
                    <a:lnR>
                      <a:noFill/>
                    </a:lnR>
                    <a:lnT>
                      <a:noFill/>
                    </a:lnT>
                    <a:lnB>
                      <a:noFill/>
                    </a:lnB>
                    <a:noFill/>
                  </a:tcPr>
                </a:tc>
                <a:tc>
                  <a:txBody>
                    <a:bodyPr/>
                    <a:lstStyle/>
                    <a:p>
                      <a:pPr algn="r" fontAlgn="ctr"/>
                      <a:r>
                        <a:rPr lang="en-US" sz="900" b="0" i="0" u="none" strike="noStrike">
                          <a:solidFill>
                            <a:srgbClr val="000000"/>
                          </a:solidFill>
                          <a:effectLst/>
                          <a:latin typeface="Calibri" panose="020F0502020204030204" pitchFamily="34" charset="0"/>
                        </a:rPr>
                        <a:t>NA</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0.0</a:t>
                      </a:r>
                    </a:p>
                  </a:txBody>
                  <a:tcPr marL="9525" marR="9525" marT="9525" marB="0" anchor="ctr">
                    <a:lnL>
                      <a:noFill/>
                    </a:lnL>
                    <a:lnR>
                      <a:noFill/>
                    </a:lnR>
                    <a:lnT>
                      <a:noFill/>
                    </a:lnT>
                    <a:lnB>
                      <a:noFill/>
                    </a:lnB>
                    <a:noFill/>
                  </a:tcPr>
                </a:tc>
                <a:tc>
                  <a:txBody>
                    <a:bodyPr/>
                    <a:lstStyle/>
                    <a:p>
                      <a:pPr algn="r" fontAlgn="ctr"/>
                      <a:r>
                        <a:rPr lang="en-US" sz="900" b="0" i="0" u="none" strike="noStrike">
                          <a:solidFill>
                            <a:srgbClr val="000000"/>
                          </a:solidFill>
                          <a:effectLst/>
                          <a:latin typeface="Calibri" panose="020F0502020204030204" pitchFamily="34" charset="0"/>
                        </a:rPr>
                        <a:t>NM</a:t>
                      </a:r>
                    </a:p>
                  </a:txBody>
                  <a:tcPr marL="9525" marR="9525" marT="9525" marB="0" anchor="ctr">
                    <a:lnL>
                      <a:noFill/>
                    </a:lnL>
                    <a:lnR>
                      <a:noFill/>
                    </a:lnR>
                    <a:lnT>
                      <a:noFill/>
                    </a:lnT>
                    <a:lnB>
                      <a:noFill/>
                    </a:lnB>
                    <a:noFill/>
                  </a:tcPr>
                </a:tc>
                <a:extLst>
                  <a:ext uri="{0D108BD9-81ED-4DB2-BD59-A6C34878D82A}">
                    <a16:rowId xmlns:a16="http://schemas.microsoft.com/office/drawing/2014/main" val="3638336790"/>
                  </a:ext>
                </a:extLst>
              </a:tr>
              <a:tr h="174674">
                <a:tc>
                  <a:txBody>
                    <a:bodyPr/>
                    <a:lstStyle/>
                    <a:p>
                      <a:pPr algn="l" fontAlgn="ctr"/>
                      <a:r>
                        <a:rPr lang="en-US" sz="900" b="0" i="0" u="none" strike="noStrike">
                          <a:solidFill>
                            <a:srgbClr val="000000"/>
                          </a:solidFill>
                          <a:effectLst/>
                          <a:latin typeface="Calibri" panose="020F0502020204030204" pitchFamily="34" charset="0"/>
                        </a:rPr>
                        <a:t>Ajman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2.4</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0.6</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27.4%</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9.3%</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86.5%</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0.7</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141.3%</a:t>
                      </a:r>
                    </a:p>
                  </a:txBody>
                  <a:tcPr marL="9525" marR="9525" marT="9525" marB="0" anchor="ctr">
                    <a:lnL>
                      <a:noFill/>
                    </a:lnL>
                    <a:lnR>
                      <a:noFill/>
                    </a:lnR>
                    <a:lnT>
                      <a:noFill/>
                    </a:lnT>
                    <a:lnB>
                      <a:noFill/>
                    </a:lnB>
                    <a:noFill/>
                  </a:tcPr>
                </a:tc>
                <a:extLst>
                  <a:ext uri="{0D108BD9-81ED-4DB2-BD59-A6C34878D82A}">
                    <a16:rowId xmlns:a16="http://schemas.microsoft.com/office/drawing/2014/main" val="2414465880"/>
                  </a:ext>
                </a:extLst>
              </a:tr>
              <a:tr h="174674">
                <a:tc>
                  <a:txBody>
                    <a:bodyPr/>
                    <a:lstStyle/>
                    <a:p>
                      <a:pPr algn="l" fontAlgn="ctr"/>
                      <a:r>
                        <a:rPr lang="en-US" sz="900" b="0" i="0" u="none" strike="noStrike">
                          <a:solidFill>
                            <a:srgbClr val="000000"/>
                          </a:solidFill>
                          <a:effectLst/>
                          <a:latin typeface="Calibri" panose="020F0502020204030204" pitchFamily="34" charset="0"/>
                        </a:rPr>
                        <a:t>Commercial Bank International</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2.5</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0.8</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32.5%</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12.7%</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84.2%</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0.1</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15.1%</a:t>
                      </a:r>
                    </a:p>
                  </a:txBody>
                  <a:tcPr marL="9525" marR="9525" marT="9525" marB="0" anchor="ctr">
                    <a:lnL>
                      <a:noFill/>
                    </a:lnL>
                    <a:lnR>
                      <a:noFill/>
                    </a:lnR>
                    <a:lnT>
                      <a:noFill/>
                    </a:lnT>
                    <a:lnB>
                      <a:noFill/>
                    </a:lnB>
                    <a:noFill/>
                  </a:tcPr>
                </a:tc>
                <a:extLst>
                  <a:ext uri="{0D108BD9-81ED-4DB2-BD59-A6C34878D82A}">
                    <a16:rowId xmlns:a16="http://schemas.microsoft.com/office/drawing/2014/main" val="2520703377"/>
                  </a:ext>
                </a:extLst>
              </a:tr>
              <a:tr h="174674">
                <a:tc>
                  <a:txBody>
                    <a:bodyPr/>
                    <a:lstStyle/>
                    <a:p>
                      <a:pPr algn="l" fontAlgn="ctr"/>
                      <a:r>
                        <a:rPr lang="en-US" sz="900" b="0" i="0" u="none" strike="noStrike">
                          <a:solidFill>
                            <a:srgbClr val="000000"/>
                          </a:solidFill>
                          <a:effectLst/>
                          <a:latin typeface="Calibri" panose="020F0502020204030204" pitchFamily="34" charset="0"/>
                        </a:rPr>
                        <a:t>United Arab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0.7</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0.7</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102.0%</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3.6%</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28.0%</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0.0</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8.3%</a:t>
                      </a:r>
                    </a:p>
                  </a:txBody>
                  <a:tcPr marL="9525" marR="9525" marT="9525" marB="0" anchor="ctr">
                    <a:lnL>
                      <a:noFill/>
                    </a:lnL>
                    <a:lnR>
                      <a:noFill/>
                    </a:lnR>
                    <a:lnT>
                      <a:noFill/>
                    </a:lnT>
                    <a:lnB>
                      <a:noFill/>
                    </a:lnB>
                    <a:noFill/>
                  </a:tcPr>
                </a:tc>
                <a:extLst>
                  <a:ext uri="{0D108BD9-81ED-4DB2-BD59-A6C34878D82A}">
                    <a16:rowId xmlns:a16="http://schemas.microsoft.com/office/drawing/2014/main" val="872824747"/>
                  </a:ext>
                </a:extLst>
              </a:tr>
              <a:tr h="174674">
                <a:tc>
                  <a:txBody>
                    <a:bodyPr/>
                    <a:lstStyle/>
                    <a:p>
                      <a:pPr algn="l" fontAlgn="ctr"/>
                      <a:r>
                        <a:rPr lang="en-US" sz="900" b="0" i="0" u="none" strike="noStrike">
                          <a:solidFill>
                            <a:srgbClr val="000000"/>
                          </a:solidFill>
                          <a:effectLst/>
                          <a:latin typeface="Calibri" panose="020F0502020204030204" pitchFamily="34" charset="0"/>
                        </a:rPr>
                        <a:t>National Bank of Umm Al-Qaiwain</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0.5</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0.2</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37.2%</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3.3%</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8.7%</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0.1</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8.4%</a:t>
                      </a:r>
                    </a:p>
                  </a:txBody>
                  <a:tcPr marL="9525" marR="9525" marT="9525" marB="0" anchor="ctr">
                    <a:lnL>
                      <a:noFill/>
                    </a:lnL>
                    <a:lnR>
                      <a:noFill/>
                    </a:lnR>
                    <a:lnT>
                      <a:noFill/>
                    </a:lnT>
                    <a:lnB>
                      <a:noFill/>
                    </a:lnB>
                    <a:noFill/>
                  </a:tcPr>
                </a:tc>
                <a:extLst>
                  <a:ext uri="{0D108BD9-81ED-4DB2-BD59-A6C34878D82A}">
                    <a16:rowId xmlns:a16="http://schemas.microsoft.com/office/drawing/2014/main" val="580172061"/>
                  </a:ext>
                </a:extLst>
              </a:tr>
              <a:tr h="174674">
                <a:tc>
                  <a:txBody>
                    <a:bodyPr/>
                    <a:lstStyle/>
                    <a:p>
                      <a:pPr algn="l" fontAlgn="ctr"/>
                      <a:r>
                        <a:rPr lang="en-US" sz="900" b="0" i="0" u="none" strike="noStrike">
                          <a:solidFill>
                            <a:srgbClr val="000000"/>
                          </a:solidFill>
                          <a:effectLst/>
                          <a:latin typeface="Calibri" panose="020F0502020204030204" pitchFamily="34" charset="0"/>
                        </a:rPr>
                        <a:t>Invest Bank</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US" sz="900" b="0" i="0" u="none" strike="noStrike">
                          <a:solidFill>
                            <a:srgbClr val="000000"/>
                          </a:solidFill>
                          <a:effectLst/>
                          <a:latin typeface="Calibri" panose="020F0502020204030204" pitchFamily="34" charset="0"/>
                        </a:rPr>
                        <a:t>NA</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US" sz="900" b="0" i="0" u="none" strike="noStrike">
                          <a:solidFill>
                            <a:srgbClr val="000000"/>
                          </a:solidFill>
                          <a:effectLst/>
                          <a:latin typeface="Calibri" panose="020F0502020204030204" pitchFamily="34" charset="0"/>
                        </a:rPr>
                        <a:t>NA</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US" sz="900" b="0" i="0" u="none" strike="noStrike">
                          <a:solidFill>
                            <a:srgbClr val="000000"/>
                          </a:solidFill>
                          <a:effectLst/>
                          <a:latin typeface="Calibri" panose="020F0502020204030204" pitchFamily="34" charset="0"/>
                        </a:rPr>
                        <a:t>NA</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US" sz="900" b="0" i="0" u="none" strike="noStrike">
                          <a:solidFill>
                            <a:srgbClr val="000000"/>
                          </a:solidFill>
                          <a:effectLst/>
                          <a:latin typeface="Calibri" panose="020F0502020204030204" pitchFamily="34" charset="0"/>
                        </a:rPr>
                        <a:t>NA</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US" sz="900" b="0" i="0" u="none" strike="noStrike">
                          <a:solidFill>
                            <a:srgbClr val="000000"/>
                          </a:solidFill>
                          <a:effectLst/>
                          <a:latin typeface="Calibri" panose="020F0502020204030204" pitchFamily="34" charset="0"/>
                        </a:rPr>
                        <a:t>NA</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US" sz="900" b="0" i="0" u="none" strike="noStrike">
                          <a:solidFill>
                            <a:srgbClr val="000000"/>
                          </a:solidFill>
                          <a:effectLst/>
                          <a:latin typeface="Calibri" panose="020F0502020204030204" pitchFamily="34" charset="0"/>
                        </a:rPr>
                        <a:t>NA</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US" sz="900" b="0" i="0" u="none" strike="noStrike">
                          <a:solidFill>
                            <a:srgbClr val="000000"/>
                          </a:solidFill>
                          <a:effectLst/>
                          <a:latin typeface="Calibri" panose="020F0502020204030204" pitchFamily="34" charset="0"/>
                        </a:rPr>
                        <a:t>NA</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35953551"/>
                  </a:ext>
                </a:extLst>
              </a:tr>
              <a:tr h="174674">
                <a:tc>
                  <a:txBody>
                    <a:bodyPr/>
                    <a:lstStyle/>
                    <a:p>
                      <a:pPr algn="l"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79826511"/>
                  </a:ext>
                </a:extLst>
              </a:tr>
              <a:tr h="174674">
                <a:tc>
                  <a:txBody>
                    <a:bodyPr/>
                    <a:lstStyle/>
                    <a:p>
                      <a:pPr algn="l" fontAlgn="ctr"/>
                      <a:r>
                        <a:rPr lang="en-US" sz="900" b="0" i="0" u="none" strike="noStrike">
                          <a:solidFill>
                            <a:srgbClr val="000000"/>
                          </a:solidFill>
                          <a:effectLst/>
                          <a:latin typeface="Calibri" panose="020F0502020204030204" pitchFamily="34" charset="0"/>
                        </a:rPr>
                        <a:t>Total / </a:t>
                      </a:r>
                      <a:r>
                        <a:rPr lang="en-US" sz="900" b="0" i="1" u="none" strike="noStrike">
                          <a:solidFill>
                            <a:srgbClr val="000000"/>
                          </a:solidFill>
                          <a:effectLst/>
                          <a:latin typeface="Calibri" panose="020F0502020204030204" pitchFamily="34" charset="0"/>
                        </a:rPr>
                        <a:t>Median*</a:t>
                      </a:r>
                      <a:endParaRPr lang="en-US" sz="900" b="0" i="0" u="none" strike="noStrike">
                        <a:solidFill>
                          <a:srgbClr val="000000"/>
                        </a:solidFill>
                        <a:effectLst/>
                        <a:latin typeface="Calibri" panose="020F0502020204030204" pitchFamily="34" charset="0"/>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101.3</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97.9</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1" u="none" strike="noStrike">
                          <a:solidFill>
                            <a:srgbClr val="000000"/>
                          </a:solidFill>
                          <a:effectLst/>
                          <a:latin typeface="Calibri" panose="020F0502020204030204" pitchFamily="34" charset="0"/>
                        </a:rPr>
                        <a:t>86.6%</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1" u="none" strike="noStrike">
                          <a:solidFill>
                            <a:srgbClr val="000000"/>
                          </a:solidFill>
                          <a:effectLst/>
                          <a:latin typeface="Calibri" panose="020F0502020204030204" pitchFamily="34" charset="0"/>
                        </a:rPr>
                        <a:t>3.3%</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1" u="none" strike="noStrike">
                          <a:solidFill>
                            <a:srgbClr val="000000"/>
                          </a:solidFill>
                          <a:effectLst/>
                          <a:latin typeface="Calibri" panose="020F0502020204030204" pitchFamily="34" charset="0"/>
                        </a:rPr>
                        <a:t>22.7%</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14.7</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1" u="none" strike="noStrike" dirty="0">
                          <a:solidFill>
                            <a:srgbClr val="000000"/>
                          </a:solidFill>
                          <a:effectLst/>
                          <a:latin typeface="Calibri" panose="020F0502020204030204" pitchFamily="34" charset="0"/>
                        </a:rPr>
                        <a:t>20.0%</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08874819"/>
                  </a:ext>
                </a:extLst>
              </a:tr>
            </a:tbl>
          </a:graphicData>
        </a:graphic>
      </p:graphicFrame>
      <p:sp>
        <p:nvSpPr>
          <p:cNvPr id="3" name="Footnote">
            <a:extLst>
              <a:ext uri="{FF2B5EF4-FFF2-40B4-BE49-F238E27FC236}">
                <a16:creationId xmlns:a16="http://schemas.microsoft.com/office/drawing/2014/main" id="{7BF7EC94-24C8-277F-7784-24031408454B}"/>
              </a:ext>
            </a:extLst>
          </p:cNvPr>
          <p:cNvSpPr txBox="1">
            <a:spLocks noChangeArrowheads="1"/>
          </p:cNvSpPr>
          <p:nvPr/>
        </p:nvSpPr>
        <p:spPr bwMode="black">
          <a:xfrm>
            <a:off x="578460" y="6489507"/>
            <a:ext cx="11029034"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marL="174625" lvl="0" indent="-174625" eaLnBrk="1" hangingPunct="1">
              <a:spcBef>
                <a:spcPct val="60000"/>
              </a:spcBef>
              <a:buChar char="•"/>
              <a:defRPr sz="1600">
                <a:latin typeface="+mn-lt"/>
                <a:cs typeface="+mn-cs"/>
                <a:sym typeface="Arial"/>
              </a:defRPr>
            </a:lvl1pPr>
            <a:lvl2pPr marL="342900" lvl="1" indent="-166688" eaLnBrk="1" hangingPunct="1">
              <a:spcBef>
                <a:spcPct val="20000"/>
              </a:spcBef>
              <a:buFont typeface="Arial" charset="0"/>
              <a:buChar char="–"/>
              <a:defRPr sz="1600">
                <a:latin typeface="+mn-lt"/>
                <a:cs typeface="+mn-cs"/>
                <a:sym typeface="Arial"/>
              </a:defRPr>
            </a:lvl2pPr>
            <a:lvl3pPr marL="515938" lvl="2" indent="-171450" eaLnBrk="1" hangingPunct="1">
              <a:spcBef>
                <a:spcPct val="20000"/>
              </a:spcBef>
              <a:buFont typeface="Arial" charset="0"/>
              <a:buChar char="-"/>
              <a:defRPr sz="1600">
                <a:latin typeface="+mn-lt"/>
                <a:cs typeface="+mn-cs"/>
                <a:sym typeface="Arial"/>
              </a:defRPr>
            </a:lvl3pPr>
            <a:lvl4pPr marL="684213" lvl="3" indent="-166688" eaLnBrk="1" hangingPunct="1">
              <a:spcBef>
                <a:spcPct val="20000"/>
              </a:spcBef>
              <a:buFont typeface="Arial" charset="0"/>
              <a:buChar char="-"/>
              <a:defRPr sz="1600">
                <a:latin typeface="+mn-lt"/>
                <a:cs typeface="+mn-cs"/>
                <a:sym typeface="Arial"/>
              </a:defRPr>
            </a:lvl4pPr>
            <a:lvl5pPr marL="858838" lvl="4" indent="-173038" eaLnBrk="1" hangingPunct="1">
              <a:spcBef>
                <a:spcPct val="20000"/>
              </a:spcBef>
              <a:buFont typeface="Arial" charset="0"/>
              <a:buChar char="-"/>
              <a:defRPr sz="1600">
                <a:latin typeface="+mn-lt"/>
                <a:cs typeface="+mn-cs"/>
                <a:sym typeface="Arial"/>
              </a:defRPr>
            </a:lvl5pPr>
            <a:lvl6pPr marL="1316038" indent="-173038" fontAlgn="base">
              <a:spcBef>
                <a:spcPct val="20000"/>
              </a:spcBef>
              <a:spcAft>
                <a:spcPct val="0"/>
              </a:spcAft>
              <a:buFont typeface="Arial" charset="0"/>
              <a:buChar char="-"/>
              <a:defRPr sz="1600">
                <a:latin typeface="+mn-lt"/>
                <a:cs typeface="+mn-cs"/>
              </a:defRPr>
            </a:lvl6pPr>
            <a:lvl7pPr marL="1773238" indent="-173038" fontAlgn="base">
              <a:spcBef>
                <a:spcPct val="20000"/>
              </a:spcBef>
              <a:spcAft>
                <a:spcPct val="0"/>
              </a:spcAft>
              <a:buFont typeface="Arial" charset="0"/>
              <a:buChar char="-"/>
              <a:defRPr sz="1600">
                <a:latin typeface="+mn-lt"/>
                <a:cs typeface="+mn-cs"/>
              </a:defRPr>
            </a:lvl7pPr>
            <a:lvl8pPr marL="2230438" indent="-173038" fontAlgn="base">
              <a:spcBef>
                <a:spcPct val="20000"/>
              </a:spcBef>
              <a:spcAft>
                <a:spcPct val="0"/>
              </a:spcAft>
              <a:buFont typeface="Arial" charset="0"/>
              <a:buChar char="-"/>
              <a:defRPr sz="1600">
                <a:latin typeface="+mn-lt"/>
                <a:cs typeface="+mn-cs"/>
              </a:defRPr>
            </a:lvl8pPr>
            <a:lvl9pPr marL="2687638" indent="-173038" fontAlgn="base">
              <a:spcBef>
                <a:spcPct val="20000"/>
              </a:spcBef>
              <a:spcAft>
                <a:spcPct val="0"/>
              </a:spcAft>
              <a:buFont typeface="Arial" charset="0"/>
              <a:buChar char="-"/>
              <a:defRPr sz="1600">
                <a:latin typeface="+mn-lt"/>
                <a:cs typeface="+mn-cs"/>
              </a:defRPr>
            </a:lvl9pPr>
          </a:lstStyle>
          <a:p>
            <a:pPr marL="98425" indent="-98425">
              <a:spcBef>
                <a:spcPct val="0"/>
              </a:spcBef>
              <a:buNone/>
            </a:pPr>
            <a:r>
              <a:rPr lang="en-US" altLang="zh-CN" sz="900" dirty="0">
                <a:solidFill>
                  <a:srgbClr val="000000"/>
                </a:solidFill>
              </a:rPr>
              <a:t>Source: S&amp;P Capital IQ –  FY 2023</a:t>
            </a:r>
          </a:p>
        </p:txBody>
      </p:sp>
    </p:spTree>
    <p:extLst>
      <p:ext uri="{BB962C8B-B14F-4D97-AF65-F5344CB8AC3E}">
        <p14:creationId xmlns:p14="http://schemas.microsoft.com/office/powerpoint/2010/main" val="20598047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0BB71-5A84-4CAF-A0E6-0DE8DC5E9C27}"/>
              </a:ext>
            </a:extLst>
          </p:cNvPr>
          <p:cNvSpPr>
            <a:spLocks noGrp="1"/>
          </p:cNvSpPr>
          <p:nvPr>
            <p:ph type="title"/>
          </p:nvPr>
        </p:nvSpPr>
        <p:spPr/>
        <p:txBody>
          <a:bodyPr/>
          <a:lstStyle/>
          <a:p>
            <a:r>
              <a:rPr lang="en-US" dirty="0"/>
              <a:t>Banks in Qatar – Profitability Overview</a:t>
            </a:r>
            <a:endParaRPr lang="en-IN" dirty="0"/>
          </a:p>
        </p:txBody>
      </p:sp>
      <p:sp>
        <p:nvSpPr>
          <p:cNvPr id="7" name="Rectangle 50">
            <a:extLst>
              <a:ext uri="{FF2B5EF4-FFF2-40B4-BE49-F238E27FC236}">
                <a16:creationId xmlns:a16="http://schemas.microsoft.com/office/drawing/2014/main" id="{8515264E-76B2-43A6-B8CE-900ED11484CD}"/>
              </a:ext>
            </a:extLst>
          </p:cNvPr>
          <p:cNvSpPr>
            <a:spLocks noChangeArrowheads="1"/>
          </p:cNvSpPr>
          <p:nvPr/>
        </p:nvSpPr>
        <p:spPr bwMode="gray">
          <a:xfrm>
            <a:off x="548665" y="4146301"/>
            <a:ext cx="11125200" cy="889136"/>
          </a:xfrm>
          <a:prstGeom prst="rect">
            <a:avLst/>
          </a:prstGeom>
          <a:noFill/>
          <a:ln>
            <a:noFill/>
          </a:ln>
        </p:spPr>
        <p:txBody>
          <a:bodyPr lIns="73152" tIns="73152" rIns="73152" bIns="73152"/>
          <a:lstStyle/>
          <a:p>
            <a:pPr marL="115888" indent="-173736" algn="just">
              <a:spcBef>
                <a:spcPts val="300"/>
              </a:spcBef>
              <a:spcAft>
                <a:spcPts val="300"/>
              </a:spcAft>
              <a:buFontTx/>
              <a:buChar char="•"/>
              <a:defRPr/>
            </a:pPr>
            <a:r>
              <a:rPr lang="en-US" sz="1200" dirty="0">
                <a:solidFill>
                  <a:srgbClr val="000000"/>
                </a:solidFill>
                <a:cs typeface="Arial" charset="0"/>
              </a:rPr>
              <a:t>Qatar National Bank is the largest bank in Qatar with total assets of SAR 1,268 BN as of FY 2023.</a:t>
            </a:r>
          </a:p>
          <a:p>
            <a:pPr marL="115888" indent="-173736" algn="just">
              <a:spcBef>
                <a:spcPts val="300"/>
              </a:spcBef>
              <a:spcAft>
                <a:spcPts val="300"/>
              </a:spcAft>
              <a:buFontTx/>
              <a:buChar char="•"/>
              <a:defRPr/>
            </a:pPr>
            <a:r>
              <a:rPr lang="en-US" sz="1200" dirty="0">
                <a:solidFill>
                  <a:srgbClr val="000000"/>
                </a:solidFill>
                <a:cs typeface="Arial" charset="0"/>
              </a:rPr>
              <a:t>Amongst Qatari banks having above SAR 100 BN total asset size, </a:t>
            </a:r>
            <a:r>
              <a:rPr lang="en-US" sz="1200" dirty="0">
                <a:solidFill>
                  <a:srgbClr val="000000"/>
                </a:solidFill>
                <a:latin typeface="Calibri" panose="020F0502020204030204" pitchFamily="34" charset="0"/>
                <a:cs typeface="Arial" charset="0"/>
              </a:rPr>
              <a:t>Qatar Islamic Bank</a:t>
            </a:r>
            <a:r>
              <a:rPr lang="en-US" sz="1200" dirty="0">
                <a:solidFill>
                  <a:srgbClr val="000000"/>
                </a:solidFill>
                <a:cs typeface="Arial" charset="0"/>
              </a:rPr>
              <a:t> is the best performing bank in terms of return on assets and return on equity.</a:t>
            </a:r>
          </a:p>
          <a:p>
            <a:pPr marL="115888" indent="-173736" algn="just">
              <a:spcBef>
                <a:spcPts val="300"/>
              </a:spcBef>
              <a:spcAft>
                <a:spcPts val="300"/>
              </a:spcAft>
              <a:buFontTx/>
              <a:buChar char="•"/>
              <a:defRPr/>
            </a:pPr>
            <a:endParaRPr lang="en-US" sz="1200" dirty="0">
              <a:solidFill>
                <a:srgbClr val="000000"/>
              </a:solidFill>
              <a:cs typeface="Arial" charset="0"/>
            </a:endParaRPr>
          </a:p>
        </p:txBody>
      </p:sp>
      <p:sp>
        <p:nvSpPr>
          <p:cNvPr id="9" name="Footnote">
            <a:extLst>
              <a:ext uri="{FF2B5EF4-FFF2-40B4-BE49-F238E27FC236}">
                <a16:creationId xmlns:a16="http://schemas.microsoft.com/office/drawing/2014/main" id="{06128560-E84A-9E1C-2C1E-3D22F5E739FA}"/>
              </a:ext>
            </a:extLst>
          </p:cNvPr>
          <p:cNvSpPr txBox="1">
            <a:spLocks noChangeArrowheads="1"/>
          </p:cNvSpPr>
          <p:nvPr/>
        </p:nvSpPr>
        <p:spPr bwMode="black">
          <a:xfrm>
            <a:off x="550863" y="6186101"/>
            <a:ext cx="8686800"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marL="174625" lvl="0" indent="-174625" eaLnBrk="1" hangingPunct="1">
              <a:spcBef>
                <a:spcPct val="60000"/>
              </a:spcBef>
              <a:buChar char="•"/>
              <a:defRPr sz="1600">
                <a:latin typeface="+mn-lt"/>
                <a:cs typeface="+mn-cs"/>
                <a:sym typeface="Arial"/>
              </a:defRPr>
            </a:lvl1pPr>
            <a:lvl2pPr marL="342900" lvl="1" indent="-166688" eaLnBrk="1" hangingPunct="1">
              <a:spcBef>
                <a:spcPct val="20000"/>
              </a:spcBef>
              <a:buFont typeface="Arial" charset="0"/>
              <a:buChar char="–"/>
              <a:defRPr sz="1600">
                <a:latin typeface="+mn-lt"/>
                <a:cs typeface="+mn-cs"/>
                <a:sym typeface="Arial"/>
              </a:defRPr>
            </a:lvl2pPr>
            <a:lvl3pPr marL="515938" lvl="2" indent="-171450" eaLnBrk="1" hangingPunct="1">
              <a:spcBef>
                <a:spcPct val="20000"/>
              </a:spcBef>
              <a:buFont typeface="Arial" charset="0"/>
              <a:buChar char="-"/>
              <a:defRPr sz="1600">
                <a:latin typeface="+mn-lt"/>
                <a:cs typeface="+mn-cs"/>
                <a:sym typeface="Arial"/>
              </a:defRPr>
            </a:lvl3pPr>
            <a:lvl4pPr marL="684213" lvl="3" indent="-166688" eaLnBrk="1" hangingPunct="1">
              <a:spcBef>
                <a:spcPct val="20000"/>
              </a:spcBef>
              <a:buFont typeface="Arial" charset="0"/>
              <a:buChar char="-"/>
              <a:defRPr sz="1600">
                <a:latin typeface="+mn-lt"/>
                <a:cs typeface="+mn-cs"/>
                <a:sym typeface="Arial"/>
              </a:defRPr>
            </a:lvl4pPr>
            <a:lvl5pPr marL="858838" lvl="4" indent="-173038" eaLnBrk="1" hangingPunct="1">
              <a:spcBef>
                <a:spcPct val="20000"/>
              </a:spcBef>
              <a:buFont typeface="Arial" charset="0"/>
              <a:buChar char="-"/>
              <a:defRPr sz="1600">
                <a:latin typeface="+mn-lt"/>
                <a:cs typeface="+mn-cs"/>
                <a:sym typeface="Arial"/>
              </a:defRPr>
            </a:lvl5pPr>
            <a:lvl6pPr marL="1316038" indent="-173038" fontAlgn="base">
              <a:spcBef>
                <a:spcPct val="20000"/>
              </a:spcBef>
              <a:spcAft>
                <a:spcPct val="0"/>
              </a:spcAft>
              <a:buFont typeface="Arial" charset="0"/>
              <a:buChar char="-"/>
              <a:defRPr sz="1600">
                <a:latin typeface="+mn-lt"/>
                <a:cs typeface="+mn-cs"/>
              </a:defRPr>
            </a:lvl6pPr>
            <a:lvl7pPr marL="1773238" indent="-173038" fontAlgn="base">
              <a:spcBef>
                <a:spcPct val="20000"/>
              </a:spcBef>
              <a:spcAft>
                <a:spcPct val="0"/>
              </a:spcAft>
              <a:buFont typeface="Arial" charset="0"/>
              <a:buChar char="-"/>
              <a:defRPr sz="1600">
                <a:latin typeface="+mn-lt"/>
                <a:cs typeface="+mn-cs"/>
              </a:defRPr>
            </a:lvl7pPr>
            <a:lvl8pPr marL="2230438" indent="-173038" fontAlgn="base">
              <a:spcBef>
                <a:spcPct val="20000"/>
              </a:spcBef>
              <a:spcAft>
                <a:spcPct val="0"/>
              </a:spcAft>
              <a:buFont typeface="Arial" charset="0"/>
              <a:buChar char="-"/>
              <a:defRPr sz="1600">
                <a:latin typeface="+mn-lt"/>
                <a:cs typeface="+mn-cs"/>
              </a:defRPr>
            </a:lvl8pPr>
            <a:lvl9pPr marL="2687638" indent="-173038" fontAlgn="base">
              <a:spcBef>
                <a:spcPct val="20000"/>
              </a:spcBef>
              <a:spcAft>
                <a:spcPct val="0"/>
              </a:spcAft>
              <a:buFont typeface="Arial" charset="0"/>
              <a:buChar char="-"/>
              <a:defRPr sz="1600">
                <a:latin typeface="+mn-lt"/>
                <a:cs typeface="+mn-cs"/>
              </a:defRPr>
            </a:lvl9pPr>
          </a:lstStyle>
          <a:p>
            <a:pPr marL="98425" indent="-98425">
              <a:spcBef>
                <a:spcPct val="0"/>
              </a:spcBef>
              <a:buNone/>
            </a:pPr>
            <a:r>
              <a:rPr lang="en-US" altLang="zh-CN" sz="900" dirty="0">
                <a:solidFill>
                  <a:srgbClr val="000000"/>
                </a:solidFill>
              </a:rPr>
              <a:t>*Median ratios will be different from the ratios calculated in the global comparison section, as those ratios are calculated on total amounts  </a:t>
            </a:r>
          </a:p>
        </p:txBody>
      </p:sp>
      <p:graphicFrame>
        <p:nvGraphicFramePr>
          <p:cNvPr id="10" name="Table 9">
            <a:extLst>
              <a:ext uri="{FF2B5EF4-FFF2-40B4-BE49-F238E27FC236}">
                <a16:creationId xmlns:a16="http://schemas.microsoft.com/office/drawing/2014/main" id="{1C2ED8C7-75C3-8CC6-E2F4-A8BC4885282B}"/>
              </a:ext>
            </a:extLst>
          </p:cNvPr>
          <p:cNvGraphicFramePr>
            <a:graphicFrameLocks noGrp="1"/>
          </p:cNvGraphicFramePr>
          <p:nvPr>
            <p:extLst>
              <p:ext uri="{D42A27DB-BD31-4B8C-83A1-F6EECF244321}">
                <p14:modId xmlns:p14="http://schemas.microsoft.com/office/powerpoint/2010/main" val="417439410"/>
              </p:ext>
            </p:extLst>
          </p:nvPr>
        </p:nvGraphicFramePr>
        <p:xfrm>
          <a:off x="530376" y="1141413"/>
          <a:ext cx="11077117" cy="2257692"/>
        </p:xfrm>
        <a:graphic>
          <a:graphicData uri="http://schemas.openxmlformats.org/drawingml/2006/table">
            <a:tbl>
              <a:tblPr/>
              <a:tblGrid>
                <a:gridCol w="4044691">
                  <a:extLst>
                    <a:ext uri="{9D8B030D-6E8A-4147-A177-3AD203B41FA5}">
                      <a16:colId xmlns:a16="http://schemas.microsoft.com/office/drawing/2014/main" val="2832799305"/>
                    </a:ext>
                  </a:extLst>
                </a:gridCol>
                <a:gridCol w="1565165">
                  <a:extLst>
                    <a:ext uri="{9D8B030D-6E8A-4147-A177-3AD203B41FA5}">
                      <a16:colId xmlns:a16="http://schemas.microsoft.com/office/drawing/2014/main" val="3828820284"/>
                    </a:ext>
                  </a:extLst>
                </a:gridCol>
                <a:gridCol w="1867418">
                  <a:extLst>
                    <a:ext uri="{9D8B030D-6E8A-4147-A177-3AD203B41FA5}">
                      <a16:colId xmlns:a16="http://schemas.microsoft.com/office/drawing/2014/main" val="2829824427"/>
                    </a:ext>
                  </a:extLst>
                </a:gridCol>
                <a:gridCol w="1822420">
                  <a:extLst>
                    <a:ext uri="{9D8B030D-6E8A-4147-A177-3AD203B41FA5}">
                      <a16:colId xmlns:a16="http://schemas.microsoft.com/office/drawing/2014/main" val="3414150916"/>
                    </a:ext>
                  </a:extLst>
                </a:gridCol>
                <a:gridCol w="1777423">
                  <a:extLst>
                    <a:ext uri="{9D8B030D-6E8A-4147-A177-3AD203B41FA5}">
                      <a16:colId xmlns:a16="http://schemas.microsoft.com/office/drawing/2014/main" val="903637850"/>
                    </a:ext>
                  </a:extLst>
                </a:gridCol>
              </a:tblGrid>
              <a:tr h="336278">
                <a:tc>
                  <a:txBody>
                    <a:bodyPr/>
                    <a:lstStyle/>
                    <a:p>
                      <a:pPr algn="l" fontAlgn="ctr"/>
                      <a:r>
                        <a:rPr lang="en-US" sz="900" b="0" i="0" u="none" strike="noStrike">
                          <a:solidFill>
                            <a:srgbClr val="FFFFFF"/>
                          </a:solidFill>
                          <a:effectLst/>
                          <a:latin typeface="Calibri" panose="020F0502020204030204" pitchFamily="34" charset="0"/>
                        </a:rPr>
                        <a:t>Company Name</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Total Assets (SAR BN)</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Net Income (SAR BN)</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Return on Assets</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Return on Equity</a:t>
                      </a:r>
                    </a:p>
                  </a:txBody>
                  <a:tcPr marL="9525" marR="9525" marT="9525" marB="0" anchor="ctr">
                    <a:lnL>
                      <a:noFill/>
                    </a:lnL>
                    <a:lnR>
                      <a:noFill/>
                    </a:lnR>
                    <a:lnT>
                      <a:noFill/>
                    </a:lnT>
                    <a:lnB>
                      <a:noFill/>
                    </a:lnB>
                    <a:solidFill>
                      <a:srgbClr val="002C77"/>
                    </a:solidFill>
                  </a:tcPr>
                </a:tc>
                <a:extLst>
                  <a:ext uri="{0D108BD9-81ED-4DB2-BD59-A6C34878D82A}">
                    <a16:rowId xmlns:a16="http://schemas.microsoft.com/office/drawing/2014/main" val="2404814355"/>
                  </a:ext>
                </a:extLst>
              </a:tr>
              <a:tr h="174674">
                <a:tc>
                  <a:txBody>
                    <a:bodyPr/>
                    <a:lstStyle/>
                    <a:p>
                      <a:pPr algn="l" fontAlgn="ctr"/>
                      <a:r>
                        <a:rPr lang="en-US" sz="900" b="0" i="0" u="none" strike="noStrike">
                          <a:solidFill>
                            <a:srgbClr val="000000"/>
                          </a:solidFill>
                          <a:effectLst/>
                          <a:latin typeface="Calibri" panose="020F0502020204030204" pitchFamily="34" charset="0"/>
                        </a:rPr>
                        <a:t>Qatar National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1,267.9</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16.1</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1.3%</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14.5%</a:t>
                      </a:r>
                    </a:p>
                  </a:txBody>
                  <a:tcPr marL="9525" marR="9525" marT="9525" marB="0" anchor="ctr">
                    <a:lnL>
                      <a:noFill/>
                    </a:lnL>
                    <a:lnR>
                      <a:noFill/>
                    </a:lnR>
                    <a:lnT>
                      <a:noFill/>
                    </a:lnT>
                    <a:lnB>
                      <a:noFill/>
                    </a:lnB>
                    <a:noFill/>
                  </a:tcPr>
                </a:tc>
                <a:extLst>
                  <a:ext uri="{0D108BD9-81ED-4DB2-BD59-A6C34878D82A}">
                    <a16:rowId xmlns:a16="http://schemas.microsoft.com/office/drawing/2014/main" val="2486110580"/>
                  </a:ext>
                </a:extLst>
              </a:tr>
              <a:tr h="174674">
                <a:tc>
                  <a:txBody>
                    <a:bodyPr/>
                    <a:lstStyle/>
                    <a:p>
                      <a:pPr algn="l" fontAlgn="ctr"/>
                      <a:r>
                        <a:rPr lang="en-US" sz="900" b="0" i="0" u="none" strike="noStrike">
                          <a:solidFill>
                            <a:srgbClr val="000000"/>
                          </a:solidFill>
                          <a:effectLst/>
                          <a:latin typeface="Calibri" panose="020F0502020204030204" pitchFamily="34" charset="0"/>
                        </a:rPr>
                        <a:t>Qatar Islamic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194.8</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4.4</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2.3%</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14.8%</a:t>
                      </a:r>
                    </a:p>
                  </a:txBody>
                  <a:tcPr marL="9525" marR="9525" marT="9525" marB="0" anchor="ctr">
                    <a:lnL>
                      <a:noFill/>
                    </a:lnL>
                    <a:lnR>
                      <a:noFill/>
                    </a:lnR>
                    <a:lnT>
                      <a:noFill/>
                    </a:lnT>
                    <a:lnB>
                      <a:noFill/>
                    </a:lnB>
                    <a:noFill/>
                  </a:tcPr>
                </a:tc>
                <a:extLst>
                  <a:ext uri="{0D108BD9-81ED-4DB2-BD59-A6C34878D82A}">
                    <a16:rowId xmlns:a16="http://schemas.microsoft.com/office/drawing/2014/main" val="1845360469"/>
                  </a:ext>
                </a:extLst>
              </a:tr>
              <a:tr h="174674">
                <a:tc>
                  <a:txBody>
                    <a:bodyPr/>
                    <a:lstStyle/>
                    <a:p>
                      <a:pPr algn="l" fontAlgn="ctr"/>
                      <a:r>
                        <a:rPr lang="en-US" sz="900" b="0" i="0" u="none" strike="noStrike">
                          <a:solidFill>
                            <a:srgbClr val="000000"/>
                          </a:solidFill>
                          <a:effectLst/>
                          <a:latin typeface="Calibri" panose="020F0502020204030204" pitchFamily="34" charset="0"/>
                        </a:rPr>
                        <a:t>The Commercial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169.3</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3.1</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1.8%</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12.3%</a:t>
                      </a:r>
                    </a:p>
                  </a:txBody>
                  <a:tcPr marL="9525" marR="9525" marT="9525" marB="0" anchor="ctr">
                    <a:lnL>
                      <a:noFill/>
                    </a:lnL>
                    <a:lnR>
                      <a:noFill/>
                    </a:lnR>
                    <a:lnT>
                      <a:noFill/>
                    </a:lnT>
                    <a:lnB>
                      <a:noFill/>
                    </a:lnB>
                    <a:noFill/>
                  </a:tcPr>
                </a:tc>
                <a:extLst>
                  <a:ext uri="{0D108BD9-81ED-4DB2-BD59-A6C34878D82A}">
                    <a16:rowId xmlns:a16="http://schemas.microsoft.com/office/drawing/2014/main" val="3238778557"/>
                  </a:ext>
                </a:extLst>
              </a:tr>
              <a:tr h="174674">
                <a:tc>
                  <a:txBody>
                    <a:bodyPr/>
                    <a:lstStyle/>
                    <a:p>
                      <a:pPr algn="l" fontAlgn="ctr"/>
                      <a:r>
                        <a:rPr lang="en-US" sz="900" b="0" i="0" u="none" strike="noStrike">
                          <a:solidFill>
                            <a:srgbClr val="000000"/>
                          </a:solidFill>
                          <a:effectLst/>
                          <a:latin typeface="Calibri" panose="020F0502020204030204" pitchFamily="34" charset="0"/>
                        </a:rPr>
                        <a:t>Masraf Al Rayan</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169.1</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1.5</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0.9%</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6.0%</a:t>
                      </a:r>
                    </a:p>
                  </a:txBody>
                  <a:tcPr marL="9525" marR="9525" marT="9525" marB="0" anchor="ctr">
                    <a:lnL>
                      <a:noFill/>
                    </a:lnL>
                    <a:lnR>
                      <a:noFill/>
                    </a:lnR>
                    <a:lnT>
                      <a:noFill/>
                    </a:lnT>
                    <a:lnB>
                      <a:noFill/>
                    </a:lnB>
                    <a:noFill/>
                  </a:tcPr>
                </a:tc>
                <a:extLst>
                  <a:ext uri="{0D108BD9-81ED-4DB2-BD59-A6C34878D82A}">
                    <a16:rowId xmlns:a16="http://schemas.microsoft.com/office/drawing/2014/main" val="3638336790"/>
                  </a:ext>
                </a:extLst>
              </a:tr>
              <a:tr h="174674">
                <a:tc>
                  <a:txBody>
                    <a:bodyPr/>
                    <a:lstStyle/>
                    <a:p>
                      <a:pPr algn="l" fontAlgn="ctr"/>
                      <a:r>
                        <a:rPr lang="en-US" sz="900" b="0" i="0" u="none" strike="noStrike">
                          <a:solidFill>
                            <a:srgbClr val="000000"/>
                          </a:solidFill>
                          <a:effectLst/>
                          <a:latin typeface="Calibri" panose="020F0502020204030204" pitchFamily="34" charset="0"/>
                        </a:rPr>
                        <a:t>Dukhan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117.9</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1.3</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1.2%</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9.0%</a:t>
                      </a:r>
                    </a:p>
                  </a:txBody>
                  <a:tcPr marL="9525" marR="9525" marT="9525" marB="0" anchor="ctr">
                    <a:lnL>
                      <a:noFill/>
                    </a:lnL>
                    <a:lnR>
                      <a:noFill/>
                    </a:lnR>
                    <a:lnT>
                      <a:noFill/>
                    </a:lnT>
                    <a:lnB>
                      <a:noFill/>
                    </a:lnB>
                    <a:noFill/>
                  </a:tcPr>
                </a:tc>
                <a:extLst>
                  <a:ext uri="{0D108BD9-81ED-4DB2-BD59-A6C34878D82A}">
                    <a16:rowId xmlns:a16="http://schemas.microsoft.com/office/drawing/2014/main" val="2414465880"/>
                  </a:ext>
                </a:extLst>
              </a:tr>
              <a:tr h="174674">
                <a:tc>
                  <a:txBody>
                    <a:bodyPr/>
                    <a:lstStyle/>
                    <a:p>
                      <a:pPr algn="l" fontAlgn="ctr"/>
                      <a:r>
                        <a:rPr lang="en-US" sz="900" b="0" i="0" u="none" strike="noStrike">
                          <a:solidFill>
                            <a:srgbClr val="000000"/>
                          </a:solidFill>
                          <a:effectLst/>
                          <a:latin typeface="Calibri" panose="020F0502020204030204" pitchFamily="34" charset="0"/>
                        </a:rPr>
                        <a:t>Doha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104.3</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0.8</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0.8%</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5.4%</a:t>
                      </a:r>
                    </a:p>
                  </a:txBody>
                  <a:tcPr marL="9525" marR="9525" marT="9525" marB="0" anchor="ctr">
                    <a:lnL>
                      <a:noFill/>
                    </a:lnL>
                    <a:lnR>
                      <a:noFill/>
                    </a:lnR>
                    <a:lnT>
                      <a:noFill/>
                    </a:lnT>
                    <a:lnB>
                      <a:noFill/>
                    </a:lnB>
                    <a:noFill/>
                  </a:tcPr>
                </a:tc>
                <a:extLst>
                  <a:ext uri="{0D108BD9-81ED-4DB2-BD59-A6C34878D82A}">
                    <a16:rowId xmlns:a16="http://schemas.microsoft.com/office/drawing/2014/main" val="2520703377"/>
                  </a:ext>
                </a:extLst>
              </a:tr>
              <a:tr h="174674">
                <a:tc>
                  <a:txBody>
                    <a:bodyPr/>
                    <a:lstStyle/>
                    <a:p>
                      <a:pPr algn="l" fontAlgn="ctr"/>
                      <a:r>
                        <a:rPr lang="en-US" sz="900" b="0" i="0" u="none" strike="noStrike">
                          <a:solidFill>
                            <a:srgbClr val="000000"/>
                          </a:solidFill>
                          <a:effectLst/>
                          <a:latin typeface="Calibri" panose="020F0502020204030204" pitchFamily="34" charset="0"/>
                        </a:rPr>
                        <a:t>Qatar International Islamic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63.5</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1.2</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2.0%</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12.5%</a:t>
                      </a:r>
                    </a:p>
                  </a:txBody>
                  <a:tcPr marL="9525" marR="9525" marT="9525" marB="0" anchor="ctr">
                    <a:lnL>
                      <a:noFill/>
                    </a:lnL>
                    <a:lnR>
                      <a:noFill/>
                    </a:lnR>
                    <a:lnT>
                      <a:noFill/>
                    </a:lnT>
                    <a:lnB>
                      <a:noFill/>
                    </a:lnB>
                    <a:noFill/>
                  </a:tcPr>
                </a:tc>
                <a:extLst>
                  <a:ext uri="{0D108BD9-81ED-4DB2-BD59-A6C34878D82A}">
                    <a16:rowId xmlns:a16="http://schemas.microsoft.com/office/drawing/2014/main" val="872824747"/>
                  </a:ext>
                </a:extLst>
              </a:tr>
              <a:tr h="174674">
                <a:tc>
                  <a:txBody>
                    <a:bodyPr/>
                    <a:lstStyle/>
                    <a:p>
                      <a:pPr algn="l" fontAlgn="ctr"/>
                      <a:r>
                        <a:rPr lang="en-US" sz="900" b="0" i="0" u="none" strike="noStrike">
                          <a:solidFill>
                            <a:srgbClr val="000000"/>
                          </a:solidFill>
                          <a:effectLst/>
                          <a:latin typeface="Calibri" panose="020F0502020204030204" pitchFamily="34" charset="0"/>
                        </a:rPr>
                        <a:t>Ahli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62.3</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0.9</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1.5%</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10.3%</a:t>
                      </a:r>
                    </a:p>
                  </a:txBody>
                  <a:tcPr marL="9525" marR="9525" marT="9525" marB="0" anchor="ctr">
                    <a:lnL>
                      <a:noFill/>
                    </a:lnL>
                    <a:lnR>
                      <a:noFill/>
                    </a:lnR>
                    <a:lnT>
                      <a:noFill/>
                    </a:lnT>
                    <a:lnB>
                      <a:noFill/>
                    </a:lnB>
                    <a:noFill/>
                  </a:tcPr>
                </a:tc>
                <a:extLst>
                  <a:ext uri="{0D108BD9-81ED-4DB2-BD59-A6C34878D82A}">
                    <a16:rowId xmlns:a16="http://schemas.microsoft.com/office/drawing/2014/main" val="580172061"/>
                  </a:ext>
                </a:extLst>
              </a:tr>
              <a:tr h="174674">
                <a:tc>
                  <a:txBody>
                    <a:bodyPr/>
                    <a:lstStyle/>
                    <a:p>
                      <a:pPr algn="l" fontAlgn="ctr"/>
                      <a:r>
                        <a:rPr lang="en-US" sz="900" b="0" i="0" u="none" strike="noStrike">
                          <a:solidFill>
                            <a:srgbClr val="000000"/>
                          </a:solidFill>
                          <a:effectLst/>
                          <a:latin typeface="Calibri" panose="020F0502020204030204" pitchFamily="34" charset="0"/>
                        </a:rPr>
                        <a:t>Lesha Bank</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6.5</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0.1</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1.0%</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8.7%</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35953551"/>
                  </a:ext>
                </a:extLst>
              </a:tr>
              <a:tr h="174674">
                <a:tc>
                  <a:txBody>
                    <a:bodyPr/>
                    <a:lstStyle/>
                    <a:p>
                      <a:pPr algn="l"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79826511"/>
                  </a:ext>
                </a:extLst>
              </a:tr>
              <a:tr h="174674">
                <a:tc>
                  <a:txBody>
                    <a:bodyPr/>
                    <a:lstStyle/>
                    <a:p>
                      <a:pPr algn="l" fontAlgn="ctr"/>
                      <a:r>
                        <a:rPr lang="en-US" sz="900" b="0" i="0" u="none" strike="noStrike">
                          <a:solidFill>
                            <a:srgbClr val="000000"/>
                          </a:solidFill>
                          <a:effectLst/>
                          <a:latin typeface="Calibri" panose="020F0502020204030204" pitchFamily="34" charset="0"/>
                        </a:rPr>
                        <a:t>Total / </a:t>
                      </a:r>
                      <a:r>
                        <a:rPr lang="en-US" sz="900" b="0" i="1" u="none" strike="noStrike">
                          <a:solidFill>
                            <a:srgbClr val="000000"/>
                          </a:solidFill>
                          <a:effectLst/>
                          <a:latin typeface="Calibri" panose="020F0502020204030204" pitchFamily="34" charset="0"/>
                        </a:rPr>
                        <a:t>Median*</a:t>
                      </a:r>
                      <a:endParaRPr lang="en-US" sz="900" b="0" i="0" u="none" strike="noStrike">
                        <a:solidFill>
                          <a:srgbClr val="000000"/>
                        </a:solidFill>
                        <a:effectLst/>
                        <a:latin typeface="Calibri" panose="020F0502020204030204" pitchFamily="34" charset="0"/>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2,155.6</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29.5</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1" u="none" strike="noStrike">
                          <a:solidFill>
                            <a:srgbClr val="000000"/>
                          </a:solidFill>
                          <a:effectLst/>
                          <a:latin typeface="Calibri" panose="020F0502020204030204" pitchFamily="34" charset="0"/>
                        </a:rPr>
                        <a:t>1.3%</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1" u="none" strike="noStrike" dirty="0">
                          <a:solidFill>
                            <a:srgbClr val="000000"/>
                          </a:solidFill>
                          <a:effectLst/>
                          <a:latin typeface="Calibri" panose="020F0502020204030204" pitchFamily="34" charset="0"/>
                        </a:rPr>
                        <a:t>10.3%</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08874819"/>
                  </a:ext>
                </a:extLst>
              </a:tr>
            </a:tbl>
          </a:graphicData>
        </a:graphic>
      </p:graphicFrame>
      <p:sp>
        <p:nvSpPr>
          <p:cNvPr id="3" name="Footnote">
            <a:extLst>
              <a:ext uri="{FF2B5EF4-FFF2-40B4-BE49-F238E27FC236}">
                <a16:creationId xmlns:a16="http://schemas.microsoft.com/office/drawing/2014/main" id="{D6F1EFC4-86FB-C44D-3605-8CAAE06BA301}"/>
              </a:ext>
            </a:extLst>
          </p:cNvPr>
          <p:cNvSpPr txBox="1">
            <a:spLocks noChangeArrowheads="1"/>
          </p:cNvSpPr>
          <p:nvPr/>
        </p:nvSpPr>
        <p:spPr bwMode="black">
          <a:xfrm>
            <a:off x="578460" y="6489507"/>
            <a:ext cx="11029034"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marL="174625" lvl="0" indent="-174625" eaLnBrk="1" hangingPunct="1">
              <a:spcBef>
                <a:spcPct val="60000"/>
              </a:spcBef>
              <a:buChar char="•"/>
              <a:defRPr sz="1600">
                <a:latin typeface="+mn-lt"/>
                <a:cs typeface="+mn-cs"/>
                <a:sym typeface="Arial"/>
              </a:defRPr>
            </a:lvl1pPr>
            <a:lvl2pPr marL="342900" lvl="1" indent="-166688" eaLnBrk="1" hangingPunct="1">
              <a:spcBef>
                <a:spcPct val="20000"/>
              </a:spcBef>
              <a:buFont typeface="Arial" charset="0"/>
              <a:buChar char="–"/>
              <a:defRPr sz="1600">
                <a:latin typeface="+mn-lt"/>
                <a:cs typeface="+mn-cs"/>
                <a:sym typeface="Arial"/>
              </a:defRPr>
            </a:lvl2pPr>
            <a:lvl3pPr marL="515938" lvl="2" indent="-171450" eaLnBrk="1" hangingPunct="1">
              <a:spcBef>
                <a:spcPct val="20000"/>
              </a:spcBef>
              <a:buFont typeface="Arial" charset="0"/>
              <a:buChar char="-"/>
              <a:defRPr sz="1600">
                <a:latin typeface="+mn-lt"/>
                <a:cs typeface="+mn-cs"/>
                <a:sym typeface="Arial"/>
              </a:defRPr>
            </a:lvl3pPr>
            <a:lvl4pPr marL="684213" lvl="3" indent="-166688" eaLnBrk="1" hangingPunct="1">
              <a:spcBef>
                <a:spcPct val="20000"/>
              </a:spcBef>
              <a:buFont typeface="Arial" charset="0"/>
              <a:buChar char="-"/>
              <a:defRPr sz="1600">
                <a:latin typeface="+mn-lt"/>
                <a:cs typeface="+mn-cs"/>
                <a:sym typeface="Arial"/>
              </a:defRPr>
            </a:lvl4pPr>
            <a:lvl5pPr marL="858838" lvl="4" indent="-173038" eaLnBrk="1" hangingPunct="1">
              <a:spcBef>
                <a:spcPct val="20000"/>
              </a:spcBef>
              <a:buFont typeface="Arial" charset="0"/>
              <a:buChar char="-"/>
              <a:defRPr sz="1600">
                <a:latin typeface="+mn-lt"/>
                <a:cs typeface="+mn-cs"/>
                <a:sym typeface="Arial"/>
              </a:defRPr>
            </a:lvl5pPr>
            <a:lvl6pPr marL="1316038" indent="-173038" fontAlgn="base">
              <a:spcBef>
                <a:spcPct val="20000"/>
              </a:spcBef>
              <a:spcAft>
                <a:spcPct val="0"/>
              </a:spcAft>
              <a:buFont typeface="Arial" charset="0"/>
              <a:buChar char="-"/>
              <a:defRPr sz="1600">
                <a:latin typeface="+mn-lt"/>
                <a:cs typeface="+mn-cs"/>
              </a:defRPr>
            </a:lvl6pPr>
            <a:lvl7pPr marL="1773238" indent="-173038" fontAlgn="base">
              <a:spcBef>
                <a:spcPct val="20000"/>
              </a:spcBef>
              <a:spcAft>
                <a:spcPct val="0"/>
              </a:spcAft>
              <a:buFont typeface="Arial" charset="0"/>
              <a:buChar char="-"/>
              <a:defRPr sz="1600">
                <a:latin typeface="+mn-lt"/>
                <a:cs typeface="+mn-cs"/>
              </a:defRPr>
            </a:lvl7pPr>
            <a:lvl8pPr marL="2230438" indent="-173038" fontAlgn="base">
              <a:spcBef>
                <a:spcPct val="20000"/>
              </a:spcBef>
              <a:spcAft>
                <a:spcPct val="0"/>
              </a:spcAft>
              <a:buFont typeface="Arial" charset="0"/>
              <a:buChar char="-"/>
              <a:defRPr sz="1600">
                <a:latin typeface="+mn-lt"/>
                <a:cs typeface="+mn-cs"/>
              </a:defRPr>
            </a:lvl8pPr>
            <a:lvl9pPr marL="2687638" indent="-173038" fontAlgn="base">
              <a:spcBef>
                <a:spcPct val="20000"/>
              </a:spcBef>
              <a:spcAft>
                <a:spcPct val="0"/>
              </a:spcAft>
              <a:buFont typeface="Arial" charset="0"/>
              <a:buChar char="-"/>
              <a:defRPr sz="1600">
                <a:latin typeface="+mn-lt"/>
                <a:cs typeface="+mn-cs"/>
              </a:defRPr>
            </a:lvl9pPr>
          </a:lstStyle>
          <a:p>
            <a:pPr marL="98425" indent="-98425">
              <a:spcBef>
                <a:spcPct val="0"/>
              </a:spcBef>
              <a:buNone/>
            </a:pPr>
            <a:r>
              <a:rPr lang="en-US" altLang="zh-CN" sz="900" dirty="0">
                <a:solidFill>
                  <a:srgbClr val="000000"/>
                </a:solidFill>
              </a:rPr>
              <a:t>Source: S&amp;P Capital IQ –  FY 2023</a:t>
            </a:r>
          </a:p>
        </p:txBody>
      </p:sp>
    </p:spTree>
    <p:extLst>
      <p:ext uri="{BB962C8B-B14F-4D97-AF65-F5344CB8AC3E}">
        <p14:creationId xmlns:p14="http://schemas.microsoft.com/office/powerpoint/2010/main" val="11565469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0BB71-5A84-4CAF-A0E6-0DE8DC5E9C27}"/>
              </a:ext>
            </a:extLst>
          </p:cNvPr>
          <p:cNvSpPr>
            <a:spLocks noGrp="1"/>
          </p:cNvSpPr>
          <p:nvPr>
            <p:ph type="title"/>
          </p:nvPr>
        </p:nvSpPr>
        <p:spPr/>
        <p:txBody>
          <a:bodyPr/>
          <a:lstStyle/>
          <a:p>
            <a:r>
              <a:rPr lang="en-US" dirty="0"/>
              <a:t>Banks in Qatar – NPL Summary</a:t>
            </a:r>
            <a:endParaRPr lang="en-IN" dirty="0"/>
          </a:p>
        </p:txBody>
      </p:sp>
      <p:sp>
        <p:nvSpPr>
          <p:cNvPr id="7" name="Rectangle 50">
            <a:extLst>
              <a:ext uri="{FF2B5EF4-FFF2-40B4-BE49-F238E27FC236}">
                <a16:creationId xmlns:a16="http://schemas.microsoft.com/office/drawing/2014/main" id="{833AD88A-4CFE-45F6-AFAB-69EE34FD988E}"/>
              </a:ext>
            </a:extLst>
          </p:cNvPr>
          <p:cNvSpPr>
            <a:spLocks noChangeArrowheads="1"/>
          </p:cNvSpPr>
          <p:nvPr/>
        </p:nvSpPr>
        <p:spPr bwMode="gray">
          <a:xfrm>
            <a:off x="548665" y="4135255"/>
            <a:ext cx="11125200" cy="553998"/>
          </a:xfrm>
          <a:prstGeom prst="rect">
            <a:avLst/>
          </a:prstGeom>
          <a:noFill/>
          <a:ln>
            <a:noFill/>
          </a:ln>
        </p:spPr>
        <p:txBody>
          <a:bodyPr lIns="73152" tIns="73152" rIns="73152" bIns="73152"/>
          <a:lstStyle/>
          <a:p>
            <a:pPr marL="115888" indent="-173736" algn="just">
              <a:spcBef>
                <a:spcPts val="300"/>
              </a:spcBef>
              <a:spcAft>
                <a:spcPts val="300"/>
              </a:spcAft>
              <a:buFontTx/>
              <a:buChar char="•"/>
              <a:defRPr/>
            </a:pPr>
            <a:r>
              <a:rPr lang="en-US" sz="1200" dirty="0">
                <a:cs typeface="Arial" charset="0"/>
              </a:rPr>
              <a:t>In terms of non-performing loans to total assets, Qatar Islamic Bank is the best performing bank in the region with the lowest ratio at 1.2% (median ratio at 3.4%).</a:t>
            </a:r>
          </a:p>
          <a:p>
            <a:pPr marL="115888" indent="-173736" algn="just">
              <a:spcBef>
                <a:spcPts val="300"/>
              </a:spcBef>
              <a:spcAft>
                <a:spcPts val="300"/>
              </a:spcAft>
              <a:buFontTx/>
              <a:buChar char="•"/>
              <a:defRPr/>
            </a:pPr>
            <a:r>
              <a:rPr lang="en-US" sz="1200" dirty="0">
                <a:cs typeface="Arial" charset="0"/>
              </a:rPr>
              <a:t>Median impairments made against bad loans are taking away 30.7% share from net interest income of banks, thus, denting bottom line.</a:t>
            </a:r>
          </a:p>
        </p:txBody>
      </p:sp>
      <p:sp>
        <p:nvSpPr>
          <p:cNvPr id="3" name="Footnote">
            <a:extLst>
              <a:ext uri="{FF2B5EF4-FFF2-40B4-BE49-F238E27FC236}">
                <a16:creationId xmlns:a16="http://schemas.microsoft.com/office/drawing/2014/main" id="{1CD29775-A59B-7546-7C20-8295A48D8FDC}"/>
              </a:ext>
            </a:extLst>
          </p:cNvPr>
          <p:cNvSpPr txBox="1">
            <a:spLocks noChangeArrowheads="1"/>
          </p:cNvSpPr>
          <p:nvPr/>
        </p:nvSpPr>
        <p:spPr bwMode="black">
          <a:xfrm>
            <a:off x="578461" y="5724361"/>
            <a:ext cx="11097601"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marL="174625" lvl="0" indent="-174625" eaLnBrk="1" hangingPunct="1">
              <a:spcBef>
                <a:spcPct val="60000"/>
              </a:spcBef>
              <a:buChar char="•"/>
              <a:defRPr sz="1600">
                <a:latin typeface="+mn-lt"/>
                <a:cs typeface="+mn-cs"/>
                <a:sym typeface="Arial"/>
              </a:defRPr>
            </a:lvl1pPr>
            <a:lvl2pPr marL="342900" lvl="1" indent="-166688" eaLnBrk="1" hangingPunct="1">
              <a:spcBef>
                <a:spcPct val="20000"/>
              </a:spcBef>
              <a:buFont typeface="Arial" charset="0"/>
              <a:buChar char="–"/>
              <a:defRPr sz="1600">
                <a:latin typeface="+mn-lt"/>
                <a:cs typeface="+mn-cs"/>
                <a:sym typeface="Arial"/>
              </a:defRPr>
            </a:lvl2pPr>
            <a:lvl3pPr marL="515938" lvl="2" indent="-171450" eaLnBrk="1" hangingPunct="1">
              <a:spcBef>
                <a:spcPct val="20000"/>
              </a:spcBef>
              <a:buFont typeface="Arial" charset="0"/>
              <a:buChar char="-"/>
              <a:defRPr sz="1600">
                <a:latin typeface="+mn-lt"/>
                <a:cs typeface="+mn-cs"/>
                <a:sym typeface="Arial"/>
              </a:defRPr>
            </a:lvl3pPr>
            <a:lvl4pPr marL="684213" lvl="3" indent="-166688" eaLnBrk="1" hangingPunct="1">
              <a:spcBef>
                <a:spcPct val="20000"/>
              </a:spcBef>
              <a:buFont typeface="Arial" charset="0"/>
              <a:buChar char="-"/>
              <a:defRPr sz="1600">
                <a:latin typeface="+mn-lt"/>
                <a:cs typeface="+mn-cs"/>
                <a:sym typeface="Arial"/>
              </a:defRPr>
            </a:lvl4pPr>
            <a:lvl5pPr marL="858838" lvl="4" indent="-173038" eaLnBrk="1" hangingPunct="1">
              <a:spcBef>
                <a:spcPct val="20000"/>
              </a:spcBef>
              <a:buFont typeface="Arial" charset="0"/>
              <a:buChar char="-"/>
              <a:defRPr sz="1600">
                <a:latin typeface="+mn-lt"/>
                <a:cs typeface="+mn-cs"/>
                <a:sym typeface="Arial"/>
              </a:defRPr>
            </a:lvl5pPr>
            <a:lvl6pPr marL="1316038" indent="-173038" fontAlgn="base">
              <a:spcBef>
                <a:spcPct val="20000"/>
              </a:spcBef>
              <a:spcAft>
                <a:spcPct val="0"/>
              </a:spcAft>
              <a:buFont typeface="Arial" charset="0"/>
              <a:buChar char="-"/>
              <a:defRPr sz="1600">
                <a:latin typeface="+mn-lt"/>
                <a:cs typeface="+mn-cs"/>
              </a:defRPr>
            </a:lvl6pPr>
            <a:lvl7pPr marL="1773238" indent="-173038" fontAlgn="base">
              <a:spcBef>
                <a:spcPct val="20000"/>
              </a:spcBef>
              <a:spcAft>
                <a:spcPct val="0"/>
              </a:spcAft>
              <a:buFont typeface="Arial" charset="0"/>
              <a:buChar char="-"/>
              <a:defRPr sz="1600">
                <a:latin typeface="+mn-lt"/>
                <a:cs typeface="+mn-cs"/>
              </a:defRPr>
            </a:lvl7pPr>
            <a:lvl8pPr marL="2230438" indent="-173038" fontAlgn="base">
              <a:spcBef>
                <a:spcPct val="20000"/>
              </a:spcBef>
              <a:spcAft>
                <a:spcPct val="0"/>
              </a:spcAft>
              <a:buFont typeface="Arial" charset="0"/>
              <a:buChar char="-"/>
              <a:defRPr sz="1600">
                <a:latin typeface="+mn-lt"/>
                <a:cs typeface="+mn-cs"/>
              </a:defRPr>
            </a:lvl8pPr>
            <a:lvl9pPr marL="2687638" indent="-173038" fontAlgn="base">
              <a:spcBef>
                <a:spcPct val="20000"/>
              </a:spcBef>
              <a:spcAft>
                <a:spcPct val="0"/>
              </a:spcAft>
              <a:buFont typeface="Arial" charset="0"/>
              <a:buChar char="-"/>
              <a:defRPr sz="1600">
                <a:latin typeface="+mn-lt"/>
                <a:cs typeface="+mn-cs"/>
              </a:defRPr>
            </a:lvl9pPr>
          </a:lstStyle>
          <a:p>
            <a:pPr marL="98425" indent="-98425" algn="l">
              <a:lnSpc>
                <a:spcPct val="100000"/>
              </a:lnSpc>
              <a:spcBef>
                <a:spcPct val="0"/>
              </a:spcBef>
              <a:buFontTx/>
              <a:buNone/>
            </a:pPr>
            <a:r>
              <a:rPr lang="en-US" altLang="zh-CN" sz="900" dirty="0">
                <a:solidFill>
                  <a:srgbClr val="000000"/>
                </a:solidFill>
              </a:rPr>
              <a:t>Note:</a:t>
            </a:r>
          </a:p>
          <a:p>
            <a:pPr marL="228600" indent="-228600" algn="l">
              <a:lnSpc>
                <a:spcPct val="100000"/>
              </a:lnSpc>
              <a:spcBef>
                <a:spcPct val="0"/>
              </a:spcBef>
              <a:buFontTx/>
              <a:buAutoNum type="arabicPeriod"/>
            </a:pPr>
            <a:r>
              <a:rPr lang="en-US" altLang="zh-CN" sz="900" dirty="0">
                <a:solidFill>
                  <a:srgbClr val="000000"/>
                </a:solidFill>
              </a:rPr>
              <a:t>Impairments in the above table mean provision for loan losses recorded in the income statement. Provision for loan losses include impairment charge for expected credit losses, recoveries of written-off loans and impairment charge on off balance sheet items</a:t>
            </a:r>
          </a:p>
          <a:p>
            <a:pPr marL="0" indent="0" algn="l">
              <a:lnSpc>
                <a:spcPct val="100000"/>
              </a:lnSpc>
              <a:spcBef>
                <a:spcPct val="0"/>
              </a:spcBef>
              <a:buNone/>
            </a:pPr>
            <a:r>
              <a:rPr lang="en-US" altLang="zh-CN" sz="900" dirty="0">
                <a:solidFill>
                  <a:srgbClr val="000000"/>
                </a:solidFill>
              </a:rPr>
              <a:t>*Median ratios will be different from the ratios calculated in the global comparison section, as those ratios are calculated on total amounts</a:t>
            </a:r>
          </a:p>
        </p:txBody>
      </p:sp>
      <p:graphicFrame>
        <p:nvGraphicFramePr>
          <p:cNvPr id="8" name="Table 7">
            <a:extLst>
              <a:ext uri="{FF2B5EF4-FFF2-40B4-BE49-F238E27FC236}">
                <a16:creationId xmlns:a16="http://schemas.microsoft.com/office/drawing/2014/main" id="{3EB8A063-5B4B-5220-CB3F-9D91B058F0EA}"/>
              </a:ext>
            </a:extLst>
          </p:cNvPr>
          <p:cNvGraphicFramePr>
            <a:graphicFrameLocks noGrp="1"/>
          </p:cNvGraphicFramePr>
          <p:nvPr>
            <p:extLst>
              <p:ext uri="{D42A27DB-BD31-4B8C-83A1-F6EECF244321}">
                <p14:modId xmlns:p14="http://schemas.microsoft.com/office/powerpoint/2010/main" val="417551502"/>
              </p:ext>
            </p:extLst>
          </p:nvPr>
        </p:nvGraphicFramePr>
        <p:xfrm>
          <a:off x="530377" y="1141413"/>
          <a:ext cx="11077117" cy="2257692"/>
        </p:xfrm>
        <a:graphic>
          <a:graphicData uri="http://schemas.openxmlformats.org/drawingml/2006/table">
            <a:tbl>
              <a:tblPr/>
              <a:tblGrid>
                <a:gridCol w="2143362">
                  <a:extLst>
                    <a:ext uri="{9D8B030D-6E8A-4147-A177-3AD203B41FA5}">
                      <a16:colId xmlns:a16="http://schemas.microsoft.com/office/drawing/2014/main" val="2832799305"/>
                    </a:ext>
                  </a:extLst>
                </a:gridCol>
                <a:gridCol w="829412">
                  <a:extLst>
                    <a:ext uri="{9D8B030D-6E8A-4147-A177-3AD203B41FA5}">
                      <a16:colId xmlns:a16="http://schemas.microsoft.com/office/drawing/2014/main" val="3828820284"/>
                    </a:ext>
                  </a:extLst>
                </a:gridCol>
                <a:gridCol w="1681097">
                  <a:extLst>
                    <a:ext uri="{9D8B030D-6E8A-4147-A177-3AD203B41FA5}">
                      <a16:colId xmlns:a16="http://schemas.microsoft.com/office/drawing/2014/main" val="4175740884"/>
                    </a:ext>
                  </a:extLst>
                </a:gridCol>
                <a:gridCol w="989582">
                  <a:extLst>
                    <a:ext uri="{9D8B030D-6E8A-4147-A177-3AD203B41FA5}">
                      <a16:colId xmlns:a16="http://schemas.microsoft.com/office/drawing/2014/main" val="2829824427"/>
                    </a:ext>
                  </a:extLst>
                </a:gridCol>
                <a:gridCol w="965736">
                  <a:extLst>
                    <a:ext uri="{9D8B030D-6E8A-4147-A177-3AD203B41FA5}">
                      <a16:colId xmlns:a16="http://schemas.microsoft.com/office/drawing/2014/main" val="3414150916"/>
                    </a:ext>
                  </a:extLst>
                </a:gridCol>
                <a:gridCol w="941892">
                  <a:extLst>
                    <a:ext uri="{9D8B030D-6E8A-4147-A177-3AD203B41FA5}">
                      <a16:colId xmlns:a16="http://schemas.microsoft.com/office/drawing/2014/main" val="903637850"/>
                    </a:ext>
                  </a:extLst>
                </a:gridCol>
                <a:gridCol w="1788402">
                  <a:extLst>
                    <a:ext uri="{9D8B030D-6E8A-4147-A177-3AD203B41FA5}">
                      <a16:colId xmlns:a16="http://schemas.microsoft.com/office/drawing/2014/main" val="2376556406"/>
                    </a:ext>
                  </a:extLst>
                </a:gridCol>
                <a:gridCol w="1737634">
                  <a:extLst>
                    <a:ext uri="{9D8B030D-6E8A-4147-A177-3AD203B41FA5}">
                      <a16:colId xmlns:a16="http://schemas.microsoft.com/office/drawing/2014/main" val="678661325"/>
                    </a:ext>
                  </a:extLst>
                </a:gridCol>
              </a:tblGrid>
              <a:tr h="336278">
                <a:tc>
                  <a:txBody>
                    <a:bodyPr/>
                    <a:lstStyle/>
                    <a:p>
                      <a:pPr algn="l" fontAlgn="ctr"/>
                      <a:r>
                        <a:rPr lang="en-US" sz="900" b="0" i="0" u="none" strike="noStrike">
                          <a:solidFill>
                            <a:srgbClr val="FFFFFF"/>
                          </a:solidFill>
                          <a:effectLst/>
                          <a:latin typeface="Calibri" panose="020F0502020204030204" pitchFamily="34" charset="0"/>
                        </a:rPr>
                        <a:t>Company Name</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NPL (SAR BN)</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Accumulated provisions (SAR BN)</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NPL Coverage ratio</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NPL/ Total Assets</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NPL/ Total Equity</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Impairments for the year1  (SAR BN)</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Impairments for the year/ Net Interest Income</a:t>
                      </a:r>
                    </a:p>
                  </a:txBody>
                  <a:tcPr marL="9525" marR="9525" marT="9525" marB="0" anchor="ctr">
                    <a:lnL>
                      <a:noFill/>
                    </a:lnL>
                    <a:lnR>
                      <a:noFill/>
                    </a:lnR>
                    <a:lnT>
                      <a:noFill/>
                    </a:lnT>
                    <a:lnB>
                      <a:noFill/>
                    </a:lnB>
                    <a:solidFill>
                      <a:srgbClr val="002C77"/>
                    </a:solidFill>
                  </a:tcPr>
                </a:tc>
                <a:extLst>
                  <a:ext uri="{0D108BD9-81ED-4DB2-BD59-A6C34878D82A}">
                    <a16:rowId xmlns:a16="http://schemas.microsoft.com/office/drawing/2014/main" val="2404814355"/>
                  </a:ext>
                </a:extLst>
              </a:tr>
              <a:tr h="174674">
                <a:tc>
                  <a:txBody>
                    <a:bodyPr/>
                    <a:lstStyle/>
                    <a:p>
                      <a:pPr algn="l" fontAlgn="ctr"/>
                      <a:r>
                        <a:rPr lang="en-US" sz="900" b="0" i="0" u="none" strike="noStrike">
                          <a:solidFill>
                            <a:srgbClr val="000000"/>
                          </a:solidFill>
                          <a:effectLst/>
                          <a:latin typeface="Calibri" panose="020F0502020204030204" pitchFamily="34" charset="0"/>
                        </a:rPr>
                        <a:t>Qatar National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27.1</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30.0</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110.3%</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2.1%</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23.9%</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9.0</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28.6%</a:t>
                      </a:r>
                    </a:p>
                  </a:txBody>
                  <a:tcPr marL="9525" marR="9525" marT="9525" marB="0" anchor="ctr">
                    <a:lnL>
                      <a:noFill/>
                    </a:lnL>
                    <a:lnR>
                      <a:noFill/>
                    </a:lnR>
                    <a:lnT>
                      <a:noFill/>
                    </a:lnT>
                    <a:lnB>
                      <a:noFill/>
                    </a:lnB>
                    <a:noFill/>
                  </a:tcPr>
                </a:tc>
                <a:extLst>
                  <a:ext uri="{0D108BD9-81ED-4DB2-BD59-A6C34878D82A}">
                    <a16:rowId xmlns:a16="http://schemas.microsoft.com/office/drawing/2014/main" val="2486110580"/>
                  </a:ext>
                </a:extLst>
              </a:tr>
              <a:tr h="174674">
                <a:tc>
                  <a:txBody>
                    <a:bodyPr/>
                    <a:lstStyle/>
                    <a:p>
                      <a:pPr algn="l" fontAlgn="ctr"/>
                      <a:r>
                        <a:rPr lang="en-US" sz="900" b="0" i="0" u="none" strike="noStrike">
                          <a:solidFill>
                            <a:srgbClr val="000000"/>
                          </a:solidFill>
                          <a:effectLst/>
                          <a:latin typeface="Calibri" panose="020F0502020204030204" pitchFamily="34" charset="0"/>
                        </a:rPr>
                        <a:t>Qatar Islamic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2.3</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7.2</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310.8%</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1.2%</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7.5%</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1.1</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26.5%</a:t>
                      </a:r>
                    </a:p>
                  </a:txBody>
                  <a:tcPr marL="9525" marR="9525" marT="9525" marB="0" anchor="ctr">
                    <a:lnL>
                      <a:noFill/>
                    </a:lnL>
                    <a:lnR>
                      <a:noFill/>
                    </a:lnR>
                    <a:lnT>
                      <a:noFill/>
                    </a:lnT>
                    <a:lnB>
                      <a:noFill/>
                    </a:lnB>
                    <a:noFill/>
                  </a:tcPr>
                </a:tc>
                <a:extLst>
                  <a:ext uri="{0D108BD9-81ED-4DB2-BD59-A6C34878D82A}">
                    <a16:rowId xmlns:a16="http://schemas.microsoft.com/office/drawing/2014/main" val="1845360469"/>
                  </a:ext>
                </a:extLst>
              </a:tr>
              <a:tr h="174674">
                <a:tc>
                  <a:txBody>
                    <a:bodyPr/>
                    <a:lstStyle/>
                    <a:p>
                      <a:pPr algn="l" fontAlgn="ctr"/>
                      <a:r>
                        <a:rPr lang="en-US" sz="900" b="0" i="0" u="none" strike="noStrike">
                          <a:solidFill>
                            <a:srgbClr val="000000"/>
                          </a:solidFill>
                          <a:effectLst/>
                          <a:latin typeface="Calibri" panose="020F0502020204030204" pitchFamily="34" charset="0"/>
                        </a:rPr>
                        <a:t>The Commercial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5.8</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5.5</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95.3%</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3.4%</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23.2%</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0.9</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23.3%</a:t>
                      </a:r>
                    </a:p>
                  </a:txBody>
                  <a:tcPr marL="9525" marR="9525" marT="9525" marB="0" anchor="ctr">
                    <a:lnL>
                      <a:noFill/>
                    </a:lnL>
                    <a:lnR>
                      <a:noFill/>
                    </a:lnR>
                    <a:lnT>
                      <a:noFill/>
                    </a:lnT>
                    <a:lnB>
                      <a:noFill/>
                    </a:lnB>
                    <a:noFill/>
                  </a:tcPr>
                </a:tc>
                <a:extLst>
                  <a:ext uri="{0D108BD9-81ED-4DB2-BD59-A6C34878D82A}">
                    <a16:rowId xmlns:a16="http://schemas.microsoft.com/office/drawing/2014/main" val="3238778557"/>
                  </a:ext>
                </a:extLst>
              </a:tr>
              <a:tr h="174674">
                <a:tc>
                  <a:txBody>
                    <a:bodyPr/>
                    <a:lstStyle/>
                    <a:p>
                      <a:pPr algn="l" fontAlgn="ctr"/>
                      <a:r>
                        <a:rPr lang="en-US" sz="900" b="0" i="0" u="none" strike="noStrike">
                          <a:solidFill>
                            <a:srgbClr val="000000"/>
                          </a:solidFill>
                          <a:effectLst/>
                          <a:latin typeface="Calibri" panose="020F0502020204030204" pitchFamily="34" charset="0"/>
                        </a:rPr>
                        <a:t>Masraf Al Rayan</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6.6</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4.0</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60.0%</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3.9%</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25.9%</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1.2</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101.8%</a:t>
                      </a:r>
                    </a:p>
                  </a:txBody>
                  <a:tcPr marL="9525" marR="9525" marT="9525" marB="0" anchor="ctr">
                    <a:lnL>
                      <a:noFill/>
                    </a:lnL>
                    <a:lnR>
                      <a:noFill/>
                    </a:lnR>
                    <a:lnT>
                      <a:noFill/>
                    </a:lnT>
                    <a:lnB>
                      <a:noFill/>
                    </a:lnB>
                    <a:noFill/>
                  </a:tcPr>
                </a:tc>
                <a:extLst>
                  <a:ext uri="{0D108BD9-81ED-4DB2-BD59-A6C34878D82A}">
                    <a16:rowId xmlns:a16="http://schemas.microsoft.com/office/drawing/2014/main" val="3638336790"/>
                  </a:ext>
                </a:extLst>
              </a:tr>
              <a:tr h="174674">
                <a:tc>
                  <a:txBody>
                    <a:bodyPr/>
                    <a:lstStyle/>
                    <a:p>
                      <a:pPr algn="l" fontAlgn="ctr"/>
                      <a:r>
                        <a:rPr lang="en-US" sz="900" b="0" i="0" u="none" strike="noStrike">
                          <a:solidFill>
                            <a:srgbClr val="000000"/>
                          </a:solidFill>
                          <a:effectLst/>
                          <a:latin typeface="Calibri" panose="020F0502020204030204" pitchFamily="34" charset="0"/>
                        </a:rPr>
                        <a:t>Dukhan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4.5</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3.5</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78.1%</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3.8%</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29.7%</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0.3</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32.8%</a:t>
                      </a:r>
                    </a:p>
                  </a:txBody>
                  <a:tcPr marL="9525" marR="9525" marT="9525" marB="0" anchor="ctr">
                    <a:lnL>
                      <a:noFill/>
                    </a:lnL>
                    <a:lnR>
                      <a:noFill/>
                    </a:lnR>
                    <a:lnT>
                      <a:noFill/>
                    </a:lnT>
                    <a:lnB>
                      <a:noFill/>
                    </a:lnB>
                    <a:noFill/>
                  </a:tcPr>
                </a:tc>
                <a:extLst>
                  <a:ext uri="{0D108BD9-81ED-4DB2-BD59-A6C34878D82A}">
                    <a16:rowId xmlns:a16="http://schemas.microsoft.com/office/drawing/2014/main" val="2414465880"/>
                  </a:ext>
                </a:extLst>
              </a:tr>
              <a:tr h="174674">
                <a:tc>
                  <a:txBody>
                    <a:bodyPr/>
                    <a:lstStyle/>
                    <a:p>
                      <a:pPr algn="l" fontAlgn="ctr"/>
                      <a:r>
                        <a:rPr lang="en-US" sz="900" b="0" i="0" u="none" strike="noStrike">
                          <a:solidFill>
                            <a:srgbClr val="000000"/>
                          </a:solidFill>
                          <a:effectLst/>
                          <a:latin typeface="Calibri" panose="020F0502020204030204" pitchFamily="34" charset="0"/>
                        </a:rPr>
                        <a:t>Doha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4.7</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3.2</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68.3%</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4.5%</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31.5%</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0.9</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41.6%</a:t>
                      </a:r>
                    </a:p>
                  </a:txBody>
                  <a:tcPr marL="9525" marR="9525" marT="9525" marB="0" anchor="ctr">
                    <a:lnL>
                      <a:noFill/>
                    </a:lnL>
                    <a:lnR>
                      <a:noFill/>
                    </a:lnR>
                    <a:lnT>
                      <a:noFill/>
                    </a:lnT>
                    <a:lnB>
                      <a:noFill/>
                    </a:lnB>
                    <a:noFill/>
                  </a:tcPr>
                </a:tc>
                <a:extLst>
                  <a:ext uri="{0D108BD9-81ED-4DB2-BD59-A6C34878D82A}">
                    <a16:rowId xmlns:a16="http://schemas.microsoft.com/office/drawing/2014/main" val="2520703377"/>
                  </a:ext>
                </a:extLst>
              </a:tr>
              <a:tr h="174674">
                <a:tc>
                  <a:txBody>
                    <a:bodyPr/>
                    <a:lstStyle/>
                    <a:p>
                      <a:pPr algn="l" fontAlgn="ctr"/>
                      <a:r>
                        <a:rPr lang="en-US" sz="900" b="0" i="0" u="none" strike="noStrike">
                          <a:solidFill>
                            <a:srgbClr val="000000"/>
                          </a:solidFill>
                          <a:effectLst/>
                          <a:latin typeface="Calibri" panose="020F0502020204030204" pitchFamily="34" charset="0"/>
                        </a:rPr>
                        <a:t>Qatar International Islamic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1.1</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1.7</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147.9%</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1.8%</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11.6%</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0.4</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51.1%</a:t>
                      </a:r>
                    </a:p>
                  </a:txBody>
                  <a:tcPr marL="9525" marR="9525" marT="9525" marB="0" anchor="ctr">
                    <a:lnL>
                      <a:noFill/>
                    </a:lnL>
                    <a:lnR>
                      <a:noFill/>
                    </a:lnR>
                    <a:lnT>
                      <a:noFill/>
                    </a:lnT>
                    <a:lnB>
                      <a:noFill/>
                    </a:lnB>
                    <a:noFill/>
                  </a:tcPr>
                </a:tc>
                <a:extLst>
                  <a:ext uri="{0D108BD9-81ED-4DB2-BD59-A6C34878D82A}">
                    <a16:rowId xmlns:a16="http://schemas.microsoft.com/office/drawing/2014/main" val="872824747"/>
                  </a:ext>
                </a:extLst>
              </a:tr>
              <a:tr h="174674">
                <a:tc>
                  <a:txBody>
                    <a:bodyPr/>
                    <a:lstStyle/>
                    <a:p>
                      <a:pPr algn="l" fontAlgn="ctr"/>
                      <a:r>
                        <a:rPr lang="en-US" sz="900" b="0" i="0" u="none" strike="noStrike">
                          <a:solidFill>
                            <a:srgbClr val="000000"/>
                          </a:solidFill>
                          <a:effectLst/>
                          <a:latin typeface="Calibri" panose="020F0502020204030204" pitchFamily="34" charset="0"/>
                        </a:rPr>
                        <a:t>Ahli Bank</a:t>
                      </a:r>
                    </a:p>
                  </a:txBody>
                  <a:tcPr marL="9525" marR="9525" marT="9525" marB="0" anchor="ctr">
                    <a:lnL>
                      <a:noFill/>
                    </a:lnL>
                    <a:lnR>
                      <a:noFill/>
                    </a:lnR>
                    <a:lnT>
                      <a:noFill/>
                    </a:lnT>
                    <a:lnB>
                      <a:noFill/>
                    </a:lnB>
                    <a:noFill/>
                  </a:tcPr>
                </a:tc>
                <a:tc>
                  <a:txBody>
                    <a:bodyPr/>
                    <a:lstStyle/>
                    <a:p>
                      <a:pPr algn="r" fontAlgn="ctr"/>
                      <a:r>
                        <a:rPr lang="en-US" sz="900" b="0" i="0" u="none" strike="noStrike">
                          <a:solidFill>
                            <a:srgbClr val="000000"/>
                          </a:solidFill>
                          <a:effectLst/>
                          <a:latin typeface="Calibri" panose="020F0502020204030204" pitchFamily="34" charset="0"/>
                        </a:rPr>
                        <a:t>NA</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2.0</a:t>
                      </a:r>
                    </a:p>
                  </a:txBody>
                  <a:tcPr marL="9525" marR="9525" marT="9525" marB="0" anchor="ctr">
                    <a:lnL>
                      <a:noFill/>
                    </a:lnL>
                    <a:lnR>
                      <a:noFill/>
                    </a:lnR>
                    <a:lnT>
                      <a:noFill/>
                    </a:lnT>
                    <a:lnB>
                      <a:noFill/>
                    </a:lnB>
                    <a:noFill/>
                  </a:tcPr>
                </a:tc>
                <a:tc>
                  <a:txBody>
                    <a:bodyPr/>
                    <a:lstStyle/>
                    <a:p>
                      <a:pPr algn="r" fontAlgn="ctr"/>
                      <a:r>
                        <a:rPr lang="en-US" sz="900" b="0" i="0" u="none" strike="noStrike">
                          <a:solidFill>
                            <a:srgbClr val="000000"/>
                          </a:solidFill>
                          <a:effectLst/>
                          <a:latin typeface="Calibri" panose="020F0502020204030204" pitchFamily="34" charset="0"/>
                        </a:rPr>
                        <a:t>NA</a:t>
                      </a:r>
                    </a:p>
                  </a:txBody>
                  <a:tcPr marL="9525" marR="9525" marT="9525" marB="0" anchor="ctr">
                    <a:lnL>
                      <a:noFill/>
                    </a:lnL>
                    <a:lnR>
                      <a:noFill/>
                    </a:lnR>
                    <a:lnT>
                      <a:noFill/>
                    </a:lnT>
                    <a:lnB>
                      <a:noFill/>
                    </a:lnB>
                    <a:noFill/>
                  </a:tcPr>
                </a:tc>
                <a:tc>
                  <a:txBody>
                    <a:bodyPr/>
                    <a:lstStyle/>
                    <a:p>
                      <a:pPr algn="r" fontAlgn="ctr"/>
                      <a:r>
                        <a:rPr lang="en-US" sz="900" b="0" i="0" u="none" strike="noStrike">
                          <a:solidFill>
                            <a:srgbClr val="000000"/>
                          </a:solidFill>
                          <a:effectLst/>
                          <a:latin typeface="Calibri" panose="020F0502020204030204" pitchFamily="34" charset="0"/>
                        </a:rPr>
                        <a:t>NA</a:t>
                      </a:r>
                    </a:p>
                  </a:txBody>
                  <a:tcPr marL="9525" marR="9525" marT="9525" marB="0" anchor="ctr">
                    <a:lnL>
                      <a:noFill/>
                    </a:lnL>
                    <a:lnR>
                      <a:noFill/>
                    </a:lnR>
                    <a:lnT>
                      <a:noFill/>
                    </a:lnT>
                    <a:lnB>
                      <a:noFill/>
                    </a:lnB>
                    <a:noFill/>
                  </a:tcPr>
                </a:tc>
                <a:tc>
                  <a:txBody>
                    <a:bodyPr/>
                    <a:lstStyle/>
                    <a:p>
                      <a:pPr algn="r" fontAlgn="ctr"/>
                      <a:r>
                        <a:rPr lang="en-US" sz="900" b="0" i="0" u="none" strike="noStrike">
                          <a:solidFill>
                            <a:srgbClr val="000000"/>
                          </a:solidFill>
                          <a:effectLst/>
                          <a:latin typeface="Calibri" panose="020F0502020204030204" pitchFamily="34" charset="0"/>
                        </a:rPr>
                        <a:t>NA</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0.4</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25.7%</a:t>
                      </a:r>
                    </a:p>
                  </a:txBody>
                  <a:tcPr marL="9525" marR="9525" marT="9525" marB="0" anchor="ctr">
                    <a:lnL>
                      <a:noFill/>
                    </a:lnL>
                    <a:lnR>
                      <a:noFill/>
                    </a:lnR>
                    <a:lnT>
                      <a:noFill/>
                    </a:lnT>
                    <a:lnB>
                      <a:noFill/>
                    </a:lnB>
                    <a:noFill/>
                  </a:tcPr>
                </a:tc>
                <a:extLst>
                  <a:ext uri="{0D108BD9-81ED-4DB2-BD59-A6C34878D82A}">
                    <a16:rowId xmlns:a16="http://schemas.microsoft.com/office/drawing/2014/main" val="580172061"/>
                  </a:ext>
                </a:extLst>
              </a:tr>
              <a:tr h="174674">
                <a:tc>
                  <a:txBody>
                    <a:bodyPr/>
                    <a:lstStyle/>
                    <a:p>
                      <a:pPr algn="l" fontAlgn="ctr"/>
                      <a:r>
                        <a:rPr lang="en-US" sz="900" b="0" i="0" u="none" strike="noStrike">
                          <a:solidFill>
                            <a:srgbClr val="000000"/>
                          </a:solidFill>
                          <a:effectLst/>
                          <a:latin typeface="Calibri" panose="020F0502020204030204" pitchFamily="34" charset="0"/>
                        </a:rPr>
                        <a:t>Lesha Bank</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US" sz="900" b="0" i="0" u="none" strike="noStrike">
                          <a:solidFill>
                            <a:srgbClr val="000000"/>
                          </a:solidFill>
                          <a:effectLst/>
                          <a:latin typeface="Calibri" panose="020F0502020204030204" pitchFamily="34" charset="0"/>
                        </a:rPr>
                        <a:t>NA</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0.3</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US" sz="900" b="0" i="0" u="none" strike="noStrike">
                          <a:solidFill>
                            <a:srgbClr val="000000"/>
                          </a:solidFill>
                          <a:effectLst/>
                          <a:latin typeface="Calibri" panose="020F0502020204030204" pitchFamily="34" charset="0"/>
                        </a:rPr>
                        <a:t>NA</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US" sz="900" b="0" i="0" u="none" strike="noStrike">
                          <a:solidFill>
                            <a:srgbClr val="000000"/>
                          </a:solidFill>
                          <a:effectLst/>
                          <a:latin typeface="Calibri" panose="020F0502020204030204" pitchFamily="34" charset="0"/>
                        </a:rPr>
                        <a:t>NA</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US" sz="900" b="0" i="0" u="none" strike="noStrike">
                          <a:solidFill>
                            <a:srgbClr val="000000"/>
                          </a:solidFill>
                          <a:effectLst/>
                          <a:latin typeface="Calibri" panose="020F0502020204030204" pitchFamily="34" charset="0"/>
                        </a:rPr>
                        <a:t>NA</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0.0</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US" sz="900" b="0" i="0" u="none" strike="noStrike">
                          <a:solidFill>
                            <a:srgbClr val="000000"/>
                          </a:solidFill>
                          <a:effectLst/>
                          <a:latin typeface="Calibri" panose="020F0502020204030204" pitchFamily="34" charset="0"/>
                        </a:rPr>
                        <a:t>NM</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35953551"/>
                  </a:ext>
                </a:extLst>
              </a:tr>
              <a:tr h="174674">
                <a:tc>
                  <a:txBody>
                    <a:bodyPr/>
                    <a:lstStyle/>
                    <a:p>
                      <a:pPr algn="l"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79826511"/>
                  </a:ext>
                </a:extLst>
              </a:tr>
              <a:tr h="174674">
                <a:tc>
                  <a:txBody>
                    <a:bodyPr/>
                    <a:lstStyle/>
                    <a:p>
                      <a:pPr algn="l" fontAlgn="ctr"/>
                      <a:r>
                        <a:rPr lang="en-US" sz="900" b="0" i="0" u="none" strike="noStrike">
                          <a:solidFill>
                            <a:srgbClr val="000000"/>
                          </a:solidFill>
                          <a:effectLst/>
                          <a:latin typeface="Calibri" panose="020F0502020204030204" pitchFamily="34" charset="0"/>
                        </a:rPr>
                        <a:t>Total / </a:t>
                      </a:r>
                      <a:r>
                        <a:rPr lang="en-US" sz="900" b="0" i="1" u="none" strike="noStrike">
                          <a:solidFill>
                            <a:srgbClr val="000000"/>
                          </a:solidFill>
                          <a:effectLst/>
                          <a:latin typeface="Calibri" panose="020F0502020204030204" pitchFamily="34" charset="0"/>
                        </a:rPr>
                        <a:t>Median*</a:t>
                      </a:r>
                      <a:endParaRPr lang="en-US" sz="900" b="0" i="0" u="none" strike="noStrike">
                        <a:solidFill>
                          <a:srgbClr val="000000"/>
                        </a:solidFill>
                        <a:effectLst/>
                        <a:latin typeface="Calibri" panose="020F0502020204030204" pitchFamily="34" charset="0"/>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52.2</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57.4</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1" u="none" strike="noStrike">
                          <a:solidFill>
                            <a:srgbClr val="000000"/>
                          </a:solidFill>
                          <a:effectLst/>
                          <a:latin typeface="Calibri" panose="020F0502020204030204" pitchFamily="34" charset="0"/>
                        </a:rPr>
                        <a:t>95.3%</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1" u="none" strike="noStrike">
                          <a:solidFill>
                            <a:srgbClr val="000000"/>
                          </a:solidFill>
                          <a:effectLst/>
                          <a:latin typeface="Calibri" panose="020F0502020204030204" pitchFamily="34" charset="0"/>
                        </a:rPr>
                        <a:t>3.4%</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1" u="none" strike="noStrike">
                          <a:solidFill>
                            <a:srgbClr val="000000"/>
                          </a:solidFill>
                          <a:effectLst/>
                          <a:latin typeface="Calibri" panose="020F0502020204030204" pitchFamily="34" charset="0"/>
                        </a:rPr>
                        <a:t>23.9%</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14.3</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1" u="none" strike="noStrike" dirty="0">
                          <a:solidFill>
                            <a:srgbClr val="000000"/>
                          </a:solidFill>
                          <a:effectLst/>
                          <a:latin typeface="Calibri" panose="020F0502020204030204" pitchFamily="34" charset="0"/>
                        </a:rPr>
                        <a:t>30.7%</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08874819"/>
                  </a:ext>
                </a:extLst>
              </a:tr>
            </a:tbl>
          </a:graphicData>
        </a:graphic>
      </p:graphicFrame>
      <p:sp>
        <p:nvSpPr>
          <p:cNvPr id="4" name="Footnote">
            <a:extLst>
              <a:ext uri="{FF2B5EF4-FFF2-40B4-BE49-F238E27FC236}">
                <a16:creationId xmlns:a16="http://schemas.microsoft.com/office/drawing/2014/main" id="{31471D45-55BB-D36B-5329-A7DF05947D06}"/>
              </a:ext>
            </a:extLst>
          </p:cNvPr>
          <p:cNvSpPr txBox="1">
            <a:spLocks noChangeArrowheads="1"/>
          </p:cNvSpPr>
          <p:nvPr/>
        </p:nvSpPr>
        <p:spPr bwMode="black">
          <a:xfrm>
            <a:off x="578460" y="6489507"/>
            <a:ext cx="11029034"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marL="174625" lvl="0" indent="-174625" eaLnBrk="1" hangingPunct="1">
              <a:spcBef>
                <a:spcPct val="60000"/>
              </a:spcBef>
              <a:buChar char="•"/>
              <a:defRPr sz="1600">
                <a:latin typeface="+mn-lt"/>
                <a:cs typeface="+mn-cs"/>
                <a:sym typeface="Arial"/>
              </a:defRPr>
            </a:lvl1pPr>
            <a:lvl2pPr marL="342900" lvl="1" indent="-166688" eaLnBrk="1" hangingPunct="1">
              <a:spcBef>
                <a:spcPct val="20000"/>
              </a:spcBef>
              <a:buFont typeface="Arial" charset="0"/>
              <a:buChar char="–"/>
              <a:defRPr sz="1600">
                <a:latin typeface="+mn-lt"/>
                <a:cs typeface="+mn-cs"/>
                <a:sym typeface="Arial"/>
              </a:defRPr>
            </a:lvl2pPr>
            <a:lvl3pPr marL="515938" lvl="2" indent="-171450" eaLnBrk="1" hangingPunct="1">
              <a:spcBef>
                <a:spcPct val="20000"/>
              </a:spcBef>
              <a:buFont typeface="Arial" charset="0"/>
              <a:buChar char="-"/>
              <a:defRPr sz="1600">
                <a:latin typeface="+mn-lt"/>
                <a:cs typeface="+mn-cs"/>
                <a:sym typeface="Arial"/>
              </a:defRPr>
            </a:lvl3pPr>
            <a:lvl4pPr marL="684213" lvl="3" indent="-166688" eaLnBrk="1" hangingPunct="1">
              <a:spcBef>
                <a:spcPct val="20000"/>
              </a:spcBef>
              <a:buFont typeface="Arial" charset="0"/>
              <a:buChar char="-"/>
              <a:defRPr sz="1600">
                <a:latin typeface="+mn-lt"/>
                <a:cs typeface="+mn-cs"/>
                <a:sym typeface="Arial"/>
              </a:defRPr>
            </a:lvl4pPr>
            <a:lvl5pPr marL="858838" lvl="4" indent="-173038" eaLnBrk="1" hangingPunct="1">
              <a:spcBef>
                <a:spcPct val="20000"/>
              </a:spcBef>
              <a:buFont typeface="Arial" charset="0"/>
              <a:buChar char="-"/>
              <a:defRPr sz="1600">
                <a:latin typeface="+mn-lt"/>
                <a:cs typeface="+mn-cs"/>
                <a:sym typeface="Arial"/>
              </a:defRPr>
            </a:lvl5pPr>
            <a:lvl6pPr marL="1316038" indent="-173038" fontAlgn="base">
              <a:spcBef>
                <a:spcPct val="20000"/>
              </a:spcBef>
              <a:spcAft>
                <a:spcPct val="0"/>
              </a:spcAft>
              <a:buFont typeface="Arial" charset="0"/>
              <a:buChar char="-"/>
              <a:defRPr sz="1600">
                <a:latin typeface="+mn-lt"/>
                <a:cs typeface="+mn-cs"/>
              </a:defRPr>
            </a:lvl6pPr>
            <a:lvl7pPr marL="1773238" indent="-173038" fontAlgn="base">
              <a:spcBef>
                <a:spcPct val="20000"/>
              </a:spcBef>
              <a:spcAft>
                <a:spcPct val="0"/>
              </a:spcAft>
              <a:buFont typeface="Arial" charset="0"/>
              <a:buChar char="-"/>
              <a:defRPr sz="1600">
                <a:latin typeface="+mn-lt"/>
                <a:cs typeface="+mn-cs"/>
              </a:defRPr>
            </a:lvl7pPr>
            <a:lvl8pPr marL="2230438" indent="-173038" fontAlgn="base">
              <a:spcBef>
                <a:spcPct val="20000"/>
              </a:spcBef>
              <a:spcAft>
                <a:spcPct val="0"/>
              </a:spcAft>
              <a:buFont typeface="Arial" charset="0"/>
              <a:buChar char="-"/>
              <a:defRPr sz="1600">
                <a:latin typeface="+mn-lt"/>
                <a:cs typeface="+mn-cs"/>
              </a:defRPr>
            </a:lvl8pPr>
            <a:lvl9pPr marL="2687638" indent="-173038" fontAlgn="base">
              <a:spcBef>
                <a:spcPct val="20000"/>
              </a:spcBef>
              <a:spcAft>
                <a:spcPct val="0"/>
              </a:spcAft>
              <a:buFont typeface="Arial" charset="0"/>
              <a:buChar char="-"/>
              <a:defRPr sz="1600">
                <a:latin typeface="+mn-lt"/>
                <a:cs typeface="+mn-cs"/>
              </a:defRPr>
            </a:lvl9pPr>
          </a:lstStyle>
          <a:p>
            <a:pPr marL="98425" indent="-98425">
              <a:spcBef>
                <a:spcPct val="0"/>
              </a:spcBef>
              <a:buNone/>
            </a:pPr>
            <a:r>
              <a:rPr lang="en-US" altLang="zh-CN" sz="900" dirty="0">
                <a:solidFill>
                  <a:srgbClr val="000000"/>
                </a:solidFill>
              </a:rPr>
              <a:t>Source: S&amp;P Capital IQ –  FY 2023</a:t>
            </a:r>
          </a:p>
        </p:txBody>
      </p:sp>
    </p:spTree>
    <p:extLst>
      <p:ext uri="{BB962C8B-B14F-4D97-AF65-F5344CB8AC3E}">
        <p14:creationId xmlns:p14="http://schemas.microsoft.com/office/powerpoint/2010/main" val="25497662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0BB71-5A84-4CAF-A0E6-0DE8DC5E9C27}"/>
              </a:ext>
            </a:extLst>
          </p:cNvPr>
          <p:cNvSpPr>
            <a:spLocks noGrp="1"/>
          </p:cNvSpPr>
          <p:nvPr>
            <p:ph type="title"/>
          </p:nvPr>
        </p:nvSpPr>
        <p:spPr/>
        <p:txBody>
          <a:bodyPr/>
          <a:lstStyle/>
          <a:p>
            <a:r>
              <a:rPr lang="en-US" dirty="0"/>
              <a:t>Banks in Kuwait – Profitability Overview</a:t>
            </a:r>
            <a:endParaRPr lang="en-IN" dirty="0"/>
          </a:p>
        </p:txBody>
      </p:sp>
      <p:sp>
        <p:nvSpPr>
          <p:cNvPr id="7" name="Rectangle 50">
            <a:extLst>
              <a:ext uri="{FF2B5EF4-FFF2-40B4-BE49-F238E27FC236}">
                <a16:creationId xmlns:a16="http://schemas.microsoft.com/office/drawing/2014/main" id="{D2505720-9BDA-4F40-A48C-7AF97A569F70}"/>
              </a:ext>
            </a:extLst>
          </p:cNvPr>
          <p:cNvSpPr>
            <a:spLocks noChangeArrowheads="1"/>
          </p:cNvSpPr>
          <p:nvPr/>
        </p:nvSpPr>
        <p:spPr bwMode="gray">
          <a:xfrm>
            <a:off x="550861" y="4847897"/>
            <a:ext cx="11125200" cy="889136"/>
          </a:xfrm>
          <a:prstGeom prst="rect">
            <a:avLst/>
          </a:prstGeom>
          <a:noFill/>
          <a:ln>
            <a:noFill/>
          </a:ln>
        </p:spPr>
        <p:txBody>
          <a:bodyPr lIns="73152" tIns="73152" rIns="73152" bIns="73152"/>
          <a:lstStyle/>
          <a:p>
            <a:pPr marL="115888" indent="-173736" algn="just">
              <a:spcBef>
                <a:spcPts val="300"/>
              </a:spcBef>
              <a:spcAft>
                <a:spcPts val="300"/>
              </a:spcAft>
              <a:buFontTx/>
              <a:buChar char="•"/>
              <a:defRPr/>
            </a:pPr>
            <a:r>
              <a:rPr lang="en-US" sz="1200" b="0" i="0" u="none" strike="noStrike" dirty="0">
                <a:solidFill>
                  <a:srgbClr val="000000"/>
                </a:solidFill>
                <a:effectLst/>
                <a:latin typeface="Calibri" panose="020F0502020204030204" pitchFamily="34" charset="0"/>
              </a:rPr>
              <a:t>Kuwait Finance House</a:t>
            </a:r>
            <a:r>
              <a:rPr lang="en-US" sz="1200" dirty="0">
                <a:solidFill>
                  <a:srgbClr val="000000"/>
                </a:solidFill>
                <a:cs typeface="Arial" charset="0"/>
              </a:rPr>
              <a:t> is the largest bank in Kuwait with total assets of SAR 464 BN as of FY 2023.</a:t>
            </a:r>
          </a:p>
          <a:p>
            <a:pPr marL="115888" indent="-173736" algn="just">
              <a:spcBef>
                <a:spcPts val="300"/>
              </a:spcBef>
              <a:spcAft>
                <a:spcPts val="300"/>
              </a:spcAft>
              <a:buFontTx/>
              <a:buChar char="•"/>
              <a:defRPr/>
            </a:pPr>
            <a:r>
              <a:rPr lang="en-US" sz="1200" b="0" i="0" u="none" strike="noStrike" dirty="0">
                <a:solidFill>
                  <a:srgbClr val="000000"/>
                </a:solidFill>
                <a:effectLst/>
                <a:latin typeface="Calibri" panose="020F0502020204030204" pitchFamily="34" charset="0"/>
              </a:rPr>
              <a:t>Commercial Bank of Kuwait </a:t>
            </a:r>
            <a:r>
              <a:rPr lang="en-US" sz="1200" dirty="0">
                <a:solidFill>
                  <a:srgbClr val="000000"/>
                </a:solidFill>
                <a:cs typeface="Arial" charset="0"/>
              </a:rPr>
              <a:t>is the best performing bank in Kuwait in terms of return on equity and return on assets.</a:t>
            </a:r>
          </a:p>
          <a:p>
            <a:pPr marL="115888" indent="-173736" algn="just">
              <a:spcBef>
                <a:spcPts val="300"/>
              </a:spcBef>
              <a:spcAft>
                <a:spcPts val="300"/>
              </a:spcAft>
              <a:buFontTx/>
              <a:buChar char="•"/>
              <a:defRPr/>
            </a:pPr>
            <a:endParaRPr lang="en-US" sz="1200" dirty="0">
              <a:solidFill>
                <a:srgbClr val="000000"/>
              </a:solidFill>
              <a:cs typeface="Arial" charset="0"/>
            </a:endParaRPr>
          </a:p>
        </p:txBody>
      </p:sp>
      <p:sp>
        <p:nvSpPr>
          <p:cNvPr id="9" name="Footnote">
            <a:extLst>
              <a:ext uri="{FF2B5EF4-FFF2-40B4-BE49-F238E27FC236}">
                <a16:creationId xmlns:a16="http://schemas.microsoft.com/office/drawing/2014/main" id="{AA12903D-ECFB-890C-7F41-9C3C5EE49654}"/>
              </a:ext>
            </a:extLst>
          </p:cNvPr>
          <p:cNvSpPr txBox="1">
            <a:spLocks noChangeArrowheads="1"/>
          </p:cNvSpPr>
          <p:nvPr/>
        </p:nvSpPr>
        <p:spPr bwMode="black">
          <a:xfrm>
            <a:off x="550863" y="6186101"/>
            <a:ext cx="8686800"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marL="174625" lvl="0" indent="-174625" eaLnBrk="1" hangingPunct="1">
              <a:spcBef>
                <a:spcPct val="60000"/>
              </a:spcBef>
              <a:buChar char="•"/>
              <a:defRPr sz="1600">
                <a:latin typeface="+mn-lt"/>
                <a:cs typeface="+mn-cs"/>
                <a:sym typeface="Arial"/>
              </a:defRPr>
            </a:lvl1pPr>
            <a:lvl2pPr marL="342900" lvl="1" indent="-166688" eaLnBrk="1" hangingPunct="1">
              <a:spcBef>
                <a:spcPct val="20000"/>
              </a:spcBef>
              <a:buFont typeface="Arial" charset="0"/>
              <a:buChar char="–"/>
              <a:defRPr sz="1600">
                <a:latin typeface="+mn-lt"/>
                <a:cs typeface="+mn-cs"/>
                <a:sym typeface="Arial"/>
              </a:defRPr>
            </a:lvl2pPr>
            <a:lvl3pPr marL="515938" lvl="2" indent="-171450" eaLnBrk="1" hangingPunct="1">
              <a:spcBef>
                <a:spcPct val="20000"/>
              </a:spcBef>
              <a:buFont typeface="Arial" charset="0"/>
              <a:buChar char="-"/>
              <a:defRPr sz="1600">
                <a:latin typeface="+mn-lt"/>
                <a:cs typeface="+mn-cs"/>
                <a:sym typeface="Arial"/>
              </a:defRPr>
            </a:lvl3pPr>
            <a:lvl4pPr marL="684213" lvl="3" indent="-166688" eaLnBrk="1" hangingPunct="1">
              <a:spcBef>
                <a:spcPct val="20000"/>
              </a:spcBef>
              <a:buFont typeface="Arial" charset="0"/>
              <a:buChar char="-"/>
              <a:defRPr sz="1600">
                <a:latin typeface="+mn-lt"/>
                <a:cs typeface="+mn-cs"/>
                <a:sym typeface="Arial"/>
              </a:defRPr>
            </a:lvl4pPr>
            <a:lvl5pPr marL="858838" lvl="4" indent="-173038" eaLnBrk="1" hangingPunct="1">
              <a:spcBef>
                <a:spcPct val="20000"/>
              </a:spcBef>
              <a:buFont typeface="Arial" charset="0"/>
              <a:buChar char="-"/>
              <a:defRPr sz="1600">
                <a:latin typeface="+mn-lt"/>
                <a:cs typeface="+mn-cs"/>
                <a:sym typeface="Arial"/>
              </a:defRPr>
            </a:lvl5pPr>
            <a:lvl6pPr marL="1316038" indent="-173038" fontAlgn="base">
              <a:spcBef>
                <a:spcPct val="20000"/>
              </a:spcBef>
              <a:spcAft>
                <a:spcPct val="0"/>
              </a:spcAft>
              <a:buFont typeface="Arial" charset="0"/>
              <a:buChar char="-"/>
              <a:defRPr sz="1600">
                <a:latin typeface="+mn-lt"/>
                <a:cs typeface="+mn-cs"/>
              </a:defRPr>
            </a:lvl6pPr>
            <a:lvl7pPr marL="1773238" indent="-173038" fontAlgn="base">
              <a:spcBef>
                <a:spcPct val="20000"/>
              </a:spcBef>
              <a:spcAft>
                <a:spcPct val="0"/>
              </a:spcAft>
              <a:buFont typeface="Arial" charset="0"/>
              <a:buChar char="-"/>
              <a:defRPr sz="1600">
                <a:latin typeface="+mn-lt"/>
                <a:cs typeface="+mn-cs"/>
              </a:defRPr>
            </a:lvl7pPr>
            <a:lvl8pPr marL="2230438" indent="-173038" fontAlgn="base">
              <a:spcBef>
                <a:spcPct val="20000"/>
              </a:spcBef>
              <a:spcAft>
                <a:spcPct val="0"/>
              </a:spcAft>
              <a:buFont typeface="Arial" charset="0"/>
              <a:buChar char="-"/>
              <a:defRPr sz="1600">
                <a:latin typeface="+mn-lt"/>
                <a:cs typeface="+mn-cs"/>
              </a:defRPr>
            </a:lvl8pPr>
            <a:lvl9pPr marL="2687638" indent="-173038" fontAlgn="base">
              <a:spcBef>
                <a:spcPct val="20000"/>
              </a:spcBef>
              <a:spcAft>
                <a:spcPct val="0"/>
              </a:spcAft>
              <a:buFont typeface="Arial" charset="0"/>
              <a:buChar char="-"/>
              <a:defRPr sz="1600">
                <a:latin typeface="+mn-lt"/>
                <a:cs typeface="+mn-cs"/>
              </a:defRPr>
            </a:lvl9pPr>
          </a:lstStyle>
          <a:p>
            <a:pPr marL="98425" indent="-98425">
              <a:spcBef>
                <a:spcPct val="0"/>
              </a:spcBef>
              <a:buNone/>
            </a:pPr>
            <a:r>
              <a:rPr lang="en-US" altLang="zh-CN" sz="900" dirty="0">
                <a:solidFill>
                  <a:srgbClr val="000000"/>
                </a:solidFill>
              </a:rPr>
              <a:t>*Median ratios will be different from the ratios calculated in the global comparison section, as those ratios are calculated on total amounts  </a:t>
            </a:r>
          </a:p>
        </p:txBody>
      </p:sp>
      <p:graphicFrame>
        <p:nvGraphicFramePr>
          <p:cNvPr id="10" name="Table 9">
            <a:extLst>
              <a:ext uri="{FF2B5EF4-FFF2-40B4-BE49-F238E27FC236}">
                <a16:creationId xmlns:a16="http://schemas.microsoft.com/office/drawing/2014/main" id="{5A7EB1FD-0939-B5A4-A924-DC0D3FA32298}"/>
              </a:ext>
            </a:extLst>
          </p:cNvPr>
          <p:cNvGraphicFramePr>
            <a:graphicFrameLocks noGrp="1"/>
          </p:cNvGraphicFramePr>
          <p:nvPr>
            <p:extLst>
              <p:ext uri="{D42A27DB-BD31-4B8C-83A1-F6EECF244321}">
                <p14:modId xmlns:p14="http://schemas.microsoft.com/office/powerpoint/2010/main" val="3746254918"/>
              </p:ext>
            </p:extLst>
          </p:nvPr>
        </p:nvGraphicFramePr>
        <p:xfrm>
          <a:off x="530376" y="1141413"/>
          <a:ext cx="11077117" cy="2257692"/>
        </p:xfrm>
        <a:graphic>
          <a:graphicData uri="http://schemas.openxmlformats.org/drawingml/2006/table">
            <a:tbl>
              <a:tblPr/>
              <a:tblGrid>
                <a:gridCol w="4044691">
                  <a:extLst>
                    <a:ext uri="{9D8B030D-6E8A-4147-A177-3AD203B41FA5}">
                      <a16:colId xmlns:a16="http://schemas.microsoft.com/office/drawing/2014/main" val="2832799305"/>
                    </a:ext>
                  </a:extLst>
                </a:gridCol>
                <a:gridCol w="1565165">
                  <a:extLst>
                    <a:ext uri="{9D8B030D-6E8A-4147-A177-3AD203B41FA5}">
                      <a16:colId xmlns:a16="http://schemas.microsoft.com/office/drawing/2014/main" val="3828820284"/>
                    </a:ext>
                  </a:extLst>
                </a:gridCol>
                <a:gridCol w="1867418">
                  <a:extLst>
                    <a:ext uri="{9D8B030D-6E8A-4147-A177-3AD203B41FA5}">
                      <a16:colId xmlns:a16="http://schemas.microsoft.com/office/drawing/2014/main" val="2829824427"/>
                    </a:ext>
                  </a:extLst>
                </a:gridCol>
                <a:gridCol w="1822420">
                  <a:extLst>
                    <a:ext uri="{9D8B030D-6E8A-4147-A177-3AD203B41FA5}">
                      <a16:colId xmlns:a16="http://schemas.microsoft.com/office/drawing/2014/main" val="3414150916"/>
                    </a:ext>
                  </a:extLst>
                </a:gridCol>
                <a:gridCol w="1777423">
                  <a:extLst>
                    <a:ext uri="{9D8B030D-6E8A-4147-A177-3AD203B41FA5}">
                      <a16:colId xmlns:a16="http://schemas.microsoft.com/office/drawing/2014/main" val="903637850"/>
                    </a:ext>
                  </a:extLst>
                </a:gridCol>
              </a:tblGrid>
              <a:tr h="336278">
                <a:tc>
                  <a:txBody>
                    <a:bodyPr/>
                    <a:lstStyle/>
                    <a:p>
                      <a:pPr algn="l" fontAlgn="ctr"/>
                      <a:r>
                        <a:rPr lang="en-US" sz="900" b="0" i="0" u="none" strike="noStrike">
                          <a:solidFill>
                            <a:srgbClr val="FFFFFF"/>
                          </a:solidFill>
                          <a:effectLst/>
                          <a:latin typeface="Calibri" panose="020F0502020204030204" pitchFamily="34" charset="0"/>
                        </a:rPr>
                        <a:t>Company Name</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Total Assets (SAR BN)</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Net Income (SAR BN)</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Return on Assets</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Return on Equity</a:t>
                      </a:r>
                    </a:p>
                  </a:txBody>
                  <a:tcPr marL="9525" marR="9525" marT="9525" marB="0" anchor="ctr">
                    <a:lnL>
                      <a:noFill/>
                    </a:lnL>
                    <a:lnR>
                      <a:noFill/>
                    </a:lnR>
                    <a:lnT>
                      <a:noFill/>
                    </a:lnT>
                    <a:lnB>
                      <a:noFill/>
                    </a:lnB>
                    <a:solidFill>
                      <a:srgbClr val="002C77"/>
                    </a:solidFill>
                  </a:tcPr>
                </a:tc>
                <a:extLst>
                  <a:ext uri="{0D108BD9-81ED-4DB2-BD59-A6C34878D82A}">
                    <a16:rowId xmlns:a16="http://schemas.microsoft.com/office/drawing/2014/main" val="2404814355"/>
                  </a:ext>
                </a:extLst>
              </a:tr>
              <a:tr h="174674">
                <a:tc>
                  <a:txBody>
                    <a:bodyPr/>
                    <a:lstStyle/>
                    <a:p>
                      <a:pPr algn="l" fontAlgn="ctr"/>
                      <a:r>
                        <a:rPr lang="en-US" sz="900" b="0" i="0" u="none" strike="noStrike">
                          <a:solidFill>
                            <a:srgbClr val="000000"/>
                          </a:solidFill>
                          <a:effectLst/>
                          <a:latin typeface="Calibri" panose="020F0502020204030204" pitchFamily="34" charset="0"/>
                        </a:rPr>
                        <a:t>Kuwait Finance House</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463.8</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8.2</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1.8%</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10.8%</a:t>
                      </a:r>
                    </a:p>
                  </a:txBody>
                  <a:tcPr marL="9525" marR="9525" marT="9525" marB="0" anchor="ctr">
                    <a:lnL>
                      <a:noFill/>
                    </a:lnL>
                    <a:lnR>
                      <a:noFill/>
                    </a:lnR>
                    <a:lnT>
                      <a:noFill/>
                    </a:lnT>
                    <a:lnB>
                      <a:noFill/>
                    </a:lnB>
                    <a:noFill/>
                  </a:tcPr>
                </a:tc>
                <a:extLst>
                  <a:ext uri="{0D108BD9-81ED-4DB2-BD59-A6C34878D82A}">
                    <a16:rowId xmlns:a16="http://schemas.microsoft.com/office/drawing/2014/main" val="746750070"/>
                  </a:ext>
                </a:extLst>
              </a:tr>
              <a:tr h="174674">
                <a:tc>
                  <a:txBody>
                    <a:bodyPr/>
                    <a:lstStyle/>
                    <a:p>
                      <a:pPr algn="l" fontAlgn="ctr"/>
                      <a:r>
                        <a:rPr lang="en-US" sz="900" b="0" i="0" u="none" strike="noStrike">
                          <a:solidFill>
                            <a:srgbClr val="000000"/>
                          </a:solidFill>
                          <a:effectLst/>
                          <a:latin typeface="Calibri" panose="020F0502020204030204" pitchFamily="34" charset="0"/>
                        </a:rPr>
                        <a:t>National Bank of Kuwait</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459.6</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7.2</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1.6%</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12.3%</a:t>
                      </a:r>
                    </a:p>
                  </a:txBody>
                  <a:tcPr marL="9525" marR="9525" marT="9525" marB="0" anchor="ctr">
                    <a:lnL>
                      <a:noFill/>
                    </a:lnL>
                    <a:lnR>
                      <a:noFill/>
                    </a:lnR>
                    <a:lnT>
                      <a:noFill/>
                    </a:lnT>
                    <a:lnB>
                      <a:noFill/>
                    </a:lnB>
                    <a:noFill/>
                  </a:tcPr>
                </a:tc>
                <a:extLst>
                  <a:ext uri="{0D108BD9-81ED-4DB2-BD59-A6C34878D82A}">
                    <a16:rowId xmlns:a16="http://schemas.microsoft.com/office/drawing/2014/main" val="1845360469"/>
                  </a:ext>
                </a:extLst>
              </a:tr>
              <a:tr h="174674">
                <a:tc>
                  <a:txBody>
                    <a:bodyPr/>
                    <a:lstStyle/>
                    <a:p>
                      <a:pPr algn="l" fontAlgn="ctr"/>
                      <a:r>
                        <a:rPr lang="en-US" sz="900" b="0" i="0" u="none" strike="noStrike">
                          <a:solidFill>
                            <a:srgbClr val="000000"/>
                          </a:solidFill>
                          <a:effectLst/>
                          <a:latin typeface="Calibri" panose="020F0502020204030204" pitchFamily="34" charset="0"/>
                        </a:rPr>
                        <a:t>Boubyan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102.6</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1.0</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1.0%</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7.8%</a:t>
                      </a:r>
                    </a:p>
                  </a:txBody>
                  <a:tcPr marL="9525" marR="9525" marT="9525" marB="0" anchor="ctr">
                    <a:lnL>
                      <a:noFill/>
                    </a:lnL>
                    <a:lnR>
                      <a:noFill/>
                    </a:lnR>
                    <a:lnT>
                      <a:noFill/>
                    </a:lnT>
                    <a:lnB>
                      <a:noFill/>
                    </a:lnB>
                    <a:noFill/>
                  </a:tcPr>
                </a:tc>
                <a:extLst>
                  <a:ext uri="{0D108BD9-81ED-4DB2-BD59-A6C34878D82A}">
                    <a16:rowId xmlns:a16="http://schemas.microsoft.com/office/drawing/2014/main" val="3238778557"/>
                  </a:ext>
                </a:extLst>
              </a:tr>
              <a:tr h="174674">
                <a:tc>
                  <a:txBody>
                    <a:bodyPr/>
                    <a:lstStyle/>
                    <a:p>
                      <a:pPr algn="l" fontAlgn="ctr"/>
                      <a:r>
                        <a:rPr lang="en-US" sz="900" b="0" i="0" u="none" strike="noStrike">
                          <a:solidFill>
                            <a:srgbClr val="000000"/>
                          </a:solidFill>
                          <a:effectLst/>
                          <a:latin typeface="Calibri" panose="020F0502020204030204" pitchFamily="34" charset="0"/>
                        </a:rPr>
                        <a:t>Burgan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90.6</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0.6</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0.6%</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4.6%</a:t>
                      </a:r>
                    </a:p>
                  </a:txBody>
                  <a:tcPr marL="9525" marR="9525" marT="9525" marB="0" anchor="ctr">
                    <a:lnL>
                      <a:noFill/>
                    </a:lnL>
                    <a:lnR>
                      <a:noFill/>
                    </a:lnR>
                    <a:lnT>
                      <a:noFill/>
                    </a:lnT>
                    <a:lnB>
                      <a:noFill/>
                    </a:lnB>
                    <a:noFill/>
                  </a:tcPr>
                </a:tc>
                <a:extLst>
                  <a:ext uri="{0D108BD9-81ED-4DB2-BD59-A6C34878D82A}">
                    <a16:rowId xmlns:a16="http://schemas.microsoft.com/office/drawing/2014/main" val="3638336790"/>
                  </a:ext>
                </a:extLst>
              </a:tr>
              <a:tr h="174674">
                <a:tc>
                  <a:txBody>
                    <a:bodyPr/>
                    <a:lstStyle/>
                    <a:p>
                      <a:pPr algn="l" fontAlgn="ctr"/>
                      <a:r>
                        <a:rPr lang="en-US" sz="900" b="0" i="0" u="none" strike="noStrike">
                          <a:solidFill>
                            <a:srgbClr val="000000"/>
                          </a:solidFill>
                          <a:effectLst/>
                          <a:latin typeface="Calibri" panose="020F0502020204030204" pitchFamily="34" charset="0"/>
                        </a:rPr>
                        <a:t>Gulf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87.5</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0.9</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1.0%</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9.3%</a:t>
                      </a:r>
                    </a:p>
                  </a:txBody>
                  <a:tcPr marL="9525" marR="9525" marT="9525" marB="0" anchor="ctr">
                    <a:lnL>
                      <a:noFill/>
                    </a:lnL>
                    <a:lnR>
                      <a:noFill/>
                    </a:lnR>
                    <a:lnT>
                      <a:noFill/>
                    </a:lnT>
                    <a:lnB>
                      <a:noFill/>
                    </a:lnB>
                    <a:noFill/>
                  </a:tcPr>
                </a:tc>
                <a:extLst>
                  <a:ext uri="{0D108BD9-81ED-4DB2-BD59-A6C34878D82A}">
                    <a16:rowId xmlns:a16="http://schemas.microsoft.com/office/drawing/2014/main" val="2414465880"/>
                  </a:ext>
                </a:extLst>
              </a:tr>
              <a:tr h="174674">
                <a:tc>
                  <a:txBody>
                    <a:bodyPr/>
                    <a:lstStyle/>
                    <a:p>
                      <a:pPr algn="l" fontAlgn="ctr"/>
                      <a:r>
                        <a:rPr lang="en-US" sz="900" b="0" i="0" u="none" strike="noStrike">
                          <a:solidFill>
                            <a:srgbClr val="000000"/>
                          </a:solidFill>
                          <a:effectLst/>
                          <a:latin typeface="Calibri" panose="020F0502020204030204" pitchFamily="34" charset="0"/>
                        </a:rPr>
                        <a:t>Al Ahli Bank of Kuwait</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76.7</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0.6</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0.7%</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7.5%</a:t>
                      </a:r>
                    </a:p>
                  </a:txBody>
                  <a:tcPr marL="9525" marR="9525" marT="9525" marB="0" anchor="ctr">
                    <a:lnL>
                      <a:noFill/>
                    </a:lnL>
                    <a:lnR>
                      <a:noFill/>
                    </a:lnR>
                    <a:lnT>
                      <a:noFill/>
                    </a:lnT>
                    <a:lnB>
                      <a:noFill/>
                    </a:lnB>
                    <a:noFill/>
                  </a:tcPr>
                </a:tc>
                <a:extLst>
                  <a:ext uri="{0D108BD9-81ED-4DB2-BD59-A6C34878D82A}">
                    <a16:rowId xmlns:a16="http://schemas.microsoft.com/office/drawing/2014/main" val="2520703377"/>
                  </a:ext>
                </a:extLst>
              </a:tr>
              <a:tr h="174674">
                <a:tc>
                  <a:txBody>
                    <a:bodyPr/>
                    <a:lstStyle/>
                    <a:p>
                      <a:pPr algn="l" fontAlgn="ctr"/>
                      <a:r>
                        <a:rPr lang="en-US" sz="900" b="0" i="0" u="none" strike="noStrike">
                          <a:solidFill>
                            <a:srgbClr val="000000"/>
                          </a:solidFill>
                          <a:effectLst/>
                          <a:latin typeface="Calibri" panose="020F0502020204030204" pitchFamily="34" charset="0"/>
                        </a:rPr>
                        <a:t>Warba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59.0</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0.2</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0.4%</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5.1%</a:t>
                      </a:r>
                    </a:p>
                  </a:txBody>
                  <a:tcPr marL="9525" marR="9525" marT="9525" marB="0" anchor="ctr">
                    <a:lnL>
                      <a:noFill/>
                    </a:lnL>
                    <a:lnR>
                      <a:noFill/>
                    </a:lnR>
                    <a:lnT>
                      <a:noFill/>
                    </a:lnT>
                    <a:lnB>
                      <a:noFill/>
                    </a:lnB>
                    <a:noFill/>
                  </a:tcPr>
                </a:tc>
                <a:extLst>
                  <a:ext uri="{0D108BD9-81ED-4DB2-BD59-A6C34878D82A}">
                    <a16:rowId xmlns:a16="http://schemas.microsoft.com/office/drawing/2014/main" val="872824747"/>
                  </a:ext>
                </a:extLst>
              </a:tr>
              <a:tr h="174674">
                <a:tc>
                  <a:txBody>
                    <a:bodyPr/>
                    <a:lstStyle/>
                    <a:p>
                      <a:pPr algn="l" fontAlgn="ctr"/>
                      <a:r>
                        <a:rPr lang="en-US" sz="900" b="0" i="0" u="none" strike="noStrike">
                          <a:solidFill>
                            <a:srgbClr val="000000"/>
                          </a:solidFill>
                          <a:effectLst/>
                          <a:latin typeface="Calibri" panose="020F0502020204030204" pitchFamily="34" charset="0"/>
                        </a:rPr>
                        <a:t>Commercial Bank of Kuwait</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51.0</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1.4</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2.6%</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16.8%</a:t>
                      </a:r>
                    </a:p>
                  </a:txBody>
                  <a:tcPr marL="9525" marR="9525" marT="9525" marB="0" anchor="ctr">
                    <a:lnL>
                      <a:noFill/>
                    </a:lnL>
                    <a:lnR>
                      <a:noFill/>
                    </a:lnR>
                    <a:lnT>
                      <a:noFill/>
                    </a:lnT>
                    <a:lnB>
                      <a:noFill/>
                    </a:lnB>
                    <a:noFill/>
                  </a:tcPr>
                </a:tc>
                <a:extLst>
                  <a:ext uri="{0D108BD9-81ED-4DB2-BD59-A6C34878D82A}">
                    <a16:rowId xmlns:a16="http://schemas.microsoft.com/office/drawing/2014/main" val="580172061"/>
                  </a:ext>
                </a:extLst>
              </a:tr>
              <a:tr h="174674">
                <a:tc>
                  <a:txBody>
                    <a:bodyPr/>
                    <a:lstStyle/>
                    <a:p>
                      <a:pPr algn="l" fontAlgn="ctr"/>
                      <a:r>
                        <a:rPr lang="en-US" sz="900" b="0" i="0" u="none" strike="noStrike">
                          <a:solidFill>
                            <a:srgbClr val="000000"/>
                          </a:solidFill>
                          <a:effectLst/>
                          <a:latin typeface="Calibri" panose="020F0502020204030204" pitchFamily="34" charset="0"/>
                        </a:rPr>
                        <a:t>Kuwait International Bank</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44.1</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0.2</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0.5%</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5.0%</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35953551"/>
                  </a:ext>
                </a:extLst>
              </a:tr>
              <a:tr h="174674">
                <a:tc>
                  <a:txBody>
                    <a:bodyPr/>
                    <a:lstStyle/>
                    <a:p>
                      <a:pPr algn="l"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79826511"/>
                  </a:ext>
                </a:extLst>
              </a:tr>
              <a:tr h="174674">
                <a:tc>
                  <a:txBody>
                    <a:bodyPr/>
                    <a:lstStyle/>
                    <a:p>
                      <a:pPr algn="l" fontAlgn="ctr"/>
                      <a:r>
                        <a:rPr lang="en-US" sz="900" b="0" i="0" u="none" strike="noStrike">
                          <a:solidFill>
                            <a:srgbClr val="000000"/>
                          </a:solidFill>
                          <a:effectLst/>
                          <a:latin typeface="Calibri" panose="020F0502020204030204" pitchFamily="34" charset="0"/>
                        </a:rPr>
                        <a:t>Total / </a:t>
                      </a:r>
                      <a:r>
                        <a:rPr lang="en-US" sz="900" b="0" i="1" u="none" strike="noStrike">
                          <a:solidFill>
                            <a:srgbClr val="000000"/>
                          </a:solidFill>
                          <a:effectLst/>
                          <a:latin typeface="Calibri" panose="020F0502020204030204" pitchFamily="34" charset="0"/>
                        </a:rPr>
                        <a:t>Median*</a:t>
                      </a:r>
                      <a:endParaRPr lang="en-US" sz="900" b="0" i="0" u="none" strike="noStrike">
                        <a:solidFill>
                          <a:srgbClr val="000000"/>
                        </a:solidFill>
                        <a:effectLst/>
                        <a:latin typeface="Calibri" panose="020F0502020204030204" pitchFamily="34" charset="0"/>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1,434.8</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20.2</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1" u="none" strike="noStrike">
                          <a:solidFill>
                            <a:srgbClr val="000000"/>
                          </a:solidFill>
                          <a:effectLst/>
                          <a:latin typeface="Calibri" panose="020F0502020204030204" pitchFamily="34" charset="0"/>
                        </a:rPr>
                        <a:t>1.0%</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1" u="none" strike="noStrike" dirty="0">
                          <a:solidFill>
                            <a:srgbClr val="000000"/>
                          </a:solidFill>
                          <a:effectLst/>
                          <a:latin typeface="Calibri" panose="020F0502020204030204" pitchFamily="34" charset="0"/>
                        </a:rPr>
                        <a:t>7.8%</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08874819"/>
                  </a:ext>
                </a:extLst>
              </a:tr>
            </a:tbl>
          </a:graphicData>
        </a:graphic>
      </p:graphicFrame>
      <p:sp>
        <p:nvSpPr>
          <p:cNvPr id="3" name="Footnote">
            <a:extLst>
              <a:ext uri="{FF2B5EF4-FFF2-40B4-BE49-F238E27FC236}">
                <a16:creationId xmlns:a16="http://schemas.microsoft.com/office/drawing/2014/main" id="{574C975D-70A2-96F6-E98E-EDEEEBD334E1}"/>
              </a:ext>
            </a:extLst>
          </p:cNvPr>
          <p:cNvSpPr txBox="1">
            <a:spLocks noChangeArrowheads="1"/>
          </p:cNvSpPr>
          <p:nvPr/>
        </p:nvSpPr>
        <p:spPr bwMode="black">
          <a:xfrm>
            <a:off x="578460" y="6489507"/>
            <a:ext cx="11029034"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marL="174625" lvl="0" indent="-174625" eaLnBrk="1" hangingPunct="1">
              <a:spcBef>
                <a:spcPct val="60000"/>
              </a:spcBef>
              <a:buChar char="•"/>
              <a:defRPr sz="1600">
                <a:latin typeface="+mn-lt"/>
                <a:cs typeface="+mn-cs"/>
                <a:sym typeface="Arial"/>
              </a:defRPr>
            </a:lvl1pPr>
            <a:lvl2pPr marL="342900" lvl="1" indent="-166688" eaLnBrk="1" hangingPunct="1">
              <a:spcBef>
                <a:spcPct val="20000"/>
              </a:spcBef>
              <a:buFont typeface="Arial" charset="0"/>
              <a:buChar char="–"/>
              <a:defRPr sz="1600">
                <a:latin typeface="+mn-lt"/>
                <a:cs typeface="+mn-cs"/>
                <a:sym typeface="Arial"/>
              </a:defRPr>
            </a:lvl2pPr>
            <a:lvl3pPr marL="515938" lvl="2" indent="-171450" eaLnBrk="1" hangingPunct="1">
              <a:spcBef>
                <a:spcPct val="20000"/>
              </a:spcBef>
              <a:buFont typeface="Arial" charset="0"/>
              <a:buChar char="-"/>
              <a:defRPr sz="1600">
                <a:latin typeface="+mn-lt"/>
                <a:cs typeface="+mn-cs"/>
                <a:sym typeface="Arial"/>
              </a:defRPr>
            </a:lvl3pPr>
            <a:lvl4pPr marL="684213" lvl="3" indent="-166688" eaLnBrk="1" hangingPunct="1">
              <a:spcBef>
                <a:spcPct val="20000"/>
              </a:spcBef>
              <a:buFont typeface="Arial" charset="0"/>
              <a:buChar char="-"/>
              <a:defRPr sz="1600">
                <a:latin typeface="+mn-lt"/>
                <a:cs typeface="+mn-cs"/>
                <a:sym typeface="Arial"/>
              </a:defRPr>
            </a:lvl4pPr>
            <a:lvl5pPr marL="858838" lvl="4" indent="-173038" eaLnBrk="1" hangingPunct="1">
              <a:spcBef>
                <a:spcPct val="20000"/>
              </a:spcBef>
              <a:buFont typeface="Arial" charset="0"/>
              <a:buChar char="-"/>
              <a:defRPr sz="1600">
                <a:latin typeface="+mn-lt"/>
                <a:cs typeface="+mn-cs"/>
                <a:sym typeface="Arial"/>
              </a:defRPr>
            </a:lvl5pPr>
            <a:lvl6pPr marL="1316038" indent="-173038" fontAlgn="base">
              <a:spcBef>
                <a:spcPct val="20000"/>
              </a:spcBef>
              <a:spcAft>
                <a:spcPct val="0"/>
              </a:spcAft>
              <a:buFont typeface="Arial" charset="0"/>
              <a:buChar char="-"/>
              <a:defRPr sz="1600">
                <a:latin typeface="+mn-lt"/>
                <a:cs typeface="+mn-cs"/>
              </a:defRPr>
            </a:lvl6pPr>
            <a:lvl7pPr marL="1773238" indent="-173038" fontAlgn="base">
              <a:spcBef>
                <a:spcPct val="20000"/>
              </a:spcBef>
              <a:spcAft>
                <a:spcPct val="0"/>
              </a:spcAft>
              <a:buFont typeface="Arial" charset="0"/>
              <a:buChar char="-"/>
              <a:defRPr sz="1600">
                <a:latin typeface="+mn-lt"/>
                <a:cs typeface="+mn-cs"/>
              </a:defRPr>
            </a:lvl7pPr>
            <a:lvl8pPr marL="2230438" indent="-173038" fontAlgn="base">
              <a:spcBef>
                <a:spcPct val="20000"/>
              </a:spcBef>
              <a:spcAft>
                <a:spcPct val="0"/>
              </a:spcAft>
              <a:buFont typeface="Arial" charset="0"/>
              <a:buChar char="-"/>
              <a:defRPr sz="1600">
                <a:latin typeface="+mn-lt"/>
                <a:cs typeface="+mn-cs"/>
              </a:defRPr>
            </a:lvl8pPr>
            <a:lvl9pPr marL="2687638" indent="-173038" fontAlgn="base">
              <a:spcBef>
                <a:spcPct val="20000"/>
              </a:spcBef>
              <a:spcAft>
                <a:spcPct val="0"/>
              </a:spcAft>
              <a:buFont typeface="Arial" charset="0"/>
              <a:buChar char="-"/>
              <a:defRPr sz="1600">
                <a:latin typeface="+mn-lt"/>
                <a:cs typeface="+mn-cs"/>
              </a:defRPr>
            </a:lvl9pPr>
          </a:lstStyle>
          <a:p>
            <a:pPr marL="98425" indent="-98425">
              <a:spcBef>
                <a:spcPct val="0"/>
              </a:spcBef>
              <a:buNone/>
            </a:pPr>
            <a:r>
              <a:rPr lang="en-US" altLang="zh-CN" sz="900" dirty="0">
                <a:solidFill>
                  <a:srgbClr val="000000"/>
                </a:solidFill>
              </a:rPr>
              <a:t>Source: S&amp;P Capital IQ –  FY 2023</a:t>
            </a:r>
          </a:p>
        </p:txBody>
      </p:sp>
    </p:spTree>
    <p:extLst>
      <p:ext uri="{BB962C8B-B14F-4D97-AF65-F5344CB8AC3E}">
        <p14:creationId xmlns:p14="http://schemas.microsoft.com/office/powerpoint/2010/main" val="17630750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0BB71-5A84-4CAF-A0E6-0DE8DC5E9C27}"/>
              </a:ext>
            </a:extLst>
          </p:cNvPr>
          <p:cNvSpPr>
            <a:spLocks noGrp="1"/>
          </p:cNvSpPr>
          <p:nvPr>
            <p:ph type="title"/>
          </p:nvPr>
        </p:nvSpPr>
        <p:spPr/>
        <p:txBody>
          <a:bodyPr/>
          <a:lstStyle/>
          <a:p>
            <a:r>
              <a:rPr lang="en-US" dirty="0"/>
              <a:t>Banks in Kuwait – NPL Summary</a:t>
            </a:r>
            <a:endParaRPr lang="en-IN" dirty="0"/>
          </a:p>
        </p:txBody>
      </p:sp>
      <p:sp>
        <p:nvSpPr>
          <p:cNvPr id="7" name="Rectangle 50">
            <a:extLst>
              <a:ext uri="{FF2B5EF4-FFF2-40B4-BE49-F238E27FC236}">
                <a16:creationId xmlns:a16="http://schemas.microsoft.com/office/drawing/2014/main" id="{48B63219-1840-4B37-A0AF-3397D65A07DC}"/>
              </a:ext>
            </a:extLst>
          </p:cNvPr>
          <p:cNvSpPr>
            <a:spLocks noChangeArrowheads="1"/>
          </p:cNvSpPr>
          <p:nvPr/>
        </p:nvSpPr>
        <p:spPr bwMode="gray">
          <a:xfrm>
            <a:off x="557809" y="4740661"/>
            <a:ext cx="11125200" cy="553998"/>
          </a:xfrm>
          <a:prstGeom prst="rect">
            <a:avLst/>
          </a:prstGeom>
          <a:noFill/>
          <a:ln>
            <a:noFill/>
          </a:ln>
        </p:spPr>
        <p:txBody>
          <a:bodyPr lIns="73152" tIns="73152" rIns="73152" bIns="73152"/>
          <a:lstStyle/>
          <a:p>
            <a:pPr marL="115888" indent="-173736" algn="just">
              <a:spcBef>
                <a:spcPts val="300"/>
              </a:spcBef>
              <a:spcAft>
                <a:spcPts val="300"/>
              </a:spcAft>
              <a:buFontTx/>
              <a:buChar char="•"/>
              <a:defRPr/>
            </a:pPr>
            <a:r>
              <a:rPr lang="en-US" sz="1200" dirty="0">
                <a:cs typeface="Arial" charset="0"/>
              </a:rPr>
              <a:t>In terms of non-performing loans to total assets, </a:t>
            </a:r>
            <a:r>
              <a:rPr lang="en-US" sz="1200" dirty="0" err="1">
                <a:cs typeface="Arial" charset="0"/>
              </a:rPr>
              <a:t>Boubyan</a:t>
            </a:r>
            <a:r>
              <a:rPr lang="en-US" sz="1200" dirty="0">
                <a:cs typeface="Arial" charset="0"/>
              </a:rPr>
              <a:t> Bank are the best performing bank in the region with the lowest ratio at 0.8% (median ratio at 0.9%).</a:t>
            </a:r>
          </a:p>
          <a:p>
            <a:pPr marL="115888" indent="-173736" algn="just">
              <a:spcBef>
                <a:spcPts val="300"/>
              </a:spcBef>
              <a:spcAft>
                <a:spcPts val="300"/>
              </a:spcAft>
              <a:buFontTx/>
              <a:buChar char="•"/>
              <a:defRPr/>
            </a:pPr>
            <a:r>
              <a:rPr lang="en-US" sz="1200" dirty="0">
                <a:cs typeface="Arial" charset="0"/>
              </a:rPr>
              <a:t>Median impairments made against bad loans are taking away 13.5% share from net interest income of banks, thus, denting bottom line.</a:t>
            </a:r>
          </a:p>
        </p:txBody>
      </p:sp>
      <p:sp>
        <p:nvSpPr>
          <p:cNvPr id="5" name="Footnote">
            <a:extLst>
              <a:ext uri="{FF2B5EF4-FFF2-40B4-BE49-F238E27FC236}">
                <a16:creationId xmlns:a16="http://schemas.microsoft.com/office/drawing/2014/main" id="{B93C1655-5BB4-C658-3282-C4B2E183817E}"/>
              </a:ext>
            </a:extLst>
          </p:cNvPr>
          <p:cNvSpPr txBox="1">
            <a:spLocks noChangeArrowheads="1"/>
          </p:cNvSpPr>
          <p:nvPr/>
        </p:nvSpPr>
        <p:spPr bwMode="black">
          <a:xfrm>
            <a:off x="578461" y="5724361"/>
            <a:ext cx="11097601"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marL="174625" lvl="0" indent="-174625" eaLnBrk="1" hangingPunct="1">
              <a:spcBef>
                <a:spcPct val="60000"/>
              </a:spcBef>
              <a:buChar char="•"/>
              <a:defRPr sz="1600">
                <a:latin typeface="+mn-lt"/>
                <a:cs typeface="+mn-cs"/>
                <a:sym typeface="Arial"/>
              </a:defRPr>
            </a:lvl1pPr>
            <a:lvl2pPr marL="342900" lvl="1" indent="-166688" eaLnBrk="1" hangingPunct="1">
              <a:spcBef>
                <a:spcPct val="20000"/>
              </a:spcBef>
              <a:buFont typeface="Arial" charset="0"/>
              <a:buChar char="–"/>
              <a:defRPr sz="1600">
                <a:latin typeface="+mn-lt"/>
                <a:cs typeface="+mn-cs"/>
                <a:sym typeface="Arial"/>
              </a:defRPr>
            </a:lvl2pPr>
            <a:lvl3pPr marL="515938" lvl="2" indent="-171450" eaLnBrk="1" hangingPunct="1">
              <a:spcBef>
                <a:spcPct val="20000"/>
              </a:spcBef>
              <a:buFont typeface="Arial" charset="0"/>
              <a:buChar char="-"/>
              <a:defRPr sz="1600">
                <a:latin typeface="+mn-lt"/>
                <a:cs typeface="+mn-cs"/>
                <a:sym typeface="Arial"/>
              </a:defRPr>
            </a:lvl3pPr>
            <a:lvl4pPr marL="684213" lvl="3" indent="-166688" eaLnBrk="1" hangingPunct="1">
              <a:spcBef>
                <a:spcPct val="20000"/>
              </a:spcBef>
              <a:buFont typeface="Arial" charset="0"/>
              <a:buChar char="-"/>
              <a:defRPr sz="1600">
                <a:latin typeface="+mn-lt"/>
                <a:cs typeface="+mn-cs"/>
                <a:sym typeface="Arial"/>
              </a:defRPr>
            </a:lvl4pPr>
            <a:lvl5pPr marL="858838" lvl="4" indent="-173038" eaLnBrk="1" hangingPunct="1">
              <a:spcBef>
                <a:spcPct val="20000"/>
              </a:spcBef>
              <a:buFont typeface="Arial" charset="0"/>
              <a:buChar char="-"/>
              <a:defRPr sz="1600">
                <a:latin typeface="+mn-lt"/>
                <a:cs typeface="+mn-cs"/>
                <a:sym typeface="Arial"/>
              </a:defRPr>
            </a:lvl5pPr>
            <a:lvl6pPr marL="1316038" indent="-173038" fontAlgn="base">
              <a:spcBef>
                <a:spcPct val="20000"/>
              </a:spcBef>
              <a:spcAft>
                <a:spcPct val="0"/>
              </a:spcAft>
              <a:buFont typeface="Arial" charset="0"/>
              <a:buChar char="-"/>
              <a:defRPr sz="1600">
                <a:latin typeface="+mn-lt"/>
                <a:cs typeface="+mn-cs"/>
              </a:defRPr>
            </a:lvl6pPr>
            <a:lvl7pPr marL="1773238" indent="-173038" fontAlgn="base">
              <a:spcBef>
                <a:spcPct val="20000"/>
              </a:spcBef>
              <a:spcAft>
                <a:spcPct val="0"/>
              </a:spcAft>
              <a:buFont typeface="Arial" charset="0"/>
              <a:buChar char="-"/>
              <a:defRPr sz="1600">
                <a:latin typeface="+mn-lt"/>
                <a:cs typeface="+mn-cs"/>
              </a:defRPr>
            </a:lvl7pPr>
            <a:lvl8pPr marL="2230438" indent="-173038" fontAlgn="base">
              <a:spcBef>
                <a:spcPct val="20000"/>
              </a:spcBef>
              <a:spcAft>
                <a:spcPct val="0"/>
              </a:spcAft>
              <a:buFont typeface="Arial" charset="0"/>
              <a:buChar char="-"/>
              <a:defRPr sz="1600">
                <a:latin typeface="+mn-lt"/>
                <a:cs typeface="+mn-cs"/>
              </a:defRPr>
            </a:lvl8pPr>
            <a:lvl9pPr marL="2687638" indent="-173038" fontAlgn="base">
              <a:spcBef>
                <a:spcPct val="20000"/>
              </a:spcBef>
              <a:spcAft>
                <a:spcPct val="0"/>
              </a:spcAft>
              <a:buFont typeface="Arial" charset="0"/>
              <a:buChar char="-"/>
              <a:defRPr sz="1600">
                <a:latin typeface="+mn-lt"/>
                <a:cs typeface="+mn-cs"/>
              </a:defRPr>
            </a:lvl9pPr>
          </a:lstStyle>
          <a:p>
            <a:pPr marL="98425" indent="-98425" algn="l">
              <a:lnSpc>
                <a:spcPct val="100000"/>
              </a:lnSpc>
              <a:spcBef>
                <a:spcPct val="0"/>
              </a:spcBef>
              <a:buFontTx/>
              <a:buNone/>
            </a:pPr>
            <a:r>
              <a:rPr lang="en-US" altLang="zh-CN" sz="900" dirty="0">
                <a:solidFill>
                  <a:srgbClr val="000000"/>
                </a:solidFill>
              </a:rPr>
              <a:t>Note:</a:t>
            </a:r>
          </a:p>
          <a:p>
            <a:pPr marL="228600" indent="-228600" algn="l">
              <a:lnSpc>
                <a:spcPct val="100000"/>
              </a:lnSpc>
              <a:spcBef>
                <a:spcPct val="0"/>
              </a:spcBef>
              <a:buFontTx/>
              <a:buAutoNum type="arabicPeriod"/>
            </a:pPr>
            <a:r>
              <a:rPr lang="en-US" altLang="zh-CN" sz="900" dirty="0">
                <a:solidFill>
                  <a:srgbClr val="000000"/>
                </a:solidFill>
              </a:rPr>
              <a:t>Impairments in the above table mean provision for loan losses recorded in the income statement. Provision for loan losses include impairment charge for expected credit losses, recoveries of written-off loans and impairment charge on off balance sheet items</a:t>
            </a:r>
          </a:p>
          <a:p>
            <a:pPr marL="0" indent="0" algn="l">
              <a:lnSpc>
                <a:spcPct val="100000"/>
              </a:lnSpc>
              <a:spcBef>
                <a:spcPct val="0"/>
              </a:spcBef>
              <a:buNone/>
            </a:pPr>
            <a:r>
              <a:rPr lang="en-US" altLang="zh-CN" sz="900" dirty="0">
                <a:solidFill>
                  <a:srgbClr val="000000"/>
                </a:solidFill>
              </a:rPr>
              <a:t>*Median ratios will be different from the ratios calculated in the global comparison section, as those ratios are calculated on total amounts</a:t>
            </a:r>
          </a:p>
        </p:txBody>
      </p:sp>
      <p:graphicFrame>
        <p:nvGraphicFramePr>
          <p:cNvPr id="8" name="Table 7">
            <a:extLst>
              <a:ext uri="{FF2B5EF4-FFF2-40B4-BE49-F238E27FC236}">
                <a16:creationId xmlns:a16="http://schemas.microsoft.com/office/drawing/2014/main" id="{2333066A-DD9F-5474-7C51-621E707EC0E1}"/>
              </a:ext>
            </a:extLst>
          </p:cNvPr>
          <p:cNvGraphicFramePr>
            <a:graphicFrameLocks noGrp="1"/>
          </p:cNvGraphicFramePr>
          <p:nvPr>
            <p:extLst>
              <p:ext uri="{D42A27DB-BD31-4B8C-83A1-F6EECF244321}">
                <p14:modId xmlns:p14="http://schemas.microsoft.com/office/powerpoint/2010/main" val="3870786179"/>
              </p:ext>
            </p:extLst>
          </p:nvPr>
        </p:nvGraphicFramePr>
        <p:xfrm>
          <a:off x="530377" y="1141413"/>
          <a:ext cx="11077117" cy="2257692"/>
        </p:xfrm>
        <a:graphic>
          <a:graphicData uri="http://schemas.openxmlformats.org/drawingml/2006/table">
            <a:tbl>
              <a:tblPr/>
              <a:tblGrid>
                <a:gridCol w="2143362">
                  <a:extLst>
                    <a:ext uri="{9D8B030D-6E8A-4147-A177-3AD203B41FA5}">
                      <a16:colId xmlns:a16="http://schemas.microsoft.com/office/drawing/2014/main" val="2832799305"/>
                    </a:ext>
                  </a:extLst>
                </a:gridCol>
                <a:gridCol w="829412">
                  <a:extLst>
                    <a:ext uri="{9D8B030D-6E8A-4147-A177-3AD203B41FA5}">
                      <a16:colId xmlns:a16="http://schemas.microsoft.com/office/drawing/2014/main" val="3828820284"/>
                    </a:ext>
                  </a:extLst>
                </a:gridCol>
                <a:gridCol w="1681097">
                  <a:extLst>
                    <a:ext uri="{9D8B030D-6E8A-4147-A177-3AD203B41FA5}">
                      <a16:colId xmlns:a16="http://schemas.microsoft.com/office/drawing/2014/main" val="4175740884"/>
                    </a:ext>
                  </a:extLst>
                </a:gridCol>
                <a:gridCol w="989582">
                  <a:extLst>
                    <a:ext uri="{9D8B030D-6E8A-4147-A177-3AD203B41FA5}">
                      <a16:colId xmlns:a16="http://schemas.microsoft.com/office/drawing/2014/main" val="2829824427"/>
                    </a:ext>
                  </a:extLst>
                </a:gridCol>
                <a:gridCol w="965736">
                  <a:extLst>
                    <a:ext uri="{9D8B030D-6E8A-4147-A177-3AD203B41FA5}">
                      <a16:colId xmlns:a16="http://schemas.microsoft.com/office/drawing/2014/main" val="3414150916"/>
                    </a:ext>
                  </a:extLst>
                </a:gridCol>
                <a:gridCol w="941892">
                  <a:extLst>
                    <a:ext uri="{9D8B030D-6E8A-4147-A177-3AD203B41FA5}">
                      <a16:colId xmlns:a16="http://schemas.microsoft.com/office/drawing/2014/main" val="903637850"/>
                    </a:ext>
                  </a:extLst>
                </a:gridCol>
                <a:gridCol w="1788402">
                  <a:extLst>
                    <a:ext uri="{9D8B030D-6E8A-4147-A177-3AD203B41FA5}">
                      <a16:colId xmlns:a16="http://schemas.microsoft.com/office/drawing/2014/main" val="2376556406"/>
                    </a:ext>
                  </a:extLst>
                </a:gridCol>
                <a:gridCol w="1737634">
                  <a:extLst>
                    <a:ext uri="{9D8B030D-6E8A-4147-A177-3AD203B41FA5}">
                      <a16:colId xmlns:a16="http://schemas.microsoft.com/office/drawing/2014/main" val="678661325"/>
                    </a:ext>
                  </a:extLst>
                </a:gridCol>
              </a:tblGrid>
              <a:tr h="336278">
                <a:tc>
                  <a:txBody>
                    <a:bodyPr/>
                    <a:lstStyle/>
                    <a:p>
                      <a:pPr algn="l" fontAlgn="ctr"/>
                      <a:r>
                        <a:rPr lang="en-US" sz="900" b="0" i="0" u="none" strike="noStrike">
                          <a:solidFill>
                            <a:srgbClr val="FFFFFF"/>
                          </a:solidFill>
                          <a:effectLst/>
                          <a:latin typeface="Calibri" panose="020F0502020204030204" pitchFamily="34" charset="0"/>
                        </a:rPr>
                        <a:t>Company Name</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NPL (SAR BN)</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Accumulated provisions (SAR BN)</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NPL Coverage ratio</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NPL/ Total Assets</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NPL/ Total Equity</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Impairments for the year1  (SAR BN)</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Impairments for the year/ Net Interest Income</a:t>
                      </a:r>
                    </a:p>
                  </a:txBody>
                  <a:tcPr marL="9525" marR="9525" marT="9525" marB="0" anchor="ctr">
                    <a:lnL>
                      <a:noFill/>
                    </a:lnL>
                    <a:lnR>
                      <a:noFill/>
                    </a:lnR>
                    <a:lnT>
                      <a:noFill/>
                    </a:lnT>
                    <a:lnB>
                      <a:noFill/>
                    </a:lnB>
                    <a:solidFill>
                      <a:srgbClr val="002C77"/>
                    </a:solidFill>
                  </a:tcPr>
                </a:tc>
                <a:extLst>
                  <a:ext uri="{0D108BD9-81ED-4DB2-BD59-A6C34878D82A}">
                    <a16:rowId xmlns:a16="http://schemas.microsoft.com/office/drawing/2014/main" val="2404814355"/>
                  </a:ext>
                </a:extLst>
              </a:tr>
              <a:tr h="174674">
                <a:tc>
                  <a:txBody>
                    <a:bodyPr/>
                    <a:lstStyle/>
                    <a:p>
                      <a:pPr algn="l" fontAlgn="ctr"/>
                      <a:r>
                        <a:rPr lang="en-US" sz="900" b="0" i="0" u="none" strike="noStrike">
                          <a:solidFill>
                            <a:srgbClr val="000000"/>
                          </a:solidFill>
                          <a:effectLst/>
                          <a:latin typeface="Calibri" panose="020F0502020204030204" pitchFamily="34" charset="0"/>
                        </a:rPr>
                        <a:t>Kuwait Finance House</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3.9</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11.6</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294.5%</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0.8%</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5.2%</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0.0</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0.0%</a:t>
                      </a:r>
                    </a:p>
                  </a:txBody>
                  <a:tcPr marL="9525" marR="9525" marT="9525" marB="0" anchor="ctr">
                    <a:lnL>
                      <a:noFill/>
                    </a:lnL>
                    <a:lnR>
                      <a:noFill/>
                    </a:lnR>
                    <a:lnT>
                      <a:noFill/>
                    </a:lnT>
                    <a:lnB>
                      <a:noFill/>
                    </a:lnB>
                    <a:noFill/>
                  </a:tcPr>
                </a:tc>
                <a:extLst>
                  <a:ext uri="{0D108BD9-81ED-4DB2-BD59-A6C34878D82A}">
                    <a16:rowId xmlns:a16="http://schemas.microsoft.com/office/drawing/2014/main" val="746750070"/>
                  </a:ext>
                </a:extLst>
              </a:tr>
              <a:tr h="174674">
                <a:tc>
                  <a:txBody>
                    <a:bodyPr/>
                    <a:lstStyle/>
                    <a:p>
                      <a:pPr algn="l" fontAlgn="ctr"/>
                      <a:r>
                        <a:rPr lang="en-US" sz="900" b="0" i="0" u="none" strike="noStrike">
                          <a:solidFill>
                            <a:srgbClr val="000000"/>
                          </a:solidFill>
                          <a:effectLst/>
                          <a:latin typeface="Calibri" panose="020F0502020204030204" pitchFamily="34" charset="0"/>
                        </a:rPr>
                        <a:t>National Bank of Kuwait</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3.9</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10.5</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271.0%</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0.8%</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6.5%</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1.0</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9.0%</a:t>
                      </a:r>
                    </a:p>
                  </a:txBody>
                  <a:tcPr marL="9525" marR="9525" marT="9525" marB="0" anchor="ctr">
                    <a:lnL>
                      <a:noFill/>
                    </a:lnL>
                    <a:lnR>
                      <a:noFill/>
                    </a:lnR>
                    <a:lnT>
                      <a:noFill/>
                    </a:lnT>
                    <a:lnB>
                      <a:noFill/>
                    </a:lnB>
                    <a:noFill/>
                  </a:tcPr>
                </a:tc>
                <a:extLst>
                  <a:ext uri="{0D108BD9-81ED-4DB2-BD59-A6C34878D82A}">
                    <a16:rowId xmlns:a16="http://schemas.microsoft.com/office/drawing/2014/main" val="1845360469"/>
                  </a:ext>
                </a:extLst>
              </a:tr>
              <a:tr h="174674">
                <a:tc>
                  <a:txBody>
                    <a:bodyPr/>
                    <a:lstStyle/>
                    <a:p>
                      <a:pPr algn="l" fontAlgn="ctr"/>
                      <a:r>
                        <a:rPr lang="en-US" sz="900" b="0" i="0" u="none" strike="noStrike">
                          <a:solidFill>
                            <a:srgbClr val="000000"/>
                          </a:solidFill>
                          <a:effectLst/>
                          <a:latin typeface="Calibri" panose="020F0502020204030204" pitchFamily="34" charset="0"/>
                        </a:rPr>
                        <a:t>Boubyan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0.8</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2.5</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313.5%</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0.8%</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6.3%</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0.4</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17.9%</a:t>
                      </a:r>
                    </a:p>
                  </a:txBody>
                  <a:tcPr marL="9525" marR="9525" marT="9525" marB="0" anchor="ctr">
                    <a:lnL>
                      <a:noFill/>
                    </a:lnL>
                    <a:lnR>
                      <a:noFill/>
                    </a:lnR>
                    <a:lnT>
                      <a:noFill/>
                    </a:lnT>
                    <a:lnB>
                      <a:noFill/>
                    </a:lnB>
                    <a:noFill/>
                  </a:tcPr>
                </a:tc>
                <a:extLst>
                  <a:ext uri="{0D108BD9-81ED-4DB2-BD59-A6C34878D82A}">
                    <a16:rowId xmlns:a16="http://schemas.microsoft.com/office/drawing/2014/main" val="3238778557"/>
                  </a:ext>
                </a:extLst>
              </a:tr>
              <a:tr h="174674">
                <a:tc>
                  <a:txBody>
                    <a:bodyPr/>
                    <a:lstStyle/>
                    <a:p>
                      <a:pPr algn="l" fontAlgn="ctr"/>
                      <a:r>
                        <a:rPr lang="en-US" sz="900" b="0" i="0" u="none" strike="noStrike">
                          <a:solidFill>
                            <a:srgbClr val="000000"/>
                          </a:solidFill>
                          <a:effectLst/>
                          <a:latin typeface="Calibri" panose="020F0502020204030204" pitchFamily="34" charset="0"/>
                        </a:rPr>
                        <a:t>Burgan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1.0</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2.2</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222.7%</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1.1%</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8.2%</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-0.1</a:t>
                      </a:r>
                    </a:p>
                  </a:txBody>
                  <a:tcPr marL="9525" marR="9525" marT="9525" marB="0" anchor="ctr">
                    <a:lnL>
                      <a:noFill/>
                    </a:lnL>
                    <a:lnR>
                      <a:noFill/>
                    </a:lnR>
                    <a:lnT>
                      <a:noFill/>
                    </a:lnT>
                    <a:lnB>
                      <a:noFill/>
                    </a:lnB>
                    <a:noFill/>
                  </a:tcPr>
                </a:tc>
                <a:tc>
                  <a:txBody>
                    <a:bodyPr/>
                    <a:lstStyle/>
                    <a:p>
                      <a:pPr algn="r" fontAlgn="ctr"/>
                      <a:r>
                        <a:rPr lang="en-US" sz="900" b="0" i="0" u="none" strike="noStrike">
                          <a:solidFill>
                            <a:srgbClr val="000000"/>
                          </a:solidFill>
                          <a:effectLst/>
                          <a:latin typeface="Calibri" panose="020F0502020204030204" pitchFamily="34" charset="0"/>
                        </a:rPr>
                        <a:t>NM</a:t>
                      </a:r>
                    </a:p>
                  </a:txBody>
                  <a:tcPr marL="9525" marR="9525" marT="9525" marB="0" anchor="ctr">
                    <a:lnL>
                      <a:noFill/>
                    </a:lnL>
                    <a:lnR>
                      <a:noFill/>
                    </a:lnR>
                    <a:lnT>
                      <a:noFill/>
                    </a:lnT>
                    <a:lnB>
                      <a:noFill/>
                    </a:lnB>
                    <a:noFill/>
                  </a:tcPr>
                </a:tc>
                <a:extLst>
                  <a:ext uri="{0D108BD9-81ED-4DB2-BD59-A6C34878D82A}">
                    <a16:rowId xmlns:a16="http://schemas.microsoft.com/office/drawing/2014/main" val="3638336790"/>
                  </a:ext>
                </a:extLst>
              </a:tr>
              <a:tr h="174674">
                <a:tc>
                  <a:txBody>
                    <a:bodyPr/>
                    <a:lstStyle/>
                    <a:p>
                      <a:pPr algn="l" fontAlgn="ctr"/>
                      <a:r>
                        <a:rPr lang="en-US" sz="900" b="0" i="0" u="none" strike="noStrike">
                          <a:solidFill>
                            <a:srgbClr val="000000"/>
                          </a:solidFill>
                          <a:effectLst/>
                          <a:latin typeface="Calibri" panose="020F0502020204030204" pitchFamily="34" charset="0"/>
                        </a:rPr>
                        <a:t>Gulf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0.8</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3.6</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458.2%</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0.9%</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7.8%</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0.3</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19.0%</a:t>
                      </a:r>
                    </a:p>
                  </a:txBody>
                  <a:tcPr marL="9525" marR="9525" marT="9525" marB="0" anchor="ctr">
                    <a:lnL>
                      <a:noFill/>
                    </a:lnL>
                    <a:lnR>
                      <a:noFill/>
                    </a:lnR>
                    <a:lnT>
                      <a:noFill/>
                    </a:lnT>
                    <a:lnB>
                      <a:noFill/>
                    </a:lnB>
                    <a:noFill/>
                  </a:tcPr>
                </a:tc>
                <a:extLst>
                  <a:ext uri="{0D108BD9-81ED-4DB2-BD59-A6C34878D82A}">
                    <a16:rowId xmlns:a16="http://schemas.microsoft.com/office/drawing/2014/main" val="2414465880"/>
                  </a:ext>
                </a:extLst>
              </a:tr>
              <a:tr h="174674">
                <a:tc>
                  <a:txBody>
                    <a:bodyPr/>
                    <a:lstStyle/>
                    <a:p>
                      <a:pPr algn="l" fontAlgn="ctr"/>
                      <a:r>
                        <a:rPr lang="en-US" sz="900" b="0" i="0" u="none" strike="noStrike">
                          <a:solidFill>
                            <a:srgbClr val="000000"/>
                          </a:solidFill>
                          <a:effectLst/>
                          <a:latin typeface="Calibri" panose="020F0502020204030204" pitchFamily="34" charset="0"/>
                        </a:rPr>
                        <a:t>Al Ahli Bank of Kuwait</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0.7</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3.9</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523.9%</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1.0%</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9.8%</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0.4</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23.4%</a:t>
                      </a:r>
                    </a:p>
                  </a:txBody>
                  <a:tcPr marL="9525" marR="9525" marT="9525" marB="0" anchor="ctr">
                    <a:lnL>
                      <a:noFill/>
                    </a:lnL>
                    <a:lnR>
                      <a:noFill/>
                    </a:lnR>
                    <a:lnT>
                      <a:noFill/>
                    </a:lnT>
                    <a:lnB>
                      <a:noFill/>
                    </a:lnB>
                    <a:noFill/>
                  </a:tcPr>
                </a:tc>
                <a:extLst>
                  <a:ext uri="{0D108BD9-81ED-4DB2-BD59-A6C34878D82A}">
                    <a16:rowId xmlns:a16="http://schemas.microsoft.com/office/drawing/2014/main" val="2520703377"/>
                  </a:ext>
                </a:extLst>
              </a:tr>
              <a:tr h="174674">
                <a:tc>
                  <a:txBody>
                    <a:bodyPr/>
                    <a:lstStyle/>
                    <a:p>
                      <a:pPr algn="l" fontAlgn="ctr"/>
                      <a:r>
                        <a:rPr lang="en-US" sz="900" b="0" i="0" u="none" strike="noStrike">
                          <a:solidFill>
                            <a:srgbClr val="000000"/>
                          </a:solidFill>
                          <a:effectLst/>
                          <a:latin typeface="Calibri" panose="020F0502020204030204" pitchFamily="34" charset="0"/>
                        </a:rPr>
                        <a:t>Warba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0.5</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1.2</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250.1%</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0.8%</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9.7%</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0.0</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2.5%</a:t>
                      </a:r>
                    </a:p>
                  </a:txBody>
                  <a:tcPr marL="9525" marR="9525" marT="9525" marB="0" anchor="ctr">
                    <a:lnL>
                      <a:noFill/>
                    </a:lnL>
                    <a:lnR>
                      <a:noFill/>
                    </a:lnR>
                    <a:lnT>
                      <a:noFill/>
                    </a:lnT>
                    <a:lnB>
                      <a:noFill/>
                    </a:lnB>
                    <a:noFill/>
                  </a:tcPr>
                </a:tc>
                <a:extLst>
                  <a:ext uri="{0D108BD9-81ED-4DB2-BD59-A6C34878D82A}">
                    <a16:rowId xmlns:a16="http://schemas.microsoft.com/office/drawing/2014/main" val="872824747"/>
                  </a:ext>
                </a:extLst>
              </a:tr>
              <a:tr h="174674">
                <a:tc>
                  <a:txBody>
                    <a:bodyPr/>
                    <a:lstStyle/>
                    <a:p>
                      <a:pPr algn="l" fontAlgn="ctr"/>
                      <a:r>
                        <a:rPr lang="en-US" sz="900" b="0" i="0" u="none" strike="noStrike">
                          <a:solidFill>
                            <a:srgbClr val="000000"/>
                          </a:solidFill>
                          <a:effectLst/>
                          <a:latin typeface="Calibri" panose="020F0502020204030204" pitchFamily="34" charset="0"/>
                        </a:rPr>
                        <a:t>Commercial Bank of Kuwait</a:t>
                      </a:r>
                    </a:p>
                  </a:txBody>
                  <a:tcPr marL="9525" marR="9525" marT="9525" marB="0" anchor="ctr">
                    <a:lnL>
                      <a:noFill/>
                    </a:lnL>
                    <a:lnR>
                      <a:noFill/>
                    </a:lnR>
                    <a:lnT>
                      <a:noFill/>
                    </a:lnT>
                    <a:lnB>
                      <a:noFill/>
                    </a:lnB>
                    <a:noFill/>
                  </a:tcPr>
                </a:tc>
                <a:tc>
                  <a:txBody>
                    <a:bodyPr/>
                    <a:lstStyle/>
                    <a:p>
                      <a:pPr algn="r" fontAlgn="ctr"/>
                      <a:r>
                        <a:rPr lang="en-US" sz="900" b="0" i="0" u="none" strike="noStrike">
                          <a:solidFill>
                            <a:srgbClr val="000000"/>
                          </a:solidFill>
                          <a:effectLst/>
                          <a:latin typeface="Calibri" panose="020F0502020204030204" pitchFamily="34" charset="0"/>
                        </a:rPr>
                        <a:t>NA</a:t>
                      </a:r>
                    </a:p>
                  </a:txBody>
                  <a:tcPr marL="9525" marR="9525" marT="9525" marB="0" anchor="ctr">
                    <a:lnL>
                      <a:noFill/>
                    </a:lnL>
                    <a:lnR>
                      <a:noFill/>
                    </a:lnR>
                    <a:lnT>
                      <a:noFill/>
                    </a:lnT>
                    <a:lnB>
                      <a:noFill/>
                    </a:lnB>
                    <a:noFill/>
                  </a:tcPr>
                </a:tc>
                <a:tc>
                  <a:txBody>
                    <a:bodyPr/>
                    <a:lstStyle/>
                    <a:p>
                      <a:pPr algn="r" fontAlgn="ctr"/>
                      <a:r>
                        <a:rPr lang="en-US" sz="900" b="0" i="0" u="none" strike="noStrike">
                          <a:solidFill>
                            <a:srgbClr val="000000"/>
                          </a:solidFill>
                          <a:effectLst/>
                          <a:latin typeface="Calibri" panose="020F0502020204030204" pitchFamily="34" charset="0"/>
                        </a:rPr>
                        <a:t>NA</a:t>
                      </a:r>
                    </a:p>
                  </a:txBody>
                  <a:tcPr marL="9525" marR="9525" marT="9525" marB="0" anchor="ctr">
                    <a:lnL>
                      <a:noFill/>
                    </a:lnL>
                    <a:lnR>
                      <a:noFill/>
                    </a:lnR>
                    <a:lnT>
                      <a:noFill/>
                    </a:lnT>
                    <a:lnB>
                      <a:noFill/>
                    </a:lnB>
                    <a:noFill/>
                  </a:tcPr>
                </a:tc>
                <a:tc>
                  <a:txBody>
                    <a:bodyPr/>
                    <a:lstStyle/>
                    <a:p>
                      <a:pPr algn="r" fontAlgn="ctr"/>
                      <a:r>
                        <a:rPr lang="en-US" sz="900" b="0" i="0" u="none" strike="noStrike">
                          <a:solidFill>
                            <a:srgbClr val="000000"/>
                          </a:solidFill>
                          <a:effectLst/>
                          <a:latin typeface="Calibri" panose="020F0502020204030204" pitchFamily="34" charset="0"/>
                        </a:rPr>
                        <a:t>NA</a:t>
                      </a:r>
                    </a:p>
                  </a:txBody>
                  <a:tcPr marL="9525" marR="9525" marT="9525" marB="0" anchor="ctr">
                    <a:lnL>
                      <a:noFill/>
                    </a:lnL>
                    <a:lnR>
                      <a:noFill/>
                    </a:lnR>
                    <a:lnT>
                      <a:noFill/>
                    </a:lnT>
                    <a:lnB>
                      <a:noFill/>
                    </a:lnB>
                    <a:noFill/>
                  </a:tcPr>
                </a:tc>
                <a:tc>
                  <a:txBody>
                    <a:bodyPr/>
                    <a:lstStyle/>
                    <a:p>
                      <a:pPr algn="r" fontAlgn="ctr"/>
                      <a:r>
                        <a:rPr lang="en-US" sz="900" b="0" i="0" u="none" strike="noStrike">
                          <a:solidFill>
                            <a:srgbClr val="000000"/>
                          </a:solidFill>
                          <a:effectLst/>
                          <a:latin typeface="Calibri" panose="020F0502020204030204" pitchFamily="34" charset="0"/>
                        </a:rPr>
                        <a:t>NA</a:t>
                      </a:r>
                    </a:p>
                  </a:txBody>
                  <a:tcPr marL="9525" marR="9525" marT="9525" marB="0" anchor="ctr">
                    <a:lnL>
                      <a:noFill/>
                    </a:lnL>
                    <a:lnR>
                      <a:noFill/>
                    </a:lnR>
                    <a:lnT>
                      <a:noFill/>
                    </a:lnT>
                    <a:lnB>
                      <a:noFill/>
                    </a:lnB>
                    <a:noFill/>
                  </a:tcPr>
                </a:tc>
                <a:tc>
                  <a:txBody>
                    <a:bodyPr/>
                    <a:lstStyle/>
                    <a:p>
                      <a:pPr algn="r" fontAlgn="ctr"/>
                      <a:r>
                        <a:rPr lang="en-US" sz="900" b="0" i="0" u="none" strike="noStrike">
                          <a:solidFill>
                            <a:srgbClr val="000000"/>
                          </a:solidFill>
                          <a:effectLst/>
                          <a:latin typeface="Calibri" panose="020F0502020204030204" pitchFamily="34" charset="0"/>
                        </a:rPr>
                        <a:t>NA</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0.0</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0.1%</a:t>
                      </a:r>
                    </a:p>
                  </a:txBody>
                  <a:tcPr marL="9525" marR="9525" marT="9525" marB="0" anchor="ctr">
                    <a:lnL>
                      <a:noFill/>
                    </a:lnL>
                    <a:lnR>
                      <a:noFill/>
                    </a:lnR>
                    <a:lnT>
                      <a:noFill/>
                    </a:lnT>
                    <a:lnB>
                      <a:noFill/>
                    </a:lnB>
                    <a:noFill/>
                  </a:tcPr>
                </a:tc>
                <a:extLst>
                  <a:ext uri="{0D108BD9-81ED-4DB2-BD59-A6C34878D82A}">
                    <a16:rowId xmlns:a16="http://schemas.microsoft.com/office/drawing/2014/main" val="580172061"/>
                  </a:ext>
                </a:extLst>
              </a:tr>
              <a:tr h="174674">
                <a:tc>
                  <a:txBody>
                    <a:bodyPr/>
                    <a:lstStyle/>
                    <a:p>
                      <a:pPr algn="l" fontAlgn="ctr"/>
                      <a:r>
                        <a:rPr lang="en-US" sz="900" b="0" i="0" u="none" strike="noStrike">
                          <a:solidFill>
                            <a:srgbClr val="000000"/>
                          </a:solidFill>
                          <a:effectLst/>
                          <a:latin typeface="Calibri" panose="020F0502020204030204" pitchFamily="34" charset="0"/>
                        </a:rPr>
                        <a:t>Kuwait International Bank</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0.6</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0.8</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139.9%</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1.3%</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11.1%</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0.2</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30.5%</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35953551"/>
                  </a:ext>
                </a:extLst>
              </a:tr>
              <a:tr h="174674">
                <a:tc>
                  <a:txBody>
                    <a:bodyPr/>
                    <a:lstStyle/>
                    <a:p>
                      <a:pPr algn="l"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79826511"/>
                  </a:ext>
                </a:extLst>
              </a:tr>
              <a:tr h="174674">
                <a:tc>
                  <a:txBody>
                    <a:bodyPr/>
                    <a:lstStyle/>
                    <a:p>
                      <a:pPr algn="l" fontAlgn="ctr"/>
                      <a:r>
                        <a:rPr lang="en-US" sz="900" b="0" i="0" u="none" strike="noStrike">
                          <a:solidFill>
                            <a:srgbClr val="000000"/>
                          </a:solidFill>
                          <a:effectLst/>
                          <a:latin typeface="Calibri" panose="020F0502020204030204" pitchFamily="34" charset="0"/>
                        </a:rPr>
                        <a:t>Total / </a:t>
                      </a:r>
                      <a:r>
                        <a:rPr lang="en-US" sz="900" b="0" i="1" u="none" strike="noStrike">
                          <a:solidFill>
                            <a:srgbClr val="000000"/>
                          </a:solidFill>
                          <a:effectLst/>
                          <a:latin typeface="Calibri" panose="020F0502020204030204" pitchFamily="34" charset="0"/>
                        </a:rPr>
                        <a:t>Median*</a:t>
                      </a:r>
                      <a:endParaRPr lang="en-US" sz="900" b="0" i="0" u="none" strike="noStrike">
                        <a:solidFill>
                          <a:srgbClr val="000000"/>
                        </a:solidFill>
                        <a:effectLst/>
                        <a:latin typeface="Calibri" panose="020F0502020204030204" pitchFamily="34" charset="0"/>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12.2</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36.3</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1" u="none" strike="noStrike">
                          <a:solidFill>
                            <a:srgbClr val="000000"/>
                          </a:solidFill>
                          <a:effectLst/>
                          <a:latin typeface="Calibri" panose="020F0502020204030204" pitchFamily="34" charset="0"/>
                        </a:rPr>
                        <a:t>282.7%</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1" u="none" strike="noStrike">
                          <a:solidFill>
                            <a:srgbClr val="000000"/>
                          </a:solidFill>
                          <a:effectLst/>
                          <a:latin typeface="Calibri" panose="020F0502020204030204" pitchFamily="34" charset="0"/>
                        </a:rPr>
                        <a:t>0.9%</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1" u="none" strike="noStrike">
                          <a:solidFill>
                            <a:srgbClr val="000000"/>
                          </a:solidFill>
                          <a:effectLst/>
                          <a:latin typeface="Calibri" panose="020F0502020204030204" pitchFamily="34" charset="0"/>
                        </a:rPr>
                        <a:t>8.0%</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2.3</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1" u="none" strike="noStrike" dirty="0">
                          <a:solidFill>
                            <a:srgbClr val="000000"/>
                          </a:solidFill>
                          <a:effectLst/>
                          <a:latin typeface="Calibri" panose="020F0502020204030204" pitchFamily="34" charset="0"/>
                        </a:rPr>
                        <a:t>13.5%</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08874819"/>
                  </a:ext>
                </a:extLst>
              </a:tr>
            </a:tbl>
          </a:graphicData>
        </a:graphic>
      </p:graphicFrame>
      <p:sp>
        <p:nvSpPr>
          <p:cNvPr id="3" name="Footnote">
            <a:extLst>
              <a:ext uri="{FF2B5EF4-FFF2-40B4-BE49-F238E27FC236}">
                <a16:creationId xmlns:a16="http://schemas.microsoft.com/office/drawing/2014/main" id="{A15935E0-FB17-8368-B4DD-F5B1966E43E2}"/>
              </a:ext>
            </a:extLst>
          </p:cNvPr>
          <p:cNvSpPr txBox="1">
            <a:spLocks noChangeArrowheads="1"/>
          </p:cNvSpPr>
          <p:nvPr/>
        </p:nvSpPr>
        <p:spPr bwMode="black">
          <a:xfrm>
            <a:off x="578460" y="6489507"/>
            <a:ext cx="11029034"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marL="174625" lvl="0" indent="-174625" eaLnBrk="1" hangingPunct="1">
              <a:spcBef>
                <a:spcPct val="60000"/>
              </a:spcBef>
              <a:buChar char="•"/>
              <a:defRPr sz="1600">
                <a:latin typeface="+mn-lt"/>
                <a:cs typeface="+mn-cs"/>
                <a:sym typeface="Arial"/>
              </a:defRPr>
            </a:lvl1pPr>
            <a:lvl2pPr marL="342900" lvl="1" indent="-166688" eaLnBrk="1" hangingPunct="1">
              <a:spcBef>
                <a:spcPct val="20000"/>
              </a:spcBef>
              <a:buFont typeface="Arial" charset="0"/>
              <a:buChar char="–"/>
              <a:defRPr sz="1600">
                <a:latin typeface="+mn-lt"/>
                <a:cs typeface="+mn-cs"/>
                <a:sym typeface="Arial"/>
              </a:defRPr>
            </a:lvl2pPr>
            <a:lvl3pPr marL="515938" lvl="2" indent="-171450" eaLnBrk="1" hangingPunct="1">
              <a:spcBef>
                <a:spcPct val="20000"/>
              </a:spcBef>
              <a:buFont typeface="Arial" charset="0"/>
              <a:buChar char="-"/>
              <a:defRPr sz="1600">
                <a:latin typeface="+mn-lt"/>
                <a:cs typeface="+mn-cs"/>
                <a:sym typeface="Arial"/>
              </a:defRPr>
            </a:lvl3pPr>
            <a:lvl4pPr marL="684213" lvl="3" indent="-166688" eaLnBrk="1" hangingPunct="1">
              <a:spcBef>
                <a:spcPct val="20000"/>
              </a:spcBef>
              <a:buFont typeface="Arial" charset="0"/>
              <a:buChar char="-"/>
              <a:defRPr sz="1600">
                <a:latin typeface="+mn-lt"/>
                <a:cs typeface="+mn-cs"/>
                <a:sym typeface="Arial"/>
              </a:defRPr>
            </a:lvl4pPr>
            <a:lvl5pPr marL="858838" lvl="4" indent="-173038" eaLnBrk="1" hangingPunct="1">
              <a:spcBef>
                <a:spcPct val="20000"/>
              </a:spcBef>
              <a:buFont typeface="Arial" charset="0"/>
              <a:buChar char="-"/>
              <a:defRPr sz="1600">
                <a:latin typeface="+mn-lt"/>
                <a:cs typeface="+mn-cs"/>
                <a:sym typeface="Arial"/>
              </a:defRPr>
            </a:lvl5pPr>
            <a:lvl6pPr marL="1316038" indent="-173038" fontAlgn="base">
              <a:spcBef>
                <a:spcPct val="20000"/>
              </a:spcBef>
              <a:spcAft>
                <a:spcPct val="0"/>
              </a:spcAft>
              <a:buFont typeface="Arial" charset="0"/>
              <a:buChar char="-"/>
              <a:defRPr sz="1600">
                <a:latin typeface="+mn-lt"/>
                <a:cs typeface="+mn-cs"/>
              </a:defRPr>
            </a:lvl6pPr>
            <a:lvl7pPr marL="1773238" indent="-173038" fontAlgn="base">
              <a:spcBef>
                <a:spcPct val="20000"/>
              </a:spcBef>
              <a:spcAft>
                <a:spcPct val="0"/>
              </a:spcAft>
              <a:buFont typeface="Arial" charset="0"/>
              <a:buChar char="-"/>
              <a:defRPr sz="1600">
                <a:latin typeface="+mn-lt"/>
                <a:cs typeface="+mn-cs"/>
              </a:defRPr>
            </a:lvl7pPr>
            <a:lvl8pPr marL="2230438" indent="-173038" fontAlgn="base">
              <a:spcBef>
                <a:spcPct val="20000"/>
              </a:spcBef>
              <a:spcAft>
                <a:spcPct val="0"/>
              </a:spcAft>
              <a:buFont typeface="Arial" charset="0"/>
              <a:buChar char="-"/>
              <a:defRPr sz="1600">
                <a:latin typeface="+mn-lt"/>
                <a:cs typeface="+mn-cs"/>
              </a:defRPr>
            </a:lvl8pPr>
            <a:lvl9pPr marL="2687638" indent="-173038" fontAlgn="base">
              <a:spcBef>
                <a:spcPct val="20000"/>
              </a:spcBef>
              <a:spcAft>
                <a:spcPct val="0"/>
              </a:spcAft>
              <a:buFont typeface="Arial" charset="0"/>
              <a:buChar char="-"/>
              <a:defRPr sz="1600">
                <a:latin typeface="+mn-lt"/>
                <a:cs typeface="+mn-cs"/>
              </a:defRPr>
            </a:lvl9pPr>
          </a:lstStyle>
          <a:p>
            <a:pPr marL="98425" indent="-98425">
              <a:spcBef>
                <a:spcPct val="0"/>
              </a:spcBef>
              <a:buNone/>
            </a:pPr>
            <a:r>
              <a:rPr lang="en-US" altLang="zh-CN" sz="900" dirty="0">
                <a:solidFill>
                  <a:srgbClr val="000000"/>
                </a:solidFill>
              </a:rPr>
              <a:t>Source: S&amp;P Capital IQ –  FY 2023</a:t>
            </a:r>
          </a:p>
        </p:txBody>
      </p:sp>
    </p:spTree>
    <p:extLst>
      <p:ext uri="{BB962C8B-B14F-4D97-AF65-F5344CB8AC3E}">
        <p14:creationId xmlns:p14="http://schemas.microsoft.com/office/powerpoint/2010/main" val="32009716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0BB71-5A84-4CAF-A0E6-0DE8DC5E9C27}"/>
              </a:ext>
            </a:extLst>
          </p:cNvPr>
          <p:cNvSpPr>
            <a:spLocks noGrp="1"/>
          </p:cNvSpPr>
          <p:nvPr>
            <p:ph type="title"/>
          </p:nvPr>
        </p:nvSpPr>
        <p:spPr/>
        <p:txBody>
          <a:bodyPr/>
          <a:lstStyle/>
          <a:p>
            <a:r>
              <a:rPr lang="en-US" dirty="0"/>
              <a:t>Banks in Bahrain – Profitability Overview</a:t>
            </a:r>
            <a:endParaRPr lang="en-IN" dirty="0"/>
          </a:p>
        </p:txBody>
      </p:sp>
      <p:sp>
        <p:nvSpPr>
          <p:cNvPr id="7" name="Rectangle 50">
            <a:extLst>
              <a:ext uri="{FF2B5EF4-FFF2-40B4-BE49-F238E27FC236}">
                <a16:creationId xmlns:a16="http://schemas.microsoft.com/office/drawing/2014/main" id="{CC0BCE0A-146A-4270-B648-BC76FCE9E08F}"/>
              </a:ext>
            </a:extLst>
          </p:cNvPr>
          <p:cNvSpPr>
            <a:spLocks noChangeArrowheads="1"/>
          </p:cNvSpPr>
          <p:nvPr/>
        </p:nvSpPr>
        <p:spPr bwMode="gray">
          <a:xfrm>
            <a:off x="550861" y="4610153"/>
            <a:ext cx="11125200" cy="889136"/>
          </a:xfrm>
          <a:prstGeom prst="rect">
            <a:avLst/>
          </a:prstGeom>
          <a:noFill/>
          <a:ln>
            <a:noFill/>
          </a:ln>
        </p:spPr>
        <p:txBody>
          <a:bodyPr lIns="73152" tIns="73152" rIns="73152" bIns="73152"/>
          <a:lstStyle/>
          <a:p>
            <a:pPr marL="115888" indent="-173736" algn="just">
              <a:spcBef>
                <a:spcPts val="300"/>
              </a:spcBef>
              <a:spcAft>
                <a:spcPts val="300"/>
              </a:spcAft>
              <a:buFontTx/>
              <a:buChar char="•"/>
              <a:defRPr/>
            </a:pPr>
            <a:r>
              <a:rPr lang="en-US" sz="1200" b="0" i="0" u="none" strike="noStrike" dirty="0">
                <a:solidFill>
                  <a:srgbClr val="000000"/>
                </a:solidFill>
                <a:effectLst/>
                <a:latin typeface="Calibri" panose="020F0502020204030204" pitchFamily="34" charset="0"/>
              </a:rPr>
              <a:t>Arab Banking Corporation </a:t>
            </a:r>
            <a:r>
              <a:rPr lang="en-US" sz="1200" dirty="0">
                <a:solidFill>
                  <a:srgbClr val="000000"/>
                </a:solidFill>
                <a:cs typeface="Arial" charset="0"/>
              </a:rPr>
              <a:t>is the largest bank in Bahrain with total assets of SAR 165 BN as of FY 2023.</a:t>
            </a:r>
          </a:p>
          <a:p>
            <a:pPr marL="115888" indent="-173736" algn="just">
              <a:spcBef>
                <a:spcPts val="300"/>
              </a:spcBef>
              <a:spcAft>
                <a:spcPts val="300"/>
              </a:spcAft>
              <a:buFontTx/>
              <a:buChar char="•"/>
              <a:defRPr/>
            </a:pPr>
            <a:r>
              <a:rPr lang="en-US" sz="1200" b="0" i="0" u="none" strike="noStrike" dirty="0">
                <a:solidFill>
                  <a:srgbClr val="000000"/>
                </a:solidFill>
                <a:effectLst/>
                <a:latin typeface="Calibri" panose="020F0502020204030204" pitchFamily="34" charset="0"/>
                <a:cs typeface="Arial" charset="0"/>
              </a:rPr>
              <a:t>Bank of Bahrain and Kuwait</a:t>
            </a:r>
            <a:r>
              <a:rPr lang="en-US" sz="1200" dirty="0">
                <a:solidFill>
                  <a:srgbClr val="000000"/>
                </a:solidFill>
                <a:latin typeface="Calibri" panose="020F0502020204030204" pitchFamily="34" charset="0"/>
                <a:cs typeface="Arial" charset="0"/>
              </a:rPr>
              <a:t> </a:t>
            </a:r>
            <a:r>
              <a:rPr lang="en-US" sz="1200" b="0" i="0" u="none" strike="noStrike" dirty="0">
                <a:solidFill>
                  <a:srgbClr val="000000"/>
                </a:solidFill>
                <a:effectLst/>
                <a:latin typeface="Calibri" panose="020F0502020204030204" pitchFamily="34" charset="0"/>
                <a:cs typeface="Arial" charset="0"/>
              </a:rPr>
              <a:t>is</a:t>
            </a:r>
            <a:r>
              <a:rPr lang="en-US" sz="1200" dirty="0">
                <a:solidFill>
                  <a:srgbClr val="000000"/>
                </a:solidFill>
                <a:cs typeface="Arial" charset="0"/>
              </a:rPr>
              <a:t> the best performing bank in Bahrain in terms of return on assets, and the fourth in terms of return on equity.</a:t>
            </a:r>
          </a:p>
          <a:p>
            <a:pPr marL="115888" indent="-173736" algn="just">
              <a:spcBef>
                <a:spcPts val="300"/>
              </a:spcBef>
              <a:spcAft>
                <a:spcPts val="300"/>
              </a:spcAft>
              <a:buFontTx/>
              <a:buChar char="•"/>
              <a:defRPr/>
            </a:pPr>
            <a:endParaRPr lang="en-US" sz="1200" dirty="0">
              <a:solidFill>
                <a:srgbClr val="000000"/>
              </a:solidFill>
              <a:cs typeface="Arial" charset="0"/>
            </a:endParaRPr>
          </a:p>
        </p:txBody>
      </p:sp>
      <p:sp>
        <p:nvSpPr>
          <p:cNvPr id="9" name="Footnote">
            <a:extLst>
              <a:ext uri="{FF2B5EF4-FFF2-40B4-BE49-F238E27FC236}">
                <a16:creationId xmlns:a16="http://schemas.microsoft.com/office/drawing/2014/main" id="{2B810BF1-F7EE-ED9C-9709-34C6C73E9F9A}"/>
              </a:ext>
            </a:extLst>
          </p:cNvPr>
          <p:cNvSpPr txBox="1">
            <a:spLocks noChangeArrowheads="1"/>
          </p:cNvSpPr>
          <p:nvPr/>
        </p:nvSpPr>
        <p:spPr bwMode="black">
          <a:xfrm>
            <a:off x="550863" y="6186101"/>
            <a:ext cx="8686800"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marL="174625" lvl="0" indent="-174625" eaLnBrk="1" hangingPunct="1">
              <a:spcBef>
                <a:spcPct val="60000"/>
              </a:spcBef>
              <a:buChar char="•"/>
              <a:defRPr sz="1600">
                <a:latin typeface="+mn-lt"/>
                <a:cs typeface="+mn-cs"/>
                <a:sym typeface="Arial"/>
              </a:defRPr>
            </a:lvl1pPr>
            <a:lvl2pPr marL="342900" lvl="1" indent="-166688" eaLnBrk="1" hangingPunct="1">
              <a:spcBef>
                <a:spcPct val="20000"/>
              </a:spcBef>
              <a:buFont typeface="Arial" charset="0"/>
              <a:buChar char="–"/>
              <a:defRPr sz="1600">
                <a:latin typeface="+mn-lt"/>
                <a:cs typeface="+mn-cs"/>
                <a:sym typeface="Arial"/>
              </a:defRPr>
            </a:lvl2pPr>
            <a:lvl3pPr marL="515938" lvl="2" indent="-171450" eaLnBrk="1" hangingPunct="1">
              <a:spcBef>
                <a:spcPct val="20000"/>
              </a:spcBef>
              <a:buFont typeface="Arial" charset="0"/>
              <a:buChar char="-"/>
              <a:defRPr sz="1600">
                <a:latin typeface="+mn-lt"/>
                <a:cs typeface="+mn-cs"/>
                <a:sym typeface="Arial"/>
              </a:defRPr>
            </a:lvl3pPr>
            <a:lvl4pPr marL="684213" lvl="3" indent="-166688" eaLnBrk="1" hangingPunct="1">
              <a:spcBef>
                <a:spcPct val="20000"/>
              </a:spcBef>
              <a:buFont typeface="Arial" charset="0"/>
              <a:buChar char="-"/>
              <a:defRPr sz="1600">
                <a:latin typeface="+mn-lt"/>
                <a:cs typeface="+mn-cs"/>
                <a:sym typeface="Arial"/>
              </a:defRPr>
            </a:lvl4pPr>
            <a:lvl5pPr marL="858838" lvl="4" indent="-173038" eaLnBrk="1" hangingPunct="1">
              <a:spcBef>
                <a:spcPct val="20000"/>
              </a:spcBef>
              <a:buFont typeface="Arial" charset="0"/>
              <a:buChar char="-"/>
              <a:defRPr sz="1600">
                <a:latin typeface="+mn-lt"/>
                <a:cs typeface="+mn-cs"/>
                <a:sym typeface="Arial"/>
              </a:defRPr>
            </a:lvl5pPr>
            <a:lvl6pPr marL="1316038" indent="-173038" fontAlgn="base">
              <a:spcBef>
                <a:spcPct val="20000"/>
              </a:spcBef>
              <a:spcAft>
                <a:spcPct val="0"/>
              </a:spcAft>
              <a:buFont typeface="Arial" charset="0"/>
              <a:buChar char="-"/>
              <a:defRPr sz="1600">
                <a:latin typeface="+mn-lt"/>
                <a:cs typeface="+mn-cs"/>
              </a:defRPr>
            </a:lvl6pPr>
            <a:lvl7pPr marL="1773238" indent="-173038" fontAlgn="base">
              <a:spcBef>
                <a:spcPct val="20000"/>
              </a:spcBef>
              <a:spcAft>
                <a:spcPct val="0"/>
              </a:spcAft>
              <a:buFont typeface="Arial" charset="0"/>
              <a:buChar char="-"/>
              <a:defRPr sz="1600">
                <a:latin typeface="+mn-lt"/>
                <a:cs typeface="+mn-cs"/>
              </a:defRPr>
            </a:lvl7pPr>
            <a:lvl8pPr marL="2230438" indent="-173038" fontAlgn="base">
              <a:spcBef>
                <a:spcPct val="20000"/>
              </a:spcBef>
              <a:spcAft>
                <a:spcPct val="0"/>
              </a:spcAft>
              <a:buFont typeface="Arial" charset="0"/>
              <a:buChar char="-"/>
              <a:defRPr sz="1600">
                <a:latin typeface="+mn-lt"/>
                <a:cs typeface="+mn-cs"/>
              </a:defRPr>
            </a:lvl8pPr>
            <a:lvl9pPr marL="2687638" indent="-173038" fontAlgn="base">
              <a:spcBef>
                <a:spcPct val="20000"/>
              </a:spcBef>
              <a:spcAft>
                <a:spcPct val="0"/>
              </a:spcAft>
              <a:buFont typeface="Arial" charset="0"/>
              <a:buChar char="-"/>
              <a:defRPr sz="1600">
                <a:latin typeface="+mn-lt"/>
                <a:cs typeface="+mn-cs"/>
              </a:defRPr>
            </a:lvl9pPr>
          </a:lstStyle>
          <a:p>
            <a:pPr marL="98425" indent="-98425">
              <a:spcBef>
                <a:spcPct val="0"/>
              </a:spcBef>
              <a:buNone/>
            </a:pPr>
            <a:r>
              <a:rPr lang="en-US" altLang="zh-CN" sz="900" dirty="0">
                <a:solidFill>
                  <a:srgbClr val="000000"/>
                </a:solidFill>
              </a:rPr>
              <a:t>*Median ratios will be different from the ratios calculated in the global comparison section, as those ratios are calculated on total amounts  </a:t>
            </a:r>
          </a:p>
        </p:txBody>
      </p:sp>
      <p:graphicFrame>
        <p:nvGraphicFramePr>
          <p:cNvPr id="10" name="Table 9">
            <a:extLst>
              <a:ext uri="{FF2B5EF4-FFF2-40B4-BE49-F238E27FC236}">
                <a16:creationId xmlns:a16="http://schemas.microsoft.com/office/drawing/2014/main" id="{A7E79096-B4D6-2075-5A08-CBD11CA61C66}"/>
              </a:ext>
            </a:extLst>
          </p:cNvPr>
          <p:cNvGraphicFramePr>
            <a:graphicFrameLocks noGrp="1"/>
          </p:cNvGraphicFramePr>
          <p:nvPr>
            <p:extLst>
              <p:ext uri="{D42A27DB-BD31-4B8C-83A1-F6EECF244321}">
                <p14:modId xmlns:p14="http://schemas.microsoft.com/office/powerpoint/2010/main" val="3727530303"/>
              </p:ext>
            </p:extLst>
          </p:nvPr>
        </p:nvGraphicFramePr>
        <p:xfrm>
          <a:off x="530376" y="1141413"/>
          <a:ext cx="11077117" cy="2083018"/>
        </p:xfrm>
        <a:graphic>
          <a:graphicData uri="http://schemas.openxmlformats.org/drawingml/2006/table">
            <a:tbl>
              <a:tblPr/>
              <a:tblGrid>
                <a:gridCol w="4044691">
                  <a:extLst>
                    <a:ext uri="{9D8B030D-6E8A-4147-A177-3AD203B41FA5}">
                      <a16:colId xmlns:a16="http://schemas.microsoft.com/office/drawing/2014/main" val="2832799305"/>
                    </a:ext>
                  </a:extLst>
                </a:gridCol>
                <a:gridCol w="1565165">
                  <a:extLst>
                    <a:ext uri="{9D8B030D-6E8A-4147-A177-3AD203B41FA5}">
                      <a16:colId xmlns:a16="http://schemas.microsoft.com/office/drawing/2014/main" val="3828820284"/>
                    </a:ext>
                  </a:extLst>
                </a:gridCol>
                <a:gridCol w="1867418">
                  <a:extLst>
                    <a:ext uri="{9D8B030D-6E8A-4147-A177-3AD203B41FA5}">
                      <a16:colId xmlns:a16="http://schemas.microsoft.com/office/drawing/2014/main" val="2829824427"/>
                    </a:ext>
                  </a:extLst>
                </a:gridCol>
                <a:gridCol w="1822420">
                  <a:extLst>
                    <a:ext uri="{9D8B030D-6E8A-4147-A177-3AD203B41FA5}">
                      <a16:colId xmlns:a16="http://schemas.microsoft.com/office/drawing/2014/main" val="3414150916"/>
                    </a:ext>
                  </a:extLst>
                </a:gridCol>
                <a:gridCol w="1777423">
                  <a:extLst>
                    <a:ext uri="{9D8B030D-6E8A-4147-A177-3AD203B41FA5}">
                      <a16:colId xmlns:a16="http://schemas.microsoft.com/office/drawing/2014/main" val="903637850"/>
                    </a:ext>
                  </a:extLst>
                </a:gridCol>
              </a:tblGrid>
              <a:tr h="336278">
                <a:tc>
                  <a:txBody>
                    <a:bodyPr/>
                    <a:lstStyle/>
                    <a:p>
                      <a:pPr algn="l" fontAlgn="ctr"/>
                      <a:r>
                        <a:rPr lang="en-US" sz="900" b="0" i="0" u="none" strike="noStrike">
                          <a:solidFill>
                            <a:srgbClr val="FFFFFF"/>
                          </a:solidFill>
                          <a:effectLst/>
                          <a:latin typeface="Calibri" panose="020F0502020204030204" pitchFamily="34" charset="0"/>
                        </a:rPr>
                        <a:t>Company Name</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Total Assets (SAR BN)</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Net Income (SAR BN)</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Return on Assets</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Return on Equity</a:t>
                      </a:r>
                    </a:p>
                  </a:txBody>
                  <a:tcPr marL="9525" marR="9525" marT="9525" marB="0" anchor="ctr">
                    <a:lnL>
                      <a:noFill/>
                    </a:lnL>
                    <a:lnR>
                      <a:noFill/>
                    </a:lnR>
                    <a:lnT>
                      <a:noFill/>
                    </a:lnT>
                    <a:lnB>
                      <a:noFill/>
                    </a:lnB>
                    <a:solidFill>
                      <a:srgbClr val="002C77"/>
                    </a:solidFill>
                  </a:tcPr>
                </a:tc>
                <a:extLst>
                  <a:ext uri="{0D108BD9-81ED-4DB2-BD59-A6C34878D82A}">
                    <a16:rowId xmlns:a16="http://schemas.microsoft.com/office/drawing/2014/main" val="2404814355"/>
                  </a:ext>
                </a:extLst>
              </a:tr>
              <a:tr h="174674">
                <a:tc>
                  <a:txBody>
                    <a:bodyPr/>
                    <a:lstStyle/>
                    <a:p>
                      <a:pPr algn="l" fontAlgn="ctr"/>
                      <a:r>
                        <a:rPr lang="en-US" sz="900" b="0" i="0" u="none" strike="noStrike">
                          <a:solidFill>
                            <a:srgbClr val="000000"/>
                          </a:solidFill>
                          <a:effectLst/>
                          <a:latin typeface="Calibri" panose="020F0502020204030204" pitchFamily="34" charset="0"/>
                        </a:rPr>
                        <a:t>Arab Banking Corporation</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164.6</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1.1</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0.7%</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6.3%</a:t>
                      </a:r>
                    </a:p>
                  </a:txBody>
                  <a:tcPr marL="9525" marR="9525" marT="9525" marB="0" anchor="ctr">
                    <a:lnL>
                      <a:noFill/>
                    </a:lnL>
                    <a:lnR>
                      <a:noFill/>
                    </a:lnR>
                    <a:lnT>
                      <a:noFill/>
                    </a:lnT>
                    <a:lnB>
                      <a:noFill/>
                    </a:lnB>
                    <a:noFill/>
                  </a:tcPr>
                </a:tc>
                <a:extLst>
                  <a:ext uri="{0D108BD9-81ED-4DB2-BD59-A6C34878D82A}">
                    <a16:rowId xmlns:a16="http://schemas.microsoft.com/office/drawing/2014/main" val="1845360469"/>
                  </a:ext>
                </a:extLst>
              </a:tr>
              <a:tr h="174674">
                <a:tc>
                  <a:txBody>
                    <a:bodyPr/>
                    <a:lstStyle/>
                    <a:p>
                      <a:pPr algn="l" fontAlgn="ctr"/>
                      <a:r>
                        <a:rPr lang="en-US" sz="900" b="0" i="0" u="none" strike="noStrike">
                          <a:solidFill>
                            <a:srgbClr val="000000"/>
                          </a:solidFill>
                          <a:effectLst/>
                          <a:latin typeface="Calibri" panose="020F0502020204030204" pitchFamily="34" charset="0"/>
                        </a:rPr>
                        <a:t>Al Baraka Group</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94.5</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1.1</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1.1%</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14.4%</a:t>
                      </a:r>
                    </a:p>
                  </a:txBody>
                  <a:tcPr marL="9525" marR="9525" marT="9525" marB="0" anchor="ctr">
                    <a:lnL>
                      <a:noFill/>
                    </a:lnL>
                    <a:lnR>
                      <a:noFill/>
                    </a:lnR>
                    <a:lnT>
                      <a:noFill/>
                    </a:lnT>
                    <a:lnB>
                      <a:noFill/>
                    </a:lnB>
                    <a:noFill/>
                  </a:tcPr>
                </a:tc>
                <a:extLst>
                  <a:ext uri="{0D108BD9-81ED-4DB2-BD59-A6C34878D82A}">
                    <a16:rowId xmlns:a16="http://schemas.microsoft.com/office/drawing/2014/main" val="3238778557"/>
                  </a:ext>
                </a:extLst>
              </a:tr>
              <a:tr h="174674">
                <a:tc>
                  <a:txBody>
                    <a:bodyPr/>
                    <a:lstStyle/>
                    <a:p>
                      <a:pPr algn="l" fontAlgn="ctr"/>
                      <a:r>
                        <a:rPr lang="en-US" sz="900" b="0" i="0" u="none" strike="noStrike">
                          <a:solidFill>
                            <a:srgbClr val="000000"/>
                          </a:solidFill>
                          <a:effectLst/>
                          <a:latin typeface="Calibri" panose="020F0502020204030204" pitchFamily="34" charset="0"/>
                        </a:rPr>
                        <a:t>The National Bank of Bahrain</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53.4</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0.8</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1.6%</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14.1%</a:t>
                      </a:r>
                    </a:p>
                  </a:txBody>
                  <a:tcPr marL="9525" marR="9525" marT="9525" marB="0" anchor="ctr">
                    <a:lnL>
                      <a:noFill/>
                    </a:lnL>
                    <a:lnR>
                      <a:noFill/>
                    </a:lnR>
                    <a:lnT>
                      <a:noFill/>
                    </a:lnT>
                    <a:lnB>
                      <a:noFill/>
                    </a:lnB>
                    <a:noFill/>
                  </a:tcPr>
                </a:tc>
                <a:extLst>
                  <a:ext uri="{0D108BD9-81ED-4DB2-BD59-A6C34878D82A}">
                    <a16:rowId xmlns:a16="http://schemas.microsoft.com/office/drawing/2014/main" val="3638336790"/>
                  </a:ext>
                </a:extLst>
              </a:tr>
              <a:tr h="174674">
                <a:tc>
                  <a:txBody>
                    <a:bodyPr/>
                    <a:lstStyle/>
                    <a:p>
                      <a:pPr algn="l" fontAlgn="ctr"/>
                      <a:r>
                        <a:rPr lang="en-US" sz="900" b="0" i="0" u="none" strike="noStrike">
                          <a:solidFill>
                            <a:srgbClr val="000000"/>
                          </a:solidFill>
                          <a:effectLst/>
                          <a:latin typeface="Calibri" panose="020F0502020204030204" pitchFamily="34" charset="0"/>
                        </a:rPr>
                        <a:t>Al Salam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51.2</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0.5</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1.1%</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12.9%</a:t>
                      </a:r>
                    </a:p>
                  </a:txBody>
                  <a:tcPr marL="9525" marR="9525" marT="9525" marB="0" anchor="ctr">
                    <a:lnL>
                      <a:noFill/>
                    </a:lnL>
                    <a:lnR>
                      <a:noFill/>
                    </a:lnR>
                    <a:lnT>
                      <a:noFill/>
                    </a:lnT>
                    <a:lnB>
                      <a:noFill/>
                    </a:lnB>
                    <a:noFill/>
                  </a:tcPr>
                </a:tc>
                <a:extLst>
                  <a:ext uri="{0D108BD9-81ED-4DB2-BD59-A6C34878D82A}">
                    <a16:rowId xmlns:a16="http://schemas.microsoft.com/office/drawing/2014/main" val="2414465880"/>
                  </a:ext>
                </a:extLst>
              </a:tr>
              <a:tr h="174674">
                <a:tc>
                  <a:txBody>
                    <a:bodyPr/>
                    <a:lstStyle/>
                    <a:p>
                      <a:pPr algn="l" fontAlgn="ctr"/>
                      <a:r>
                        <a:rPr lang="en-US" sz="900" b="0" i="0" u="none" strike="noStrike">
                          <a:solidFill>
                            <a:srgbClr val="000000"/>
                          </a:solidFill>
                          <a:effectLst/>
                          <a:latin typeface="Calibri" panose="020F0502020204030204" pitchFamily="34" charset="0"/>
                        </a:rPr>
                        <a:t>Bank of Bahrain and Kuwait</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38.8</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0.7</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2.0%</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12.4%</a:t>
                      </a:r>
                    </a:p>
                  </a:txBody>
                  <a:tcPr marL="9525" marR="9525" marT="9525" marB="0" anchor="ctr">
                    <a:lnL>
                      <a:noFill/>
                    </a:lnL>
                    <a:lnR>
                      <a:noFill/>
                    </a:lnR>
                    <a:lnT>
                      <a:noFill/>
                    </a:lnT>
                    <a:lnB>
                      <a:noFill/>
                    </a:lnB>
                    <a:noFill/>
                  </a:tcPr>
                </a:tc>
                <a:extLst>
                  <a:ext uri="{0D108BD9-81ED-4DB2-BD59-A6C34878D82A}">
                    <a16:rowId xmlns:a16="http://schemas.microsoft.com/office/drawing/2014/main" val="2520703377"/>
                  </a:ext>
                </a:extLst>
              </a:tr>
              <a:tr h="174674">
                <a:tc>
                  <a:txBody>
                    <a:bodyPr/>
                    <a:lstStyle/>
                    <a:p>
                      <a:pPr algn="l" fontAlgn="ctr"/>
                      <a:r>
                        <a:rPr lang="en-US" sz="900" b="0" i="0" u="none" strike="noStrike">
                          <a:solidFill>
                            <a:srgbClr val="000000"/>
                          </a:solidFill>
                          <a:effectLst/>
                          <a:latin typeface="Calibri" panose="020F0502020204030204" pitchFamily="34" charset="0"/>
                        </a:rPr>
                        <a:t>Ithmaar Holding</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22.9</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0.1</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0.2%</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9.0%</a:t>
                      </a:r>
                    </a:p>
                  </a:txBody>
                  <a:tcPr marL="9525" marR="9525" marT="9525" marB="0" anchor="ctr">
                    <a:lnL>
                      <a:noFill/>
                    </a:lnL>
                    <a:lnR>
                      <a:noFill/>
                    </a:lnR>
                    <a:lnT>
                      <a:noFill/>
                    </a:lnT>
                    <a:lnB>
                      <a:noFill/>
                    </a:lnB>
                    <a:noFill/>
                  </a:tcPr>
                </a:tc>
                <a:extLst>
                  <a:ext uri="{0D108BD9-81ED-4DB2-BD59-A6C34878D82A}">
                    <a16:rowId xmlns:a16="http://schemas.microsoft.com/office/drawing/2014/main" val="872824747"/>
                  </a:ext>
                </a:extLst>
              </a:tr>
              <a:tr h="174674">
                <a:tc>
                  <a:txBody>
                    <a:bodyPr/>
                    <a:lstStyle/>
                    <a:p>
                      <a:pPr algn="l" fontAlgn="ctr"/>
                      <a:r>
                        <a:rPr lang="en-US" sz="900" b="0" i="0" u="none" strike="noStrike">
                          <a:solidFill>
                            <a:srgbClr val="000000"/>
                          </a:solidFill>
                          <a:effectLst/>
                          <a:latin typeface="Calibri" panose="020F0502020204030204" pitchFamily="34" charset="0"/>
                        </a:rPr>
                        <a:t>Khaleeji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14.9</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0.1</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0.6%</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5.7%</a:t>
                      </a:r>
                    </a:p>
                  </a:txBody>
                  <a:tcPr marL="9525" marR="9525" marT="9525" marB="0" anchor="ctr">
                    <a:lnL>
                      <a:noFill/>
                    </a:lnL>
                    <a:lnR>
                      <a:noFill/>
                    </a:lnR>
                    <a:lnT>
                      <a:noFill/>
                    </a:lnT>
                    <a:lnB>
                      <a:noFill/>
                    </a:lnB>
                    <a:noFill/>
                  </a:tcPr>
                </a:tc>
                <a:extLst>
                  <a:ext uri="{0D108BD9-81ED-4DB2-BD59-A6C34878D82A}">
                    <a16:rowId xmlns:a16="http://schemas.microsoft.com/office/drawing/2014/main" val="580172061"/>
                  </a:ext>
                </a:extLst>
              </a:tr>
              <a:tr h="174674">
                <a:tc>
                  <a:txBody>
                    <a:bodyPr/>
                    <a:lstStyle/>
                    <a:p>
                      <a:pPr algn="l" fontAlgn="ctr"/>
                      <a:r>
                        <a:rPr lang="en-US" sz="900" b="0" i="0" u="none" strike="noStrike">
                          <a:solidFill>
                            <a:srgbClr val="000000"/>
                          </a:solidFill>
                          <a:effectLst/>
                          <a:latin typeface="Calibri" panose="020F0502020204030204" pitchFamily="34" charset="0"/>
                        </a:rPr>
                        <a:t>Bahrain Islamic Bank</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13.5</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0.1</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0.8%</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7.9%</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35953551"/>
                  </a:ext>
                </a:extLst>
              </a:tr>
              <a:tr h="174674">
                <a:tc>
                  <a:txBody>
                    <a:bodyPr/>
                    <a:lstStyle/>
                    <a:p>
                      <a:pPr algn="l"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79826511"/>
                  </a:ext>
                </a:extLst>
              </a:tr>
              <a:tr h="174674">
                <a:tc>
                  <a:txBody>
                    <a:bodyPr/>
                    <a:lstStyle/>
                    <a:p>
                      <a:pPr algn="l" fontAlgn="ctr"/>
                      <a:r>
                        <a:rPr lang="en-US" sz="900" b="0" i="0" u="none" strike="noStrike">
                          <a:solidFill>
                            <a:srgbClr val="000000"/>
                          </a:solidFill>
                          <a:effectLst/>
                          <a:latin typeface="Calibri" panose="020F0502020204030204" pitchFamily="34" charset="0"/>
                        </a:rPr>
                        <a:t>Total / </a:t>
                      </a:r>
                      <a:r>
                        <a:rPr lang="en-US" sz="900" b="0" i="1" u="none" strike="noStrike">
                          <a:solidFill>
                            <a:srgbClr val="000000"/>
                          </a:solidFill>
                          <a:effectLst/>
                          <a:latin typeface="Calibri" panose="020F0502020204030204" pitchFamily="34" charset="0"/>
                        </a:rPr>
                        <a:t>Median*</a:t>
                      </a:r>
                      <a:endParaRPr lang="en-US" sz="900" b="0" i="0" u="none" strike="noStrike">
                        <a:solidFill>
                          <a:srgbClr val="000000"/>
                        </a:solidFill>
                        <a:effectLst/>
                        <a:latin typeface="Calibri" panose="020F0502020204030204" pitchFamily="34" charset="0"/>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453.9</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4.5</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1" u="none" strike="noStrike">
                          <a:solidFill>
                            <a:srgbClr val="000000"/>
                          </a:solidFill>
                          <a:effectLst/>
                          <a:latin typeface="Calibri" panose="020F0502020204030204" pitchFamily="34" charset="0"/>
                        </a:rPr>
                        <a:t>0.9%</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1" u="none" strike="noStrike" dirty="0">
                          <a:solidFill>
                            <a:srgbClr val="000000"/>
                          </a:solidFill>
                          <a:effectLst/>
                          <a:latin typeface="Calibri" panose="020F0502020204030204" pitchFamily="34" charset="0"/>
                        </a:rPr>
                        <a:t>10.7%</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08874819"/>
                  </a:ext>
                </a:extLst>
              </a:tr>
            </a:tbl>
          </a:graphicData>
        </a:graphic>
      </p:graphicFrame>
      <p:sp>
        <p:nvSpPr>
          <p:cNvPr id="3" name="Footnote">
            <a:extLst>
              <a:ext uri="{FF2B5EF4-FFF2-40B4-BE49-F238E27FC236}">
                <a16:creationId xmlns:a16="http://schemas.microsoft.com/office/drawing/2014/main" id="{748895B4-2112-8A07-7BE3-FAC05B7F901E}"/>
              </a:ext>
            </a:extLst>
          </p:cNvPr>
          <p:cNvSpPr txBox="1">
            <a:spLocks noChangeArrowheads="1"/>
          </p:cNvSpPr>
          <p:nvPr/>
        </p:nvSpPr>
        <p:spPr bwMode="black">
          <a:xfrm>
            <a:off x="578460" y="6489507"/>
            <a:ext cx="11029034"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marL="174625" lvl="0" indent="-174625" eaLnBrk="1" hangingPunct="1">
              <a:spcBef>
                <a:spcPct val="60000"/>
              </a:spcBef>
              <a:buChar char="•"/>
              <a:defRPr sz="1600">
                <a:latin typeface="+mn-lt"/>
                <a:cs typeface="+mn-cs"/>
                <a:sym typeface="Arial"/>
              </a:defRPr>
            </a:lvl1pPr>
            <a:lvl2pPr marL="342900" lvl="1" indent="-166688" eaLnBrk="1" hangingPunct="1">
              <a:spcBef>
                <a:spcPct val="20000"/>
              </a:spcBef>
              <a:buFont typeface="Arial" charset="0"/>
              <a:buChar char="–"/>
              <a:defRPr sz="1600">
                <a:latin typeface="+mn-lt"/>
                <a:cs typeface="+mn-cs"/>
                <a:sym typeface="Arial"/>
              </a:defRPr>
            </a:lvl2pPr>
            <a:lvl3pPr marL="515938" lvl="2" indent="-171450" eaLnBrk="1" hangingPunct="1">
              <a:spcBef>
                <a:spcPct val="20000"/>
              </a:spcBef>
              <a:buFont typeface="Arial" charset="0"/>
              <a:buChar char="-"/>
              <a:defRPr sz="1600">
                <a:latin typeface="+mn-lt"/>
                <a:cs typeface="+mn-cs"/>
                <a:sym typeface="Arial"/>
              </a:defRPr>
            </a:lvl3pPr>
            <a:lvl4pPr marL="684213" lvl="3" indent="-166688" eaLnBrk="1" hangingPunct="1">
              <a:spcBef>
                <a:spcPct val="20000"/>
              </a:spcBef>
              <a:buFont typeface="Arial" charset="0"/>
              <a:buChar char="-"/>
              <a:defRPr sz="1600">
                <a:latin typeface="+mn-lt"/>
                <a:cs typeface="+mn-cs"/>
                <a:sym typeface="Arial"/>
              </a:defRPr>
            </a:lvl4pPr>
            <a:lvl5pPr marL="858838" lvl="4" indent="-173038" eaLnBrk="1" hangingPunct="1">
              <a:spcBef>
                <a:spcPct val="20000"/>
              </a:spcBef>
              <a:buFont typeface="Arial" charset="0"/>
              <a:buChar char="-"/>
              <a:defRPr sz="1600">
                <a:latin typeface="+mn-lt"/>
                <a:cs typeface="+mn-cs"/>
                <a:sym typeface="Arial"/>
              </a:defRPr>
            </a:lvl5pPr>
            <a:lvl6pPr marL="1316038" indent="-173038" fontAlgn="base">
              <a:spcBef>
                <a:spcPct val="20000"/>
              </a:spcBef>
              <a:spcAft>
                <a:spcPct val="0"/>
              </a:spcAft>
              <a:buFont typeface="Arial" charset="0"/>
              <a:buChar char="-"/>
              <a:defRPr sz="1600">
                <a:latin typeface="+mn-lt"/>
                <a:cs typeface="+mn-cs"/>
              </a:defRPr>
            </a:lvl6pPr>
            <a:lvl7pPr marL="1773238" indent="-173038" fontAlgn="base">
              <a:spcBef>
                <a:spcPct val="20000"/>
              </a:spcBef>
              <a:spcAft>
                <a:spcPct val="0"/>
              </a:spcAft>
              <a:buFont typeface="Arial" charset="0"/>
              <a:buChar char="-"/>
              <a:defRPr sz="1600">
                <a:latin typeface="+mn-lt"/>
                <a:cs typeface="+mn-cs"/>
              </a:defRPr>
            </a:lvl7pPr>
            <a:lvl8pPr marL="2230438" indent="-173038" fontAlgn="base">
              <a:spcBef>
                <a:spcPct val="20000"/>
              </a:spcBef>
              <a:spcAft>
                <a:spcPct val="0"/>
              </a:spcAft>
              <a:buFont typeface="Arial" charset="0"/>
              <a:buChar char="-"/>
              <a:defRPr sz="1600">
                <a:latin typeface="+mn-lt"/>
                <a:cs typeface="+mn-cs"/>
              </a:defRPr>
            </a:lvl8pPr>
            <a:lvl9pPr marL="2687638" indent="-173038" fontAlgn="base">
              <a:spcBef>
                <a:spcPct val="20000"/>
              </a:spcBef>
              <a:spcAft>
                <a:spcPct val="0"/>
              </a:spcAft>
              <a:buFont typeface="Arial" charset="0"/>
              <a:buChar char="-"/>
              <a:defRPr sz="1600">
                <a:latin typeface="+mn-lt"/>
                <a:cs typeface="+mn-cs"/>
              </a:defRPr>
            </a:lvl9pPr>
          </a:lstStyle>
          <a:p>
            <a:pPr marL="98425" indent="-98425">
              <a:spcBef>
                <a:spcPct val="0"/>
              </a:spcBef>
              <a:buNone/>
            </a:pPr>
            <a:r>
              <a:rPr lang="en-US" altLang="zh-CN" sz="900" dirty="0">
                <a:solidFill>
                  <a:srgbClr val="000000"/>
                </a:solidFill>
              </a:rPr>
              <a:t>Source: S&amp;P Capital IQ –  FY 2023</a:t>
            </a:r>
          </a:p>
        </p:txBody>
      </p:sp>
    </p:spTree>
    <p:extLst>
      <p:ext uri="{BB962C8B-B14F-4D97-AF65-F5344CB8AC3E}">
        <p14:creationId xmlns:p14="http://schemas.microsoft.com/office/powerpoint/2010/main" val="19093827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0BB71-5A84-4CAF-A0E6-0DE8DC5E9C27}"/>
              </a:ext>
            </a:extLst>
          </p:cNvPr>
          <p:cNvSpPr>
            <a:spLocks noGrp="1"/>
          </p:cNvSpPr>
          <p:nvPr>
            <p:ph type="title"/>
          </p:nvPr>
        </p:nvSpPr>
        <p:spPr/>
        <p:txBody>
          <a:bodyPr/>
          <a:lstStyle/>
          <a:p>
            <a:r>
              <a:rPr lang="en-US" dirty="0"/>
              <a:t>Banks in Bahrain – NPL Summary</a:t>
            </a:r>
            <a:endParaRPr lang="en-IN" dirty="0"/>
          </a:p>
        </p:txBody>
      </p:sp>
      <p:sp>
        <p:nvSpPr>
          <p:cNvPr id="7" name="Rectangle 50">
            <a:extLst>
              <a:ext uri="{FF2B5EF4-FFF2-40B4-BE49-F238E27FC236}">
                <a16:creationId xmlns:a16="http://schemas.microsoft.com/office/drawing/2014/main" id="{1F1D59B0-BCDC-4CF8-8E52-8310C9CD4AE4}"/>
              </a:ext>
            </a:extLst>
          </p:cNvPr>
          <p:cNvSpPr>
            <a:spLocks noChangeArrowheads="1"/>
          </p:cNvSpPr>
          <p:nvPr/>
        </p:nvSpPr>
        <p:spPr bwMode="gray">
          <a:xfrm>
            <a:off x="557809" y="4585213"/>
            <a:ext cx="11125200" cy="553998"/>
          </a:xfrm>
          <a:prstGeom prst="rect">
            <a:avLst/>
          </a:prstGeom>
          <a:noFill/>
          <a:ln>
            <a:noFill/>
          </a:ln>
        </p:spPr>
        <p:txBody>
          <a:bodyPr lIns="73152" tIns="73152" rIns="73152" bIns="73152"/>
          <a:lstStyle/>
          <a:p>
            <a:pPr marL="115888" indent="-173736" algn="just">
              <a:spcBef>
                <a:spcPts val="300"/>
              </a:spcBef>
              <a:spcAft>
                <a:spcPts val="300"/>
              </a:spcAft>
              <a:buFontTx/>
              <a:buChar char="•"/>
              <a:defRPr/>
            </a:pPr>
            <a:r>
              <a:rPr lang="en-US" sz="1200" dirty="0">
                <a:cs typeface="Arial" charset="0"/>
              </a:rPr>
              <a:t>In terms of non-performing loans to total assets, </a:t>
            </a:r>
            <a:r>
              <a:rPr lang="en-US" sz="1200" b="0" i="0" u="none" strike="noStrike" dirty="0">
                <a:solidFill>
                  <a:srgbClr val="000000"/>
                </a:solidFill>
                <a:effectLst/>
                <a:latin typeface="Calibri" panose="020F0502020204030204" pitchFamily="34" charset="0"/>
              </a:rPr>
              <a:t>Bank of Bahrain and Kuwait </a:t>
            </a:r>
            <a:r>
              <a:rPr lang="en-US" sz="1200" dirty="0">
                <a:cs typeface="Arial" charset="0"/>
              </a:rPr>
              <a:t>is the best performing bank in the region with the lowest ratio at 1.3% (median ratio at 2.3%).</a:t>
            </a:r>
          </a:p>
          <a:p>
            <a:pPr marL="115888" indent="-173736" algn="just">
              <a:spcBef>
                <a:spcPts val="300"/>
              </a:spcBef>
              <a:spcAft>
                <a:spcPts val="300"/>
              </a:spcAft>
              <a:buFontTx/>
              <a:buChar char="•"/>
              <a:defRPr/>
            </a:pPr>
            <a:r>
              <a:rPr lang="en-US" sz="1200" dirty="0">
                <a:cs typeface="Arial" charset="0"/>
              </a:rPr>
              <a:t>Median impairments made against bad loans are taking away 10.6% share from net interest income of banks, thus, denting bottom line.</a:t>
            </a:r>
          </a:p>
        </p:txBody>
      </p:sp>
      <p:sp>
        <p:nvSpPr>
          <p:cNvPr id="5" name="Footnote">
            <a:extLst>
              <a:ext uri="{FF2B5EF4-FFF2-40B4-BE49-F238E27FC236}">
                <a16:creationId xmlns:a16="http://schemas.microsoft.com/office/drawing/2014/main" id="{B6478398-A34F-8E0E-DDCD-928C250A2949}"/>
              </a:ext>
            </a:extLst>
          </p:cNvPr>
          <p:cNvSpPr txBox="1">
            <a:spLocks noChangeArrowheads="1"/>
          </p:cNvSpPr>
          <p:nvPr/>
        </p:nvSpPr>
        <p:spPr bwMode="black">
          <a:xfrm>
            <a:off x="578461" y="5724361"/>
            <a:ext cx="11097601"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marL="174625" lvl="0" indent="-174625" eaLnBrk="1" hangingPunct="1">
              <a:spcBef>
                <a:spcPct val="60000"/>
              </a:spcBef>
              <a:buChar char="•"/>
              <a:defRPr sz="1600">
                <a:latin typeface="+mn-lt"/>
                <a:cs typeface="+mn-cs"/>
                <a:sym typeface="Arial"/>
              </a:defRPr>
            </a:lvl1pPr>
            <a:lvl2pPr marL="342900" lvl="1" indent="-166688" eaLnBrk="1" hangingPunct="1">
              <a:spcBef>
                <a:spcPct val="20000"/>
              </a:spcBef>
              <a:buFont typeface="Arial" charset="0"/>
              <a:buChar char="–"/>
              <a:defRPr sz="1600">
                <a:latin typeface="+mn-lt"/>
                <a:cs typeface="+mn-cs"/>
                <a:sym typeface="Arial"/>
              </a:defRPr>
            </a:lvl2pPr>
            <a:lvl3pPr marL="515938" lvl="2" indent="-171450" eaLnBrk="1" hangingPunct="1">
              <a:spcBef>
                <a:spcPct val="20000"/>
              </a:spcBef>
              <a:buFont typeface="Arial" charset="0"/>
              <a:buChar char="-"/>
              <a:defRPr sz="1600">
                <a:latin typeface="+mn-lt"/>
                <a:cs typeface="+mn-cs"/>
                <a:sym typeface="Arial"/>
              </a:defRPr>
            </a:lvl3pPr>
            <a:lvl4pPr marL="684213" lvl="3" indent="-166688" eaLnBrk="1" hangingPunct="1">
              <a:spcBef>
                <a:spcPct val="20000"/>
              </a:spcBef>
              <a:buFont typeface="Arial" charset="0"/>
              <a:buChar char="-"/>
              <a:defRPr sz="1600">
                <a:latin typeface="+mn-lt"/>
                <a:cs typeface="+mn-cs"/>
                <a:sym typeface="Arial"/>
              </a:defRPr>
            </a:lvl4pPr>
            <a:lvl5pPr marL="858838" lvl="4" indent="-173038" eaLnBrk="1" hangingPunct="1">
              <a:spcBef>
                <a:spcPct val="20000"/>
              </a:spcBef>
              <a:buFont typeface="Arial" charset="0"/>
              <a:buChar char="-"/>
              <a:defRPr sz="1600">
                <a:latin typeface="+mn-lt"/>
                <a:cs typeface="+mn-cs"/>
                <a:sym typeface="Arial"/>
              </a:defRPr>
            </a:lvl5pPr>
            <a:lvl6pPr marL="1316038" indent="-173038" fontAlgn="base">
              <a:spcBef>
                <a:spcPct val="20000"/>
              </a:spcBef>
              <a:spcAft>
                <a:spcPct val="0"/>
              </a:spcAft>
              <a:buFont typeface="Arial" charset="0"/>
              <a:buChar char="-"/>
              <a:defRPr sz="1600">
                <a:latin typeface="+mn-lt"/>
                <a:cs typeface="+mn-cs"/>
              </a:defRPr>
            </a:lvl6pPr>
            <a:lvl7pPr marL="1773238" indent="-173038" fontAlgn="base">
              <a:spcBef>
                <a:spcPct val="20000"/>
              </a:spcBef>
              <a:spcAft>
                <a:spcPct val="0"/>
              </a:spcAft>
              <a:buFont typeface="Arial" charset="0"/>
              <a:buChar char="-"/>
              <a:defRPr sz="1600">
                <a:latin typeface="+mn-lt"/>
                <a:cs typeface="+mn-cs"/>
              </a:defRPr>
            </a:lvl7pPr>
            <a:lvl8pPr marL="2230438" indent="-173038" fontAlgn="base">
              <a:spcBef>
                <a:spcPct val="20000"/>
              </a:spcBef>
              <a:spcAft>
                <a:spcPct val="0"/>
              </a:spcAft>
              <a:buFont typeface="Arial" charset="0"/>
              <a:buChar char="-"/>
              <a:defRPr sz="1600">
                <a:latin typeface="+mn-lt"/>
                <a:cs typeface="+mn-cs"/>
              </a:defRPr>
            </a:lvl8pPr>
            <a:lvl9pPr marL="2687638" indent="-173038" fontAlgn="base">
              <a:spcBef>
                <a:spcPct val="20000"/>
              </a:spcBef>
              <a:spcAft>
                <a:spcPct val="0"/>
              </a:spcAft>
              <a:buFont typeface="Arial" charset="0"/>
              <a:buChar char="-"/>
              <a:defRPr sz="1600">
                <a:latin typeface="+mn-lt"/>
                <a:cs typeface="+mn-cs"/>
              </a:defRPr>
            </a:lvl9pPr>
          </a:lstStyle>
          <a:p>
            <a:pPr marL="98425" indent="-98425" algn="l">
              <a:lnSpc>
                <a:spcPct val="100000"/>
              </a:lnSpc>
              <a:spcBef>
                <a:spcPct val="0"/>
              </a:spcBef>
              <a:buFontTx/>
              <a:buNone/>
            </a:pPr>
            <a:r>
              <a:rPr lang="en-US" altLang="zh-CN" sz="900" dirty="0">
                <a:solidFill>
                  <a:srgbClr val="000000"/>
                </a:solidFill>
              </a:rPr>
              <a:t>Note:</a:t>
            </a:r>
          </a:p>
          <a:p>
            <a:pPr marL="228600" indent="-228600" algn="l">
              <a:lnSpc>
                <a:spcPct val="100000"/>
              </a:lnSpc>
              <a:spcBef>
                <a:spcPct val="0"/>
              </a:spcBef>
              <a:buFontTx/>
              <a:buAutoNum type="arabicPeriod"/>
            </a:pPr>
            <a:r>
              <a:rPr lang="en-US" altLang="zh-CN" sz="900" dirty="0">
                <a:solidFill>
                  <a:srgbClr val="000000"/>
                </a:solidFill>
              </a:rPr>
              <a:t>Impairments in the above table mean provision for loan losses recorded in the income statement. Provision for loan losses include impairment charge for expected credit losses, recoveries of written-off loans and impairment charge on off balance sheet items</a:t>
            </a:r>
          </a:p>
          <a:p>
            <a:pPr marL="0" indent="0" algn="l">
              <a:lnSpc>
                <a:spcPct val="100000"/>
              </a:lnSpc>
              <a:spcBef>
                <a:spcPct val="0"/>
              </a:spcBef>
              <a:buNone/>
            </a:pPr>
            <a:r>
              <a:rPr lang="en-US" altLang="zh-CN" sz="900" dirty="0">
                <a:solidFill>
                  <a:srgbClr val="000000"/>
                </a:solidFill>
              </a:rPr>
              <a:t>*Median ratios will be different from the ratios calculated in the global comparison section, as those ratios are calculated on total amounts</a:t>
            </a:r>
          </a:p>
        </p:txBody>
      </p:sp>
      <p:graphicFrame>
        <p:nvGraphicFramePr>
          <p:cNvPr id="8" name="Table 7">
            <a:extLst>
              <a:ext uri="{FF2B5EF4-FFF2-40B4-BE49-F238E27FC236}">
                <a16:creationId xmlns:a16="http://schemas.microsoft.com/office/drawing/2014/main" id="{7408086D-859F-9746-575B-0E4B6E212822}"/>
              </a:ext>
            </a:extLst>
          </p:cNvPr>
          <p:cNvGraphicFramePr>
            <a:graphicFrameLocks noGrp="1"/>
          </p:cNvGraphicFramePr>
          <p:nvPr>
            <p:extLst>
              <p:ext uri="{D42A27DB-BD31-4B8C-83A1-F6EECF244321}">
                <p14:modId xmlns:p14="http://schemas.microsoft.com/office/powerpoint/2010/main" val="3487652941"/>
              </p:ext>
            </p:extLst>
          </p:nvPr>
        </p:nvGraphicFramePr>
        <p:xfrm>
          <a:off x="530377" y="1141413"/>
          <a:ext cx="11077117" cy="2083018"/>
        </p:xfrm>
        <a:graphic>
          <a:graphicData uri="http://schemas.openxmlformats.org/drawingml/2006/table">
            <a:tbl>
              <a:tblPr/>
              <a:tblGrid>
                <a:gridCol w="2143362">
                  <a:extLst>
                    <a:ext uri="{9D8B030D-6E8A-4147-A177-3AD203B41FA5}">
                      <a16:colId xmlns:a16="http://schemas.microsoft.com/office/drawing/2014/main" val="2832799305"/>
                    </a:ext>
                  </a:extLst>
                </a:gridCol>
                <a:gridCol w="829412">
                  <a:extLst>
                    <a:ext uri="{9D8B030D-6E8A-4147-A177-3AD203B41FA5}">
                      <a16:colId xmlns:a16="http://schemas.microsoft.com/office/drawing/2014/main" val="3828820284"/>
                    </a:ext>
                  </a:extLst>
                </a:gridCol>
                <a:gridCol w="1681097">
                  <a:extLst>
                    <a:ext uri="{9D8B030D-6E8A-4147-A177-3AD203B41FA5}">
                      <a16:colId xmlns:a16="http://schemas.microsoft.com/office/drawing/2014/main" val="4175740884"/>
                    </a:ext>
                  </a:extLst>
                </a:gridCol>
                <a:gridCol w="989582">
                  <a:extLst>
                    <a:ext uri="{9D8B030D-6E8A-4147-A177-3AD203B41FA5}">
                      <a16:colId xmlns:a16="http://schemas.microsoft.com/office/drawing/2014/main" val="2829824427"/>
                    </a:ext>
                  </a:extLst>
                </a:gridCol>
                <a:gridCol w="965736">
                  <a:extLst>
                    <a:ext uri="{9D8B030D-6E8A-4147-A177-3AD203B41FA5}">
                      <a16:colId xmlns:a16="http://schemas.microsoft.com/office/drawing/2014/main" val="3414150916"/>
                    </a:ext>
                  </a:extLst>
                </a:gridCol>
                <a:gridCol w="941892">
                  <a:extLst>
                    <a:ext uri="{9D8B030D-6E8A-4147-A177-3AD203B41FA5}">
                      <a16:colId xmlns:a16="http://schemas.microsoft.com/office/drawing/2014/main" val="903637850"/>
                    </a:ext>
                  </a:extLst>
                </a:gridCol>
                <a:gridCol w="1788402">
                  <a:extLst>
                    <a:ext uri="{9D8B030D-6E8A-4147-A177-3AD203B41FA5}">
                      <a16:colId xmlns:a16="http://schemas.microsoft.com/office/drawing/2014/main" val="2376556406"/>
                    </a:ext>
                  </a:extLst>
                </a:gridCol>
                <a:gridCol w="1737634">
                  <a:extLst>
                    <a:ext uri="{9D8B030D-6E8A-4147-A177-3AD203B41FA5}">
                      <a16:colId xmlns:a16="http://schemas.microsoft.com/office/drawing/2014/main" val="678661325"/>
                    </a:ext>
                  </a:extLst>
                </a:gridCol>
              </a:tblGrid>
              <a:tr h="336278">
                <a:tc>
                  <a:txBody>
                    <a:bodyPr/>
                    <a:lstStyle/>
                    <a:p>
                      <a:pPr algn="l" fontAlgn="ctr"/>
                      <a:r>
                        <a:rPr lang="en-US" sz="900" b="0" i="0" u="none" strike="noStrike">
                          <a:solidFill>
                            <a:srgbClr val="FFFFFF"/>
                          </a:solidFill>
                          <a:effectLst/>
                          <a:latin typeface="Calibri" panose="020F0502020204030204" pitchFamily="34" charset="0"/>
                        </a:rPr>
                        <a:t>Company Name</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NPL (SAR BN)</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Accumulated provisions (SAR BN)</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NPL Coverage ratio</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NPL/ Total Assets</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NPL/ Total Equity</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Impairments for the year1  (SAR BN)</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Impairments for the year/ Net Interest Income</a:t>
                      </a:r>
                    </a:p>
                  </a:txBody>
                  <a:tcPr marL="9525" marR="9525" marT="9525" marB="0" anchor="ctr">
                    <a:lnL>
                      <a:noFill/>
                    </a:lnL>
                    <a:lnR>
                      <a:noFill/>
                    </a:lnR>
                    <a:lnT>
                      <a:noFill/>
                    </a:lnT>
                    <a:lnB>
                      <a:noFill/>
                    </a:lnB>
                    <a:solidFill>
                      <a:srgbClr val="002C77"/>
                    </a:solidFill>
                  </a:tcPr>
                </a:tc>
                <a:extLst>
                  <a:ext uri="{0D108BD9-81ED-4DB2-BD59-A6C34878D82A}">
                    <a16:rowId xmlns:a16="http://schemas.microsoft.com/office/drawing/2014/main" val="2404814355"/>
                  </a:ext>
                </a:extLst>
              </a:tr>
              <a:tr h="174674">
                <a:tc>
                  <a:txBody>
                    <a:bodyPr/>
                    <a:lstStyle/>
                    <a:p>
                      <a:pPr algn="l" fontAlgn="ctr"/>
                      <a:r>
                        <a:rPr lang="en-US" sz="900" b="0" i="0" u="none" strike="noStrike">
                          <a:solidFill>
                            <a:srgbClr val="000000"/>
                          </a:solidFill>
                          <a:effectLst/>
                          <a:latin typeface="Calibri" panose="020F0502020204030204" pitchFamily="34" charset="0"/>
                        </a:rPr>
                        <a:t>Arab Banking Corporation</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2.7</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2.4</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91.3%</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1.6%</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14.8%</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0.5</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15.3%</a:t>
                      </a:r>
                    </a:p>
                  </a:txBody>
                  <a:tcPr marL="9525" marR="9525" marT="9525" marB="0" anchor="ctr">
                    <a:lnL>
                      <a:noFill/>
                    </a:lnL>
                    <a:lnR>
                      <a:noFill/>
                    </a:lnR>
                    <a:lnT>
                      <a:noFill/>
                    </a:lnT>
                    <a:lnB>
                      <a:noFill/>
                    </a:lnB>
                    <a:noFill/>
                  </a:tcPr>
                </a:tc>
                <a:extLst>
                  <a:ext uri="{0D108BD9-81ED-4DB2-BD59-A6C34878D82A}">
                    <a16:rowId xmlns:a16="http://schemas.microsoft.com/office/drawing/2014/main" val="1845360469"/>
                  </a:ext>
                </a:extLst>
              </a:tr>
              <a:tr h="174674">
                <a:tc>
                  <a:txBody>
                    <a:bodyPr/>
                    <a:lstStyle/>
                    <a:p>
                      <a:pPr algn="l" fontAlgn="ctr"/>
                      <a:r>
                        <a:rPr lang="en-US" sz="900" b="0" i="0" u="none" strike="noStrike">
                          <a:solidFill>
                            <a:srgbClr val="000000"/>
                          </a:solidFill>
                          <a:effectLst/>
                          <a:latin typeface="Calibri" panose="020F0502020204030204" pitchFamily="34" charset="0"/>
                        </a:rPr>
                        <a:t>Al Baraka Group</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2.2</a:t>
                      </a:r>
                    </a:p>
                  </a:txBody>
                  <a:tcPr marL="9525" marR="9525" marT="9525" marB="0" anchor="ctr">
                    <a:lnL>
                      <a:noFill/>
                    </a:lnL>
                    <a:lnR>
                      <a:noFill/>
                    </a:lnR>
                    <a:lnT>
                      <a:noFill/>
                    </a:lnT>
                    <a:lnB>
                      <a:noFill/>
                    </a:lnB>
                    <a:noFill/>
                  </a:tcPr>
                </a:tc>
                <a:tc>
                  <a:txBody>
                    <a:bodyPr/>
                    <a:lstStyle/>
                    <a:p>
                      <a:pPr algn="r" fontAlgn="ctr"/>
                      <a:r>
                        <a:rPr lang="en-US" sz="900" b="0" i="0" u="none" strike="noStrike">
                          <a:solidFill>
                            <a:srgbClr val="000000"/>
                          </a:solidFill>
                          <a:effectLst/>
                          <a:latin typeface="Calibri" panose="020F0502020204030204" pitchFamily="34" charset="0"/>
                        </a:rPr>
                        <a:t>NA</a:t>
                      </a:r>
                    </a:p>
                  </a:txBody>
                  <a:tcPr marL="9525" marR="9525" marT="9525" marB="0" anchor="ctr">
                    <a:lnL>
                      <a:noFill/>
                    </a:lnL>
                    <a:lnR>
                      <a:noFill/>
                    </a:lnR>
                    <a:lnT>
                      <a:noFill/>
                    </a:lnT>
                    <a:lnB>
                      <a:noFill/>
                    </a:lnB>
                    <a:noFill/>
                  </a:tcPr>
                </a:tc>
                <a:tc>
                  <a:txBody>
                    <a:bodyPr/>
                    <a:lstStyle/>
                    <a:p>
                      <a:pPr algn="r" fontAlgn="ctr"/>
                      <a:r>
                        <a:rPr lang="en-US" sz="900" b="0" i="0" u="none" strike="noStrike">
                          <a:solidFill>
                            <a:srgbClr val="000000"/>
                          </a:solidFill>
                          <a:effectLst/>
                          <a:latin typeface="Calibri" panose="020F0502020204030204" pitchFamily="34" charset="0"/>
                        </a:rPr>
                        <a:t>NA</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2.4%</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30.3%</a:t>
                      </a:r>
                    </a:p>
                  </a:txBody>
                  <a:tcPr marL="9525" marR="9525" marT="9525" marB="0" anchor="ctr">
                    <a:lnL>
                      <a:noFill/>
                    </a:lnL>
                    <a:lnR>
                      <a:noFill/>
                    </a:lnR>
                    <a:lnT>
                      <a:noFill/>
                    </a:lnT>
                    <a:lnB>
                      <a:noFill/>
                    </a:lnB>
                    <a:noFill/>
                  </a:tcPr>
                </a:tc>
                <a:tc>
                  <a:txBody>
                    <a:bodyPr/>
                    <a:lstStyle/>
                    <a:p>
                      <a:pPr algn="r" fontAlgn="ctr"/>
                      <a:r>
                        <a:rPr lang="en-US" sz="900" b="0" i="0" u="none" strike="noStrike">
                          <a:solidFill>
                            <a:srgbClr val="000000"/>
                          </a:solidFill>
                          <a:effectLst/>
                          <a:latin typeface="Calibri" panose="020F0502020204030204" pitchFamily="34" charset="0"/>
                        </a:rPr>
                        <a:t>NA</a:t>
                      </a:r>
                    </a:p>
                  </a:txBody>
                  <a:tcPr marL="9525" marR="9525" marT="9525" marB="0" anchor="ctr">
                    <a:lnL>
                      <a:noFill/>
                    </a:lnL>
                    <a:lnR>
                      <a:noFill/>
                    </a:lnR>
                    <a:lnT>
                      <a:noFill/>
                    </a:lnT>
                    <a:lnB>
                      <a:noFill/>
                    </a:lnB>
                    <a:noFill/>
                  </a:tcPr>
                </a:tc>
                <a:tc>
                  <a:txBody>
                    <a:bodyPr/>
                    <a:lstStyle/>
                    <a:p>
                      <a:pPr algn="r" fontAlgn="ctr"/>
                      <a:r>
                        <a:rPr lang="en-US" sz="900" b="0" i="0" u="none" strike="noStrike">
                          <a:solidFill>
                            <a:srgbClr val="000000"/>
                          </a:solidFill>
                          <a:effectLst/>
                          <a:latin typeface="Calibri" panose="020F0502020204030204" pitchFamily="34" charset="0"/>
                        </a:rPr>
                        <a:t>NA</a:t>
                      </a:r>
                    </a:p>
                  </a:txBody>
                  <a:tcPr marL="9525" marR="9525" marT="9525" marB="0" anchor="ctr">
                    <a:lnL>
                      <a:noFill/>
                    </a:lnL>
                    <a:lnR>
                      <a:noFill/>
                    </a:lnR>
                    <a:lnT>
                      <a:noFill/>
                    </a:lnT>
                    <a:lnB>
                      <a:noFill/>
                    </a:lnB>
                    <a:noFill/>
                  </a:tcPr>
                </a:tc>
                <a:extLst>
                  <a:ext uri="{0D108BD9-81ED-4DB2-BD59-A6C34878D82A}">
                    <a16:rowId xmlns:a16="http://schemas.microsoft.com/office/drawing/2014/main" val="3238778557"/>
                  </a:ext>
                </a:extLst>
              </a:tr>
              <a:tr h="174674">
                <a:tc>
                  <a:txBody>
                    <a:bodyPr/>
                    <a:lstStyle/>
                    <a:p>
                      <a:pPr algn="l" fontAlgn="ctr"/>
                      <a:r>
                        <a:rPr lang="en-US" sz="900" b="0" i="0" u="none" strike="noStrike">
                          <a:solidFill>
                            <a:srgbClr val="000000"/>
                          </a:solidFill>
                          <a:effectLst/>
                          <a:latin typeface="Calibri" panose="020F0502020204030204" pitchFamily="34" charset="0"/>
                        </a:rPr>
                        <a:t>The National Bank of Bahrain</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1.2</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1.0</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79.3%</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2.3%</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21.4%</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0.1</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4.7%</a:t>
                      </a:r>
                    </a:p>
                  </a:txBody>
                  <a:tcPr marL="9525" marR="9525" marT="9525" marB="0" anchor="ctr">
                    <a:lnL>
                      <a:noFill/>
                    </a:lnL>
                    <a:lnR>
                      <a:noFill/>
                    </a:lnR>
                    <a:lnT>
                      <a:noFill/>
                    </a:lnT>
                    <a:lnB>
                      <a:noFill/>
                    </a:lnB>
                    <a:noFill/>
                  </a:tcPr>
                </a:tc>
                <a:extLst>
                  <a:ext uri="{0D108BD9-81ED-4DB2-BD59-A6C34878D82A}">
                    <a16:rowId xmlns:a16="http://schemas.microsoft.com/office/drawing/2014/main" val="3638336790"/>
                  </a:ext>
                </a:extLst>
              </a:tr>
              <a:tr h="174674">
                <a:tc>
                  <a:txBody>
                    <a:bodyPr/>
                    <a:lstStyle/>
                    <a:p>
                      <a:pPr algn="l" fontAlgn="ctr"/>
                      <a:r>
                        <a:rPr lang="en-US" sz="900" b="0" i="0" u="none" strike="noStrike">
                          <a:solidFill>
                            <a:srgbClr val="000000"/>
                          </a:solidFill>
                          <a:effectLst/>
                          <a:latin typeface="Calibri" panose="020F0502020204030204" pitchFamily="34" charset="0"/>
                        </a:rPr>
                        <a:t>Al Salam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1.0</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0.5</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47.2%</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2.0%</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25.4%</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0.2</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25.9%</a:t>
                      </a:r>
                    </a:p>
                  </a:txBody>
                  <a:tcPr marL="9525" marR="9525" marT="9525" marB="0" anchor="ctr">
                    <a:lnL>
                      <a:noFill/>
                    </a:lnL>
                    <a:lnR>
                      <a:noFill/>
                    </a:lnR>
                    <a:lnT>
                      <a:noFill/>
                    </a:lnT>
                    <a:lnB>
                      <a:noFill/>
                    </a:lnB>
                    <a:noFill/>
                  </a:tcPr>
                </a:tc>
                <a:extLst>
                  <a:ext uri="{0D108BD9-81ED-4DB2-BD59-A6C34878D82A}">
                    <a16:rowId xmlns:a16="http://schemas.microsoft.com/office/drawing/2014/main" val="2414465880"/>
                  </a:ext>
                </a:extLst>
              </a:tr>
              <a:tr h="174674">
                <a:tc>
                  <a:txBody>
                    <a:bodyPr/>
                    <a:lstStyle/>
                    <a:p>
                      <a:pPr algn="l" fontAlgn="ctr"/>
                      <a:r>
                        <a:rPr lang="en-US" sz="900" b="0" i="0" u="none" strike="noStrike">
                          <a:solidFill>
                            <a:srgbClr val="000000"/>
                          </a:solidFill>
                          <a:effectLst/>
                          <a:latin typeface="Calibri" panose="020F0502020204030204" pitchFamily="34" charset="0"/>
                        </a:rPr>
                        <a:t>Bank of Bahrain and Kuwait</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0.5</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0.7</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142.7%</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1.3%</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8.1%</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0.1</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6.0%</a:t>
                      </a:r>
                    </a:p>
                  </a:txBody>
                  <a:tcPr marL="9525" marR="9525" marT="9525" marB="0" anchor="ctr">
                    <a:lnL>
                      <a:noFill/>
                    </a:lnL>
                    <a:lnR>
                      <a:noFill/>
                    </a:lnR>
                    <a:lnT>
                      <a:noFill/>
                    </a:lnT>
                    <a:lnB>
                      <a:noFill/>
                    </a:lnB>
                    <a:noFill/>
                  </a:tcPr>
                </a:tc>
                <a:extLst>
                  <a:ext uri="{0D108BD9-81ED-4DB2-BD59-A6C34878D82A}">
                    <a16:rowId xmlns:a16="http://schemas.microsoft.com/office/drawing/2014/main" val="2520703377"/>
                  </a:ext>
                </a:extLst>
              </a:tr>
              <a:tr h="174674">
                <a:tc>
                  <a:txBody>
                    <a:bodyPr/>
                    <a:lstStyle/>
                    <a:p>
                      <a:pPr algn="l" fontAlgn="ctr"/>
                      <a:r>
                        <a:rPr lang="en-US" sz="900" b="0" i="0" u="none" strike="noStrike">
                          <a:solidFill>
                            <a:srgbClr val="000000"/>
                          </a:solidFill>
                          <a:effectLst/>
                          <a:latin typeface="Calibri" panose="020F0502020204030204" pitchFamily="34" charset="0"/>
                        </a:rPr>
                        <a:t>Ithmaar Holding</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1.0</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0.8</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82.2%</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4.3%</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161.4%</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0.1</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4.7%</a:t>
                      </a:r>
                    </a:p>
                  </a:txBody>
                  <a:tcPr marL="9525" marR="9525" marT="9525" marB="0" anchor="ctr">
                    <a:lnL>
                      <a:noFill/>
                    </a:lnL>
                    <a:lnR>
                      <a:noFill/>
                    </a:lnR>
                    <a:lnT>
                      <a:noFill/>
                    </a:lnT>
                    <a:lnB>
                      <a:noFill/>
                    </a:lnB>
                    <a:noFill/>
                  </a:tcPr>
                </a:tc>
                <a:extLst>
                  <a:ext uri="{0D108BD9-81ED-4DB2-BD59-A6C34878D82A}">
                    <a16:rowId xmlns:a16="http://schemas.microsoft.com/office/drawing/2014/main" val="872824747"/>
                  </a:ext>
                </a:extLst>
              </a:tr>
              <a:tr h="174674">
                <a:tc>
                  <a:txBody>
                    <a:bodyPr/>
                    <a:lstStyle/>
                    <a:p>
                      <a:pPr algn="l" fontAlgn="ctr"/>
                      <a:r>
                        <a:rPr lang="en-US" sz="900" b="0" i="0" u="none" strike="noStrike">
                          <a:solidFill>
                            <a:srgbClr val="000000"/>
                          </a:solidFill>
                          <a:effectLst/>
                          <a:latin typeface="Calibri" panose="020F0502020204030204" pitchFamily="34" charset="0"/>
                        </a:rPr>
                        <a:t>Khaleeji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0.5</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0.2</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48.0%</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3.2%</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30.4%</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0.0</a:t>
                      </a:r>
                    </a:p>
                  </a:txBody>
                  <a:tcPr marL="9525" marR="9525" marT="9525" marB="0" anchor="ctr">
                    <a:lnL>
                      <a:noFill/>
                    </a:lnL>
                    <a:lnR>
                      <a:noFill/>
                    </a:lnR>
                    <a:lnT>
                      <a:noFill/>
                    </a:lnT>
                    <a:lnB>
                      <a:noFill/>
                    </a:lnB>
                    <a:noFill/>
                  </a:tcPr>
                </a:tc>
                <a:tc>
                  <a:txBody>
                    <a:bodyPr/>
                    <a:lstStyle/>
                    <a:p>
                      <a:pPr algn="r" fontAlgn="ctr"/>
                      <a:r>
                        <a:rPr lang="en-US" sz="900" b="0" i="0" u="none" strike="noStrike">
                          <a:solidFill>
                            <a:srgbClr val="000000"/>
                          </a:solidFill>
                          <a:effectLst/>
                          <a:latin typeface="Calibri" panose="020F0502020204030204" pitchFamily="34" charset="0"/>
                        </a:rPr>
                        <a:t>NM</a:t>
                      </a:r>
                    </a:p>
                  </a:txBody>
                  <a:tcPr marL="9525" marR="9525" marT="9525" marB="0" anchor="ctr">
                    <a:lnL>
                      <a:noFill/>
                    </a:lnL>
                    <a:lnR>
                      <a:noFill/>
                    </a:lnR>
                    <a:lnT>
                      <a:noFill/>
                    </a:lnT>
                    <a:lnB>
                      <a:noFill/>
                    </a:lnB>
                    <a:noFill/>
                  </a:tcPr>
                </a:tc>
                <a:extLst>
                  <a:ext uri="{0D108BD9-81ED-4DB2-BD59-A6C34878D82A}">
                    <a16:rowId xmlns:a16="http://schemas.microsoft.com/office/drawing/2014/main" val="580172061"/>
                  </a:ext>
                </a:extLst>
              </a:tr>
              <a:tr h="174674">
                <a:tc>
                  <a:txBody>
                    <a:bodyPr/>
                    <a:lstStyle/>
                    <a:p>
                      <a:pPr algn="l" fontAlgn="ctr"/>
                      <a:r>
                        <a:rPr lang="en-US" sz="900" b="0" i="0" u="none" strike="noStrike">
                          <a:solidFill>
                            <a:srgbClr val="000000"/>
                          </a:solidFill>
                          <a:effectLst/>
                          <a:latin typeface="Calibri" panose="020F0502020204030204" pitchFamily="34" charset="0"/>
                        </a:rPr>
                        <a:t>Bahrain Islamic Bank</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0.5</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0.4</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76.9%</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3.8%</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35.9%</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0.0</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22.7%</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35953551"/>
                  </a:ext>
                </a:extLst>
              </a:tr>
              <a:tr h="174674">
                <a:tc>
                  <a:txBody>
                    <a:bodyPr/>
                    <a:lstStyle/>
                    <a:p>
                      <a:pPr algn="l"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79826511"/>
                  </a:ext>
                </a:extLst>
              </a:tr>
              <a:tr h="174674">
                <a:tc>
                  <a:txBody>
                    <a:bodyPr/>
                    <a:lstStyle/>
                    <a:p>
                      <a:pPr algn="l" fontAlgn="ctr"/>
                      <a:r>
                        <a:rPr lang="en-US" sz="900" b="0" i="0" u="none" strike="noStrike">
                          <a:solidFill>
                            <a:srgbClr val="000000"/>
                          </a:solidFill>
                          <a:effectLst/>
                          <a:latin typeface="Calibri" panose="020F0502020204030204" pitchFamily="34" charset="0"/>
                        </a:rPr>
                        <a:t>Total / </a:t>
                      </a:r>
                      <a:r>
                        <a:rPr lang="en-US" sz="900" b="0" i="1" u="none" strike="noStrike">
                          <a:solidFill>
                            <a:srgbClr val="000000"/>
                          </a:solidFill>
                          <a:effectLst/>
                          <a:latin typeface="Calibri" panose="020F0502020204030204" pitchFamily="34" charset="0"/>
                        </a:rPr>
                        <a:t>Median*</a:t>
                      </a:r>
                      <a:endParaRPr lang="en-US" sz="900" b="0" i="0" u="none" strike="noStrike">
                        <a:solidFill>
                          <a:srgbClr val="000000"/>
                        </a:solidFill>
                        <a:effectLst/>
                        <a:latin typeface="Calibri" panose="020F0502020204030204" pitchFamily="34" charset="0"/>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9.6</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6.0</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1" u="none" strike="noStrike">
                          <a:solidFill>
                            <a:srgbClr val="000000"/>
                          </a:solidFill>
                          <a:effectLst/>
                          <a:latin typeface="Calibri" panose="020F0502020204030204" pitchFamily="34" charset="0"/>
                        </a:rPr>
                        <a:t>79.3%</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1" u="none" strike="noStrike">
                          <a:solidFill>
                            <a:srgbClr val="000000"/>
                          </a:solidFill>
                          <a:effectLst/>
                          <a:latin typeface="Calibri" panose="020F0502020204030204" pitchFamily="34" charset="0"/>
                        </a:rPr>
                        <a:t>2.3%</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1" u="none" strike="noStrike">
                          <a:solidFill>
                            <a:srgbClr val="000000"/>
                          </a:solidFill>
                          <a:effectLst/>
                          <a:latin typeface="Calibri" panose="020F0502020204030204" pitchFamily="34" charset="0"/>
                        </a:rPr>
                        <a:t>27.9%</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1.0</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1" u="none" strike="noStrike" dirty="0">
                          <a:solidFill>
                            <a:srgbClr val="000000"/>
                          </a:solidFill>
                          <a:effectLst/>
                          <a:latin typeface="Calibri" panose="020F0502020204030204" pitchFamily="34" charset="0"/>
                        </a:rPr>
                        <a:t>10.6%</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08874819"/>
                  </a:ext>
                </a:extLst>
              </a:tr>
            </a:tbl>
          </a:graphicData>
        </a:graphic>
      </p:graphicFrame>
      <p:sp>
        <p:nvSpPr>
          <p:cNvPr id="3" name="Footnote">
            <a:extLst>
              <a:ext uri="{FF2B5EF4-FFF2-40B4-BE49-F238E27FC236}">
                <a16:creationId xmlns:a16="http://schemas.microsoft.com/office/drawing/2014/main" id="{75261D0B-1CE8-8EE4-5F54-6C3BDF59EF2A}"/>
              </a:ext>
            </a:extLst>
          </p:cNvPr>
          <p:cNvSpPr txBox="1">
            <a:spLocks noChangeArrowheads="1"/>
          </p:cNvSpPr>
          <p:nvPr/>
        </p:nvSpPr>
        <p:spPr bwMode="black">
          <a:xfrm>
            <a:off x="578460" y="6489507"/>
            <a:ext cx="11029034"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marL="174625" lvl="0" indent="-174625" eaLnBrk="1" hangingPunct="1">
              <a:spcBef>
                <a:spcPct val="60000"/>
              </a:spcBef>
              <a:buChar char="•"/>
              <a:defRPr sz="1600">
                <a:latin typeface="+mn-lt"/>
                <a:cs typeface="+mn-cs"/>
                <a:sym typeface="Arial"/>
              </a:defRPr>
            </a:lvl1pPr>
            <a:lvl2pPr marL="342900" lvl="1" indent="-166688" eaLnBrk="1" hangingPunct="1">
              <a:spcBef>
                <a:spcPct val="20000"/>
              </a:spcBef>
              <a:buFont typeface="Arial" charset="0"/>
              <a:buChar char="–"/>
              <a:defRPr sz="1600">
                <a:latin typeface="+mn-lt"/>
                <a:cs typeface="+mn-cs"/>
                <a:sym typeface="Arial"/>
              </a:defRPr>
            </a:lvl2pPr>
            <a:lvl3pPr marL="515938" lvl="2" indent="-171450" eaLnBrk="1" hangingPunct="1">
              <a:spcBef>
                <a:spcPct val="20000"/>
              </a:spcBef>
              <a:buFont typeface="Arial" charset="0"/>
              <a:buChar char="-"/>
              <a:defRPr sz="1600">
                <a:latin typeface="+mn-lt"/>
                <a:cs typeface="+mn-cs"/>
                <a:sym typeface="Arial"/>
              </a:defRPr>
            </a:lvl3pPr>
            <a:lvl4pPr marL="684213" lvl="3" indent="-166688" eaLnBrk="1" hangingPunct="1">
              <a:spcBef>
                <a:spcPct val="20000"/>
              </a:spcBef>
              <a:buFont typeface="Arial" charset="0"/>
              <a:buChar char="-"/>
              <a:defRPr sz="1600">
                <a:latin typeface="+mn-lt"/>
                <a:cs typeface="+mn-cs"/>
                <a:sym typeface="Arial"/>
              </a:defRPr>
            </a:lvl4pPr>
            <a:lvl5pPr marL="858838" lvl="4" indent="-173038" eaLnBrk="1" hangingPunct="1">
              <a:spcBef>
                <a:spcPct val="20000"/>
              </a:spcBef>
              <a:buFont typeface="Arial" charset="0"/>
              <a:buChar char="-"/>
              <a:defRPr sz="1600">
                <a:latin typeface="+mn-lt"/>
                <a:cs typeface="+mn-cs"/>
                <a:sym typeface="Arial"/>
              </a:defRPr>
            </a:lvl5pPr>
            <a:lvl6pPr marL="1316038" indent="-173038" fontAlgn="base">
              <a:spcBef>
                <a:spcPct val="20000"/>
              </a:spcBef>
              <a:spcAft>
                <a:spcPct val="0"/>
              </a:spcAft>
              <a:buFont typeface="Arial" charset="0"/>
              <a:buChar char="-"/>
              <a:defRPr sz="1600">
                <a:latin typeface="+mn-lt"/>
                <a:cs typeface="+mn-cs"/>
              </a:defRPr>
            </a:lvl6pPr>
            <a:lvl7pPr marL="1773238" indent="-173038" fontAlgn="base">
              <a:spcBef>
                <a:spcPct val="20000"/>
              </a:spcBef>
              <a:spcAft>
                <a:spcPct val="0"/>
              </a:spcAft>
              <a:buFont typeface="Arial" charset="0"/>
              <a:buChar char="-"/>
              <a:defRPr sz="1600">
                <a:latin typeface="+mn-lt"/>
                <a:cs typeface="+mn-cs"/>
              </a:defRPr>
            </a:lvl7pPr>
            <a:lvl8pPr marL="2230438" indent="-173038" fontAlgn="base">
              <a:spcBef>
                <a:spcPct val="20000"/>
              </a:spcBef>
              <a:spcAft>
                <a:spcPct val="0"/>
              </a:spcAft>
              <a:buFont typeface="Arial" charset="0"/>
              <a:buChar char="-"/>
              <a:defRPr sz="1600">
                <a:latin typeface="+mn-lt"/>
                <a:cs typeface="+mn-cs"/>
              </a:defRPr>
            </a:lvl8pPr>
            <a:lvl9pPr marL="2687638" indent="-173038" fontAlgn="base">
              <a:spcBef>
                <a:spcPct val="20000"/>
              </a:spcBef>
              <a:spcAft>
                <a:spcPct val="0"/>
              </a:spcAft>
              <a:buFont typeface="Arial" charset="0"/>
              <a:buChar char="-"/>
              <a:defRPr sz="1600">
                <a:latin typeface="+mn-lt"/>
                <a:cs typeface="+mn-cs"/>
              </a:defRPr>
            </a:lvl9pPr>
          </a:lstStyle>
          <a:p>
            <a:pPr marL="98425" indent="-98425">
              <a:spcBef>
                <a:spcPct val="0"/>
              </a:spcBef>
              <a:buNone/>
            </a:pPr>
            <a:r>
              <a:rPr lang="en-US" altLang="zh-CN" sz="900" dirty="0">
                <a:solidFill>
                  <a:srgbClr val="000000"/>
                </a:solidFill>
              </a:rPr>
              <a:t>Source: S&amp;P Capital IQ –  FY 2023</a:t>
            </a:r>
          </a:p>
        </p:txBody>
      </p:sp>
    </p:spTree>
    <p:extLst>
      <p:ext uri="{BB962C8B-B14F-4D97-AF65-F5344CB8AC3E}">
        <p14:creationId xmlns:p14="http://schemas.microsoft.com/office/powerpoint/2010/main" val="41490328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0BB71-5A84-4CAF-A0E6-0DE8DC5E9C27}"/>
              </a:ext>
            </a:extLst>
          </p:cNvPr>
          <p:cNvSpPr>
            <a:spLocks noGrp="1"/>
          </p:cNvSpPr>
          <p:nvPr>
            <p:ph type="title"/>
          </p:nvPr>
        </p:nvSpPr>
        <p:spPr/>
        <p:txBody>
          <a:bodyPr/>
          <a:lstStyle/>
          <a:p>
            <a:r>
              <a:rPr lang="en-US" dirty="0"/>
              <a:t>Banks in Oman – Profitability Overview</a:t>
            </a:r>
            <a:endParaRPr lang="en-IN" dirty="0"/>
          </a:p>
        </p:txBody>
      </p:sp>
      <p:sp>
        <p:nvSpPr>
          <p:cNvPr id="7" name="Rectangle 50">
            <a:extLst>
              <a:ext uri="{FF2B5EF4-FFF2-40B4-BE49-F238E27FC236}">
                <a16:creationId xmlns:a16="http://schemas.microsoft.com/office/drawing/2014/main" id="{A83B6D09-AA09-483B-ACF5-4A18407E6183}"/>
              </a:ext>
            </a:extLst>
          </p:cNvPr>
          <p:cNvSpPr>
            <a:spLocks noChangeArrowheads="1"/>
          </p:cNvSpPr>
          <p:nvPr/>
        </p:nvSpPr>
        <p:spPr bwMode="gray">
          <a:xfrm>
            <a:off x="548665" y="4173733"/>
            <a:ext cx="11125200" cy="889136"/>
          </a:xfrm>
          <a:prstGeom prst="rect">
            <a:avLst/>
          </a:prstGeom>
          <a:noFill/>
          <a:ln>
            <a:noFill/>
          </a:ln>
        </p:spPr>
        <p:txBody>
          <a:bodyPr lIns="73152" tIns="73152" rIns="73152" bIns="73152"/>
          <a:lstStyle/>
          <a:p>
            <a:pPr marL="115888" indent="-173736" algn="just">
              <a:spcBef>
                <a:spcPts val="300"/>
              </a:spcBef>
              <a:spcAft>
                <a:spcPts val="300"/>
              </a:spcAft>
              <a:buFontTx/>
              <a:buChar char="•"/>
              <a:defRPr/>
            </a:pPr>
            <a:r>
              <a:rPr lang="en-US" sz="1200" dirty="0">
                <a:solidFill>
                  <a:srgbClr val="000000"/>
                </a:solidFill>
                <a:cs typeface="Arial" charset="0"/>
              </a:rPr>
              <a:t>Bank Muscat is the largest bank in Oman with total assets of SAR 133 BN as of FY 2023.</a:t>
            </a:r>
          </a:p>
          <a:p>
            <a:pPr marL="115888" indent="-173736" algn="just">
              <a:spcBef>
                <a:spcPts val="300"/>
              </a:spcBef>
              <a:spcAft>
                <a:spcPts val="300"/>
              </a:spcAft>
              <a:buFontTx/>
              <a:buChar char="•"/>
              <a:defRPr/>
            </a:pPr>
            <a:r>
              <a:rPr lang="en-US" sz="1200" dirty="0">
                <a:solidFill>
                  <a:srgbClr val="000000"/>
                </a:solidFill>
                <a:cs typeface="Arial" charset="0"/>
              </a:rPr>
              <a:t>Bank Muscat is also the best performing bank in Oman in terms of return on assets and the second in terms of return on equity.</a:t>
            </a:r>
          </a:p>
        </p:txBody>
      </p:sp>
      <p:sp>
        <p:nvSpPr>
          <p:cNvPr id="9" name="Footnote">
            <a:extLst>
              <a:ext uri="{FF2B5EF4-FFF2-40B4-BE49-F238E27FC236}">
                <a16:creationId xmlns:a16="http://schemas.microsoft.com/office/drawing/2014/main" id="{5D4E803D-3947-CB92-E007-BDBD6FD4E842}"/>
              </a:ext>
            </a:extLst>
          </p:cNvPr>
          <p:cNvSpPr txBox="1">
            <a:spLocks noChangeArrowheads="1"/>
          </p:cNvSpPr>
          <p:nvPr/>
        </p:nvSpPr>
        <p:spPr bwMode="black">
          <a:xfrm>
            <a:off x="550863" y="6186101"/>
            <a:ext cx="8686800"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marL="174625" lvl="0" indent="-174625" eaLnBrk="1" hangingPunct="1">
              <a:spcBef>
                <a:spcPct val="60000"/>
              </a:spcBef>
              <a:buChar char="•"/>
              <a:defRPr sz="1600">
                <a:latin typeface="+mn-lt"/>
                <a:cs typeface="+mn-cs"/>
                <a:sym typeface="Arial"/>
              </a:defRPr>
            </a:lvl1pPr>
            <a:lvl2pPr marL="342900" lvl="1" indent="-166688" eaLnBrk="1" hangingPunct="1">
              <a:spcBef>
                <a:spcPct val="20000"/>
              </a:spcBef>
              <a:buFont typeface="Arial" charset="0"/>
              <a:buChar char="–"/>
              <a:defRPr sz="1600">
                <a:latin typeface="+mn-lt"/>
                <a:cs typeface="+mn-cs"/>
                <a:sym typeface="Arial"/>
              </a:defRPr>
            </a:lvl2pPr>
            <a:lvl3pPr marL="515938" lvl="2" indent="-171450" eaLnBrk="1" hangingPunct="1">
              <a:spcBef>
                <a:spcPct val="20000"/>
              </a:spcBef>
              <a:buFont typeface="Arial" charset="0"/>
              <a:buChar char="-"/>
              <a:defRPr sz="1600">
                <a:latin typeface="+mn-lt"/>
                <a:cs typeface="+mn-cs"/>
                <a:sym typeface="Arial"/>
              </a:defRPr>
            </a:lvl3pPr>
            <a:lvl4pPr marL="684213" lvl="3" indent="-166688" eaLnBrk="1" hangingPunct="1">
              <a:spcBef>
                <a:spcPct val="20000"/>
              </a:spcBef>
              <a:buFont typeface="Arial" charset="0"/>
              <a:buChar char="-"/>
              <a:defRPr sz="1600">
                <a:latin typeface="+mn-lt"/>
                <a:cs typeface="+mn-cs"/>
                <a:sym typeface="Arial"/>
              </a:defRPr>
            </a:lvl4pPr>
            <a:lvl5pPr marL="858838" lvl="4" indent="-173038" eaLnBrk="1" hangingPunct="1">
              <a:spcBef>
                <a:spcPct val="20000"/>
              </a:spcBef>
              <a:buFont typeface="Arial" charset="0"/>
              <a:buChar char="-"/>
              <a:defRPr sz="1600">
                <a:latin typeface="+mn-lt"/>
                <a:cs typeface="+mn-cs"/>
                <a:sym typeface="Arial"/>
              </a:defRPr>
            </a:lvl5pPr>
            <a:lvl6pPr marL="1316038" indent="-173038" fontAlgn="base">
              <a:spcBef>
                <a:spcPct val="20000"/>
              </a:spcBef>
              <a:spcAft>
                <a:spcPct val="0"/>
              </a:spcAft>
              <a:buFont typeface="Arial" charset="0"/>
              <a:buChar char="-"/>
              <a:defRPr sz="1600">
                <a:latin typeface="+mn-lt"/>
                <a:cs typeface="+mn-cs"/>
              </a:defRPr>
            </a:lvl6pPr>
            <a:lvl7pPr marL="1773238" indent="-173038" fontAlgn="base">
              <a:spcBef>
                <a:spcPct val="20000"/>
              </a:spcBef>
              <a:spcAft>
                <a:spcPct val="0"/>
              </a:spcAft>
              <a:buFont typeface="Arial" charset="0"/>
              <a:buChar char="-"/>
              <a:defRPr sz="1600">
                <a:latin typeface="+mn-lt"/>
                <a:cs typeface="+mn-cs"/>
              </a:defRPr>
            </a:lvl7pPr>
            <a:lvl8pPr marL="2230438" indent="-173038" fontAlgn="base">
              <a:spcBef>
                <a:spcPct val="20000"/>
              </a:spcBef>
              <a:spcAft>
                <a:spcPct val="0"/>
              </a:spcAft>
              <a:buFont typeface="Arial" charset="0"/>
              <a:buChar char="-"/>
              <a:defRPr sz="1600">
                <a:latin typeface="+mn-lt"/>
                <a:cs typeface="+mn-cs"/>
              </a:defRPr>
            </a:lvl8pPr>
            <a:lvl9pPr marL="2687638" indent="-173038" fontAlgn="base">
              <a:spcBef>
                <a:spcPct val="20000"/>
              </a:spcBef>
              <a:spcAft>
                <a:spcPct val="0"/>
              </a:spcAft>
              <a:buFont typeface="Arial" charset="0"/>
              <a:buChar char="-"/>
              <a:defRPr sz="1600">
                <a:latin typeface="+mn-lt"/>
                <a:cs typeface="+mn-cs"/>
              </a:defRPr>
            </a:lvl9pPr>
          </a:lstStyle>
          <a:p>
            <a:pPr marL="98425" indent="-98425">
              <a:spcBef>
                <a:spcPct val="0"/>
              </a:spcBef>
              <a:buNone/>
            </a:pPr>
            <a:r>
              <a:rPr lang="en-US" altLang="zh-CN" sz="900" dirty="0">
                <a:solidFill>
                  <a:srgbClr val="000000"/>
                </a:solidFill>
              </a:rPr>
              <a:t>*Median ratios will be different from the ratios calculated in the global comparison section, as those ratios are calculated on total amounts  </a:t>
            </a:r>
          </a:p>
        </p:txBody>
      </p:sp>
      <p:graphicFrame>
        <p:nvGraphicFramePr>
          <p:cNvPr id="10" name="Table 9">
            <a:extLst>
              <a:ext uri="{FF2B5EF4-FFF2-40B4-BE49-F238E27FC236}">
                <a16:creationId xmlns:a16="http://schemas.microsoft.com/office/drawing/2014/main" id="{3670A3C4-8868-CB47-B879-E263890F80BB}"/>
              </a:ext>
            </a:extLst>
          </p:cNvPr>
          <p:cNvGraphicFramePr>
            <a:graphicFrameLocks noGrp="1"/>
          </p:cNvGraphicFramePr>
          <p:nvPr>
            <p:extLst>
              <p:ext uri="{D42A27DB-BD31-4B8C-83A1-F6EECF244321}">
                <p14:modId xmlns:p14="http://schemas.microsoft.com/office/powerpoint/2010/main" val="3973236798"/>
              </p:ext>
            </p:extLst>
          </p:nvPr>
        </p:nvGraphicFramePr>
        <p:xfrm>
          <a:off x="530376" y="1141413"/>
          <a:ext cx="11077117" cy="1908344"/>
        </p:xfrm>
        <a:graphic>
          <a:graphicData uri="http://schemas.openxmlformats.org/drawingml/2006/table">
            <a:tbl>
              <a:tblPr/>
              <a:tblGrid>
                <a:gridCol w="4044691">
                  <a:extLst>
                    <a:ext uri="{9D8B030D-6E8A-4147-A177-3AD203B41FA5}">
                      <a16:colId xmlns:a16="http://schemas.microsoft.com/office/drawing/2014/main" val="2832799305"/>
                    </a:ext>
                  </a:extLst>
                </a:gridCol>
                <a:gridCol w="1565165">
                  <a:extLst>
                    <a:ext uri="{9D8B030D-6E8A-4147-A177-3AD203B41FA5}">
                      <a16:colId xmlns:a16="http://schemas.microsoft.com/office/drawing/2014/main" val="3828820284"/>
                    </a:ext>
                  </a:extLst>
                </a:gridCol>
                <a:gridCol w="1867418">
                  <a:extLst>
                    <a:ext uri="{9D8B030D-6E8A-4147-A177-3AD203B41FA5}">
                      <a16:colId xmlns:a16="http://schemas.microsoft.com/office/drawing/2014/main" val="2829824427"/>
                    </a:ext>
                  </a:extLst>
                </a:gridCol>
                <a:gridCol w="1822420">
                  <a:extLst>
                    <a:ext uri="{9D8B030D-6E8A-4147-A177-3AD203B41FA5}">
                      <a16:colId xmlns:a16="http://schemas.microsoft.com/office/drawing/2014/main" val="3414150916"/>
                    </a:ext>
                  </a:extLst>
                </a:gridCol>
                <a:gridCol w="1777423">
                  <a:extLst>
                    <a:ext uri="{9D8B030D-6E8A-4147-A177-3AD203B41FA5}">
                      <a16:colId xmlns:a16="http://schemas.microsoft.com/office/drawing/2014/main" val="903637850"/>
                    </a:ext>
                  </a:extLst>
                </a:gridCol>
              </a:tblGrid>
              <a:tr h="336278">
                <a:tc>
                  <a:txBody>
                    <a:bodyPr/>
                    <a:lstStyle/>
                    <a:p>
                      <a:pPr algn="l" fontAlgn="ctr"/>
                      <a:r>
                        <a:rPr lang="en-US" sz="900" b="0" i="0" u="none" strike="noStrike">
                          <a:solidFill>
                            <a:srgbClr val="FFFFFF"/>
                          </a:solidFill>
                          <a:effectLst/>
                          <a:latin typeface="Calibri" panose="020F0502020204030204" pitchFamily="34" charset="0"/>
                        </a:rPr>
                        <a:t>Company Name</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Total Assets (SAR BN)</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Net Income (SAR BN)</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Return on Assets</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Return on Equity</a:t>
                      </a:r>
                    </a:p>
                  </a:txBody>
                  <a:tcPr marL="9525" marR="9525" marT="9525" marB="0" anchor="ctr">
                    <a:lnL>
                      <a:noFill/>
                    </a:lnL>
                    <a:lnR>
                      <a:noFill/>
                    </a:lnR>
                    <a:lnT>
                      <a:noFill/>
                    </a:lnT>
                    <a:lnB>
                      <a:noFill/>
                    </a:lnB>
                    <a:solidFill>
                      <a:srgbClr val="002C77"/>
                    </a:solidFill>
                  </a:tcPr>
                </a:tc>
                <a:extLst>
                  <a:ext uri="{0D108BD9-81ED-4DB2-BD59-A6C34878D82A}">
                    <a16:rowId xmlns:a16="http://schemas.microsoft.com/office/drawing/2014/main" val="2404814355"/>
                  </a:ext>
                </a:extLst>
              </a:tr>
              <a:tr h="174674">
                <a:tc>
                  <a:txBody>
                    <a:bodyPr/>
                    <a:lstStyle/>
                    <a:p>
                      <a:pPr algn="l" fontAlgn="ctr"/>
                      <a:r>
                        <a:rPr lang="en-US" sz="900" b="0" i="0" u="none" strike="noStrike">
                          <a:solidFill>
                            <a:srgbClr val="000000"/>
                          </a:solidFill>
                          <a:effectLst/>
                          <a:latin typeface="Calibri" panose="020F0502020204030204" pitchFamily="34" charset="0"/>
                        </a:rPr>
                        <a:t>Bank Muscat</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133.2</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2.1</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1.6%</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9.3%</a:t>
                      </a:r>
                    </a:p>
                  </a:txBody>
                  <a:tcPr marL="9525" marR="9525" marT="9525" marB="0" anchor="ctr">
                    <a:lnL>
                      <a:noFill/>
                    </a:lnL>
                    <a:lnR>
                      <a:noFill/>
                    </a:lnR>
                    <a:lnT>
                      <a:noFill/>
                    </a:lnT>
                    <a:lnB>
                      <a:noFill/>
                    </a:lnB>
                    <a:noFill/>
                  </a:tcPr>
                </a:tc>
                <a:extLst>
                  <a:ext uri="{0D108BD9-81ED-4DB2-BD59-A6C34878D82A}">
                    <a16:rowId xmlns:a16="http://schemas.microsoft.com/office/drawing/2014/main" val="3238778557"/>
                  </a:ext>
                </a:extLst>
              </a:tr>
              <a:tr h="174674">
                <a:tc>
                  <a:txBody>
                    <a:bodyPr/>
                    <a:lstStyle/>
                    <a:p>
                      <a:pPr algn="l" fontAlgn="ctr"/>
                      <a:r>
                        <a:rPr lang="en-US" sz="900" b="0" i="0" u="none" strike="noStrike">
                          <a:solidFill>
                            <a:srgbClr val="000000"/>
                          </a:solidFill>
                          <a:effectLst/>
                          <a:latin typeface="Calibri" panose="020F0502020204030204" pitchFamily="34" charset="0"/>
                        </a:rPr>
                        <a:t>Sohar International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65.1</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0.7</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1.1%</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9.7%</a:t>
                      </a:r>
                    </a:p>
                  </a:txBody>
                  <a:tcPr marL="9525" marR="9525" marT="9525" marB="0" anchor="ctr">
                    <a:lnL>
                      <a:noFill/>
                    </a:lnL>
                    <a:lnR>
                      <a:noFill/>
                    </a:lnR>
                    <a:lnT>
                      <a:noFill/>
                    </a:lnT>
                    <a:lnB>
                      <a:noFill/>
                    </a:lnB>
                    <a:noFill/>
                  </a:tcPr>
                </a:tc>
                <a:extLst>
                  <a:ext uri="{0D108BD9-81ED-4DB2-BD59-A6C34878D82A}">
                    <a16:rowId xmlns:a16="http://schemas.microsoft.com/office/drawing/2014/main" val="3638336790"/>
                  </a:ext>
                </a:extLst>
              </a:tr>
              <a:tr h="174674">
                <a:tc>
                  <a:txBody>
                    <a:bodyPr/>
                    <a:lstStyle/>
                    <a:p>
                      <a:pPr algn="l" fontAlgn="ctr"/>
                      <a:r>
                        <a:rPr lang="en-US" sz="900" b="0" i="0" u="none" strike="noStrike">
                          <a:solidFill>
                            <a:srgbClr val="000000"/>
                          </a:solidFill>
                          <a:effectLst/>
                          <a:latin typeface="Calibri" panose="020F0502020204030204" pitchFamily="34" charset="0"/>
                        </a:rPr>
                        <a:t>National Bank of Oman</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47.0</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0.6</a:t>
                      </a:r>
                    </a:p>
                  </a:txBody>
                  <a:tcPr marL="9525" marR="9525" marT="9525" marB="0" anchor="ctr">
                    <a:lnL>
                      <a:noFill/>
                    </a:lnL>
                    <a:lnR>
                      <a:noFill/>
                    </a:lnR>
                    <a:lnT>
                      <a:noFill/>
                    </a:lnT>
                    <a:lnB>
                      <a:noFill/>
                    </a:lnB>
                    <a:noFill/>
                  </a:tcPr>
                </a:tc>
                <a:tc>
                  <a:txBody>
                    <a:bodyPr/>
                    <a:lstStyle/>
                    <a:p>
                      <a:pPr algn="r" fontAlgn="ctr"/>
                      <a:r>
                        <a:rPr lang="en-SA" sz="900" b="0" i="0" u="none" strike="noStrike" dirty="0">
                          <a:solidFill>
                            <a:srgbClr val="000000"/>
                          </a:solidFill>
                          <a:effectLst/>
                          <a:latin typeface="Calibri" panose="020F0502020204030204" pitchFamily="34" charset="0"/>
                        </a:rPr>
                        <a:t>1.3%</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8.8%</a:t>
                      </a:r>
                    </a:p>
                  </a:txBody>
                  <a:tcPr marL="9525" marR="9525" marT="9525" marB="0" anchor="ctr">
                    <a:lnL>
                      <a:noFill/>
                    </a:lnL>
                    <a:lnR>
                      <a:noFill/>
                    </a:lnR>
                    <a:lnT>
                      <a:noFill/>
                    </a:lnT>
                    <a:lnB>
                      <a:noFill/>
                    </a:lnB>
                    <a:noFill/>
                  </a:tcPr>
                </a:tc>
                <a:extLst>
                  <a:ext uri="{0D108BD9-81ED-4DB2-BD59-A6C34878D82A}">
                    <a16:rowId xmlns:a16="http://schemas.microsoft.com/office/drawing/2014/main" val="2414465880"/>
                  </a:ext>
                </a:extLst>
              </a:tr>
              <a:tr h="174674">
                <a:tc>
                  <a:txBody>
                    <a:bodyPr/>
                    <a:lstStyle/>
                    <a:p>
                      <a:pPr algn="l" fontAlgn="ctr"/>
                      <a:r>
                        <a:rPr lang="en-US" sz="900" b="0" i="0" u="none" strike="noStrike">
                          <a:solidFill>
                            <a:srgbClr val="000000"/>
                          </a:solidFill>
                          <a:effectLst/>
                          <a:latin typeface="Calibri" panose="020F0502020204030204" pitchFamily="34" charset="0"/>
                        </a:rPr>
                        <a:t>Bank Dhofar</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45.6</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0.4</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0.9%</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5.3%</a:t>
                      </a:r>
                    </a:p>
                  </a:txBody>
                  <a:tcPr marL="9525" marR="9525" marT="9525" marB="0" anchor="ctr">
                    <a:lnL>
                      <a:noFill/>
                    </a:lnL>
                    <a:lnR>
                      <a:noFill/>
                    </a:lnR>
                    <a:lnT>
                      <a:noFill/>
                    </a:lnT>
                    <a:lnB>
                      <a:noFill/>
                    </a:lnB>
                    <a:noFill/>
                  </a:tcPr>
                </a:tc>
                <a:extLst>
                  <a:ext uri="{0D108BD9-81ED-4DB2-BD59-A6C34878D82A}">
                    <a16:rowId xmlns:a16="http://schemas.microsoft.com/office/drawing/2014/main" val="2520703377"/>
                  </a:ext>
                </a:extLst>
              </a:tr>
              <a:tr h="174674">
                <a:tc>
                  <a:txBody>
                    <a:bodyPr/>
                    <a:lstStyle/>
                    <a:p>
                      <a:pPr algn="l" fontAlgn="ctr"/>
                      <a:r>
                        <a:rPr lang="en-US" sz="900" b="0" i="0" u="none" strike="noStrike">
                          <a:solidFill>
                            <a:srgbClr val="000000"/>
                          </a:solidFill>
                          <a:effectLst/>
                          <a:latin typeface="Calibri" panose="020F0502020204030204" pitchFamily="34" charset="0"/>
                        </a:rPr>
                        <a:t>Oman Arab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39.1</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0.2</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0.5%</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4.1%</a:t>
                      </a:r>
                    </a:p>
                  </a:txBody>
                  <a:tcPr marL="9525" marR="9525" marT="9525" marB="0" anchor="ctr">
                    <a:lnL>
                      <a:noFill/>
                    </a:lnL>
                    <a:lnR>
                      <a:noFill/>
                    </a:lnR>
                    <a:lnT>
                      <a:noFill/>
                    </a:lnT>
                    <a:lnB>
                      <a:noFill/>
                    </a:lnB>
                    <a:noFill/>
                  </a:tcPr>
                </a:tc>
                <a:extLst>
                  <a:ext uri="{0D108BD9-81ED-4DB2-BD59-A6C34878D82A}">
                    <a16:rowId xmlns:a16="http://schemas.microsoft.com/office/drawing/2014/main" val="872824747"/>
                  </a:ext>
                </a:extLst>
              </a:tr>
              <a:tr h="174674">
                <a:tc>
                  <a:txBody>
                    <a:bodyPr/>
                    <a:lstStyle/>
                    <a:p>
                      <a:pPr algn="l" fontAlgn="ctr"/>
                      <a:r>
                        <a:rPr lang="en-US" sz="900" b="0" i="0" u="none" strike="noStrike">
                          <a:solidFill>
                            <a:srgbClr val="000000"/>
                          </a:solidFill>
                          <a:effectLst/>
                          <a:latin typeface="Calibri" panose="020F0502020204030204" pitchFamily="34" charset="0"/>
                        </a:rPr>
                        <a:t>Ahli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32.3</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0.4</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1.1%</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7.4%</a:t>
                      </a:r>
                    </a:p>
                  </a:txBody>
                  <a:tcPr marL="9525" marR="9525" marT="9525" marB="0" anchor="ctr">
                    <a:lnL>
                      <a:noFill/>
                    </a:lnL>
                    <a:lnR>
                      <a:noFill/>
                    </a:lnR>
                    <a:lnT>
                      <a:noFill/>
                    </a:lnT>
                    <a:lnB>
                      <a:noFill/>
                    </a:lnB>
                    <a:noFill/>
                  </a:tcPr>
                </a:tc>
                <a:extLst>
                  <a:ext uri="{0D108BD9-81ED-4DB2-BD59-A6C34878D82A}">
                    <a16:rowId xmlns:a16="http://schemas.microsoft.com/office/drawing/2014/main" val="580172061"/>
                  </a:ext>
                </a:extLst>
              </a:tr>
              <a:tr h="174674">
                <a:tc>
                  <a:txBody>
                    <a:bodyPr/>
                    <a:lstStyle/>
                    <a:p>
                      <a:pPr algn="l" fontAlgn="ctr"/>
                      <a:r>
                        <a:rPr lang="en-US" sz="900" b="0" i="0" u="none" strike="noStrike">
                          <a:solidFill>
                            <a:srgbClr val="000000"/>
                          </a:solidFill>
                          <a:effectLst/>
                          <a:latin typeface="Calibri" panose="020F0502020204030204" pitchFamily="34" charset="0"/>
                        </a:rPr>
                        <a:t>Bank Nizwa</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15.7</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0.2</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1.1%</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6.8%</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35953551"/>
                  </a:ext>
                </a:extLst>
              </a:tr>
              <a:tr h="174674">
                <a:tc>
                  <a:txBody>
                    <a:bodyPr/>
                    <a:lstStyle/>
                    <a:p>
                      <a:pPr algn="l"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79826511"/>
                  </a:ext>
                </a:extLst>
              </a:tr>
              <a:tr h="174674">
                <a:tc>
                  <a:txBody>
                    <a:bodyPr/>
                    <a:lstStyle/>
                    <a:p>
                      <a:pPr algn="l" fontAlgn="ctr"/>
                      <a:r>
                        <a:rPr lang="en-US" sz="900" b="0" i="0" u="none" strike="noStrike">
                          <a:solidFill>
                            <a:srgbClr val="000000"/>
                          </a:solidFill>
                          <a:effectLst/>
                          <a:latin typeface="Calibri" panose="020F0502020204030204" pitchFamily="34" charset="0"/>
                        </a:rPr>
                        <a:t>Total / </a:t>
                      </a:r>
                      <a:r>
                        <a:rPr lang="en-US" sz="900" b="0" i="1" u="none" strike="noStrike">
                          <a:solidFill>
                            <a:srgbClr val="000000"/>
                          </a:solidFill>
                          <a:effectLst/>
                          <a:latin typeface="Calibri" panose="020F0502020204030204" pitchFamily="34" charset="0"/>
                        </a:rPr>
                        <a:t>Median*</a:t>
                      </a:r>
                      <a:endParaRPr lang="en-US" sz="900" b="0" i="0" u="none" strike="noStrike">
                        <a:solidFill>
                          <a:srgbClr val="000000"/>
                        </a:solidFill>
                        <a:effectLst/>
                        <a:latin typeface="Calibri" panose="020F0502020204030204" pitchFamily="34" charset="0"/>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378.1</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4.4</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1" u="none" strike="noStrike">
                          <a:solidFill>
                            <a:srgbClr val="000000"/>
                          </a:solidFill>
                          <a:effectLst/>
                          <a:latin typeface="Calibri" panose="020F0502020204030204" pitchFamily="34" charset="0"/>
                        </a:rPr>
                        <a:t>1.1%</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1" u="none" strike="noStrike" dirty="0">
                          <a:solidFill>
                            <a:srgbClr val="000000"/>
                          </a:solidFill>
                          <a:effectLst/>
                          <a:latin typeface="Calibri" panose="020F0502020204030204" pitchFamily="34" charset="0"/>
                        </a:rPr>
                        <a:t>7.4%</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08874819"/>
                  </a:ext>
                </a:extLst>
              </a:tr>
            </a:tbl>
          </a:graphicData>
        </a:graphic>
      </p:graphicFrame>
      <p:sp>
        <p:nvSpPr>
          <p:cNvPr id="3" name="Footnote">
            <a:extLst>
              <a:ext uri="{FF2B5EF4-FFF2-40B4-BE49-F238E27FC236}">
                <a16:creationId xmlns:a16="http://schemas.microsoft.com/office/drawing/2014/main" id="{649508DF-C276-6EDB-18C9-FDFCB025F59D}"/>
              </a:ext>
            </a:extLst>
          </p:cNvPr>
          <p:cNvSpPr txBox="1">
            <a:spLocks noChangeArrowheads="1"/>
          </p:cNvSpPr>
          <p:nvPr/>
        </p:nvSpPr>
        <p:spPr bwMode="black">
          <a:xfrm>
            <a:off x="578460" y="6489507"/>
            <a:ext cx="11029034"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marL="174625" lvl="0" indent="-174625" eaLnBrk="1" hangingPunct="1">
              <a:spcBef>
                <a:spcPct val="60000"/>
              </a:spcBef>
              <a:buChar char="•"/>
              <a:defRPr sz="1600">
                <a:latin typeface="+mn-lt"/>
                <a:cs typeface="+mn-cs"/>
                <a:sym typeface="Arial"/>
              </a:defRPr>
            </a:lvl1pPr>
            <a:lvl2pPr marL="342900" lvl="1" indent="-166688" eaLnBrk="1" hangingPunct="1">
              <a:spcBef>
                <a:spcPct val="20000"/>
              </a:spcBef>
              <a:buFont typeface="Arial" charset="0"/>
              <a:buChar char="–"/>
              <a:defRPr sz="1600">
                <a:latin typeface="+mn-lt"/>
                <a:cs typeface="+mn-cs"/>
                <a:sym typeface="Arial"/>
              </a:defRPr>
            </a:lvl2pPr>
            <a:lvl3pPr marL="515938" lvl="2" indent="-171450" eaLnBrk="1" hangingPunct="1">
              <a:spcBef>
                <a:spcPct val="20000"/>
              </a:spcBef>
              <a:buFont typeface="Arial" charset="0"/>
              <a:buChar char="-"/>
              <a:defRPr sz="1600">
                <a:latin typeface="+mn-lt"/>
                <a:cs typeface="+mn-cs"/>
                <a:sym typeface="Arial"/>
              </a:defRPr>
            </a:lvl3pPr>
            <a:lvl4pPr marL="684213" lvl="3" indent="-166688" eaLnBrk="1" hangingPunct="1">
              <a:spcBef>
                <a:spcPct val="20000"/>
              </a:spcBef>
              <a:buFont typeface="Arial" charset="0"/>
              <a:buChar char="-"/>
              <a:defRPr sz="1600">
                <a:latin typeface="+mn-lt"/>
                <a:cs typeface="+mn-cs"/>
                <a:sym typeface="Arial"/>
              </a:defRPr>
            </a:lvl4pPr>
            <a:lvl5pPr marL="858838" lvl="4" indent="-173038" eaLnBrk="1" hangingPunct="1">
              <a:spcBef>
                <a:spcPct val="20000"/>
              </a:spcBef>
              <a:buFont typeface="Arial" charset="0"/>
              <a:buChar char="-"/>
              <a:defRPr sz="1600">
                <a:latin typeface="+mn-lt"/>
                <a:cs typeface="+mn-cs"/>
                <a:sym typeface="Arial"/>
              </a:defRPr>
            </a:lvl5pPr>
            <a:lvl6pPr marL="1316038" indent="-173038" fontAlgn="base">
              <a:spcBef>
                <a:spcPct val="20000"/>
              </a:spcBef>
              <a:spcAft>
                <a:spcPct val="0"/>
              </a:spcAft>
              <a:buFont typeface="Arial" charset="0"/>
              <a:buChar char="-"/>
              <a:defRPr sz="1600">
                <a:latin typeface="+mn-lt"/>
                <a:cs typeface="+mn-cs"/>
              </a:defRPr>
            </a:lvl6pPr>
            <a:lvl7pPr marL="1773238" indent="-173038" fontAlgn="base">
              <a:spcBef>
                <a:spcPct val="20000"/>
              </a:spcBef>
              <a:spcAft>
                <a:spcPct val="0"/>
              </a:spcAft>
              <a:buFont typeface="Arial" charset="0"/>
              <a:buChar char="-"/>
              <a:defRPr sz="1600">
                <a:latin typeface="+mn-lt"/>
                <a:cs typeface="+mn-cs"/>
              </a:defRPr>
            </a:lvl7pPr>
            <a:lvl8pPr marL="2230438" indent="-173038" fontAlgn="base">
              <a:spcBef>
                <a:spcPct val="20000"/>
              </a:spcBef>
              <a:spcAft>
                <a:spcPct val="0"/>
              </a:spcAft>
              <a:buFont typeface="Arial" charset="0"/>
              <a:buChar char="-"/>
              <a:defRPr sz="1600">
                <a:latin typeface="+mn-lt"/>
                <a:cs typeface="+mn-cs"/>
              </a:defRPr>
            </a:lvl8pPr>
            <a:lvl9pPr marL="2687638" indent="-173038" fontAlgn="base">
              <a:spcBef>
                <a:spcPct val="20000"/>
              </a:spcBef>
              <a:spcAft>
                <a:spcPct val="0"/>
              </a:spcAft>
              <a:buFont typeface="Arial" charset="0"/>
              <a:buChar char="-"/>
              <a:defRPr sz="1600">
                <a:latin typeface="+mn-lt"/>
                <a:cs typeface="+mn-cs"/>
              </a:defRPr>
            </a:lvl9pPr>
          </a:lstStyle>
          <a:p>
            <a:pPr marL="98425" indent="-98425">
              <a:spcBef>
                <a:spcPct val="0"/>
              </a:spcBef>
              <a:buNone/>
            </a:pPr>
            <a:r>
              <a:rPr lang="en-US" altLang="zh-CN" sz="900" dirty="0">
                <a:solidFill>
                  <a:srgbClr val="000000"/>
                </a:solidFill>
              </a:rPr>
              <a:t>Source: S&amp;P Capital IQ –  FY 2023</a:t>
            </a:r>
          </a:p>
        </p:txBody>
      </p:sp>
    </p:spTree>
    <p:extLst>
      <p:ext uri="{BB962C8B-B14F-4D97-AF65-F5344CB8AC3E}">
        <p14:creationId xmlns:p14="http://schemas.microsoft.com/office/powerpoint/2010/main" val="18549553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0BB71-5A84-4CAF-A0E6-0DE8DC5E9C27}"/>
              </a:ext>
            </a:extLst>
          </p:cNvPr>
          <p:cNvSpPr>
            <a:spLocks noGrp="1"/>
          </p:cNvSpPr>
          <p:nvPr>
            <p:ph type="title"/>
          </p:nvPr>
        </p:nvSpPr>
        <p:spPr/>
        <p:txBody>
          <a:bodyPr/>
          <a:lstStyle/>
          <a:p>
            <a:r>
              <a:rPr lang="en-US" dirty="0"/>
              <a:t>Banks in Oman – NPL Summary</a:t>
            </a:r>
            <a:endParaRPr lang="en-IN" dirty="0"/>
          </a:p>
        </p:txBody>
      </p:sp>
      <p:sp>
        <p:nvSpPr>
          <p:cNvPr id="7" name="Rectangle 50">
            <a:extLst>
              <a:ext uri="{FF2B5EF4-FFF2-40B4-BE49-F238E27FC236}">
                <a16:creationId xmlns:a16="http://schemas.microsoft.com/office/drawing/2014/main" id="{53093A8B-FD79-40DC-BA85-24A0083FF27E}"/>
              </a:ext>
            </a:extLst>
          </p:cNvPr>
          <p:cNvSpPr>
            <a:spLocks noChangeArrowheads="1"/>
          </p:cNvSpPr>
          <p:nvPr/>
        </p:nvSpPr>
        <p:spPr bwMode="gray">
          <a:xfrm>
            <a:off x="548665" y="4064005"/>
            <a:ext cx="11125200" cy="553998"/>
          </a:xfrm>
          <a:prstGeom prst="rect">
            <a:avLst/>
          </a:prstGeom>
          <a:noFill/>
          <a:ln>
            <a:noFill/>
          </a:ln>
        </p:spPr>
        <p:txBody>
          <a:bodyPr lIns="73152" tIns="73152" rIns="73152" bIns="73152"/>
          <a:lstStyle/>
          <a:p>
            <a:pPr marL="115888" indent="-173736" algn="just">
              <a:spcBef>
                <a:spcPts val="300"/>
              </a:spcBef>
              <a:spcAft>
                <a:spcPts val="300"/>
              </a:spcAft>
              <a:buFontTx/>
              <a:buChar char="•"/>
              <a:defRPr/>
            </a:pPr>
            <a:r>
              <a:rPr lang="en-US" sz="1200" dirty="0">
                <a:cs typeface="Arial" charset="0"/>
              </a:rPr>
              <a:t>In terms of non-performing loans to total assets, Bank Nizwa is the best performing bank in the region with the lowest ratio </a:t>
            </a:r>
            <a:r>
              <a:rPr lang="en-US" sz="1200">
                <a:cs typeface="Arial" charset="0"/>
              </a:rPr>
              <a:t>at 2.2% </a:t>
            </a:r>
            <a:r>
              <a:rPr lang="en-US" sz="1200" dirty="0">
                <a:cs typeface="Arial" charset="0"/>
              </a:rPr>
              <a:t>(median ratio </a:t>
            </a:r>
            <a:r>
              <a:rPr lang="en-US" sz="1200">
                <a:cs typeface="Arial" charset="0"/>
              </a:rPr>
              <a:t>at 3.4%).</a:t>
            </a:r>
            <a:endParaRPr lang="en-US" sz="1200" dirty="0">
              <a:cs typeface="Arial" charset="0"/>
            </a:endParaRPr>
          </a:p>
          <a:p>
            <a:pPr marL="115888" indent="-173736" algn="just">
              <a:spcBef>
                <a:spcPts val="300"/>
              </a:spcBef>
              <a:spcAft>
                <a:spcPts val="300"/>
              </a:spcAft>
              <a:buFontTx/>
              <a:buChar char="•"/>
              <a:defRPr/>
            </a:pPr>
            <a:r>
              <a:rPr lang="en-US" sz="1200" dirty="0">
                <a:cs typeface="Arial" charset="0"/>
              </a:rPr>
              <a:t>Median impairments made against bad loans are taking away 21.4% share from net interest income of banks, thus, denting bottom line.</a:t>
            </a:r>
          </a:p>
        </p:txBody>
      </p:sp>
      <p:sp>
        <p:nvSpPr>
          <p:cNvPr id="5" name="Footnote">
            <a:extLst>
              <a:ext uri="{FF2B5EF4-FFF2-40B4-BE49-F238E27FC236}">
                <a16:creationId xmlns:a16="http://schemas.microsoft.com/office/drawing/2014/main" id="{47399DE2-F9B3-D8D4-B108-8DCF81FE3D75}"/>
              </a:ext>
            </a:extLst>
          </p:cNvPr>
          <p:cNvSpPr txBox="1">
            <a:spLocks noChangeArrowheads="1"/>
          </p:cNvSpPr>
          <p:nvPr/>
        </p:nvSpPr>
        <p:spPr bwMode="black">
          <a:xfrm>
            <a:off x="578461" y="5724361"/>
            <a:ext cx="11097601"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marL="174625" lvl="0" indent="-174625" eaLnBrk="1" hangingPunct="1">
              <a:spcBef>
                <a:spcPct val="60000"/>
              </a:spcBef>
              <a:buChar char="•"/>
              <a:defRPr sz="1600">
                <a:latin typeface="+mn-lt"/>
                <a:cs typeface="+mn-cs"/>
                <a:sym typeface="Arial"/>
              </a:defRPr>
            </a:lvl1pPr>
            <a:lvl2pPr marL="342900" lvl="1" indent="-166688" eaLnBrk="1" hangingPunct="1">
              <a:spcBef>
                <a:spcPct val="20000"/>
              </a:spcBef>
              <a:buFont typeface="Arial" charset="0"/>
              <a:buChar char="–"/>
              <a:defRPr sz="1600">
                <a:latin typeface="+mn-lt"/>
                <a:cs typeface="+mn-cs"/>
                <a:sym typeface="Arial"/>
              </a:defRPr>
            </a:lvl2pPr>
            <a:lvl3pPr marL="515938" lvl="2" indent="-171450" eaLnBrk="1" hangingPunct="1">
              <a:spcBef>
                <a:spcPct val="20000"/>
              </a:spcBef>
              <a:buFont typeface="Arial" charset="0"/>
              <a:buChar char="-"/>
              <a:defRPr sz="1600">
                <a:latin typeface="+mn-lt"/>
                <a:cs typeface="+mn-cs"/>
                <a:sym typeface="Arial"/>
              </a:defRPr>
            </a:lvl3pPr>
            <a:lvl4pPr marL="684213" lvl="3" indent="-166688" eaLnBrk="1" hangingPunct="1">
              <a:spcBef>
                <a:spcPct val="20000"/>
              </a:spcBef>
              <a:buFont typeface="Arial" charset="0"/>
              <a:buChar char="-"/>
              <a:defRPr sz="1600">
                <a:latin typeface="+mn-lt"/>
                <a:cs typeface="+mn-cs"/>
                <a:sym typeface="Arial"/>
              </a:defRPr>
            </a:lvl4pPr>
            <a:lvl5pPr marL="858838" lvl="4" indent="-173038" eaLnBrk="1" hangingPunct="1">
              <a:spcBef>
                <a:spcPct val="20000"/>
              </a:spcBef>
              <a:buFont typeface="Arial" charset="0"/>
              <a:buChar char="-"/>
              <a:defRPr sz="1600">
                <a:latin typeface="+mn-lt"/>
                <a:cs typeface="+mn-cs"/>
                <a:sym typeface="Arial"/>
              </a:defRPr>
            </a:lvl5pPr>
            <a:lvl6pPr marL="1316038" indent="-173038" fontAlgn="base">
              <a:spcBef>
                <a:spcPct val="20000"/>
              </a:spcBef>
              <a:spcAft>
                <a:spcPct val="0"/>
              </a:spcAft>
              <a:buFont typeface="Arial" charset="0"/>
              <a:buChar char="-"/>
              <a:defRPr sz="1600">
                <a:latin typeface="+mn-lt"/>
                <a:cs typeface="+mn-cs"/>
              </a:defRPr>
            </a:lvl6pPr>
            <a:lvl7pPr marL="1773238" indent="-173038" fontAlgn="base">
              <a:spcBef>
                <a:spcPct val="20000"/>
              </a:spcBef>
              <a:spcAft>
                <a:spcPct val="0"/>
              </a:spcAft>
              <a:buFont typeface="Arial" charset="0"/>
              <a:buChar char="-"/>
              <a:defRPr sz="1600">
                <a:latin typeface="+mn-lt"/>
                <a:cs typeface="+mn-cs"/>
              </a:defRPr>
            </a:lvl7pPr>
            <a:lvl8pPr marL="2230438" indent="-173038" fontAlgn="base">
              <a:spcBef>
                <a:spcPct val="20000"/>
              </a:spcBef>
              <a:spcAft>
                <a:spcPct val="0"/>
              </a:spcAft>
              <a:buFont typeface="Arial" charset="0"/>
              <a:buChar char="-"/>
              <a:defRPr sz="1600">
                <a:latin typeface="+mn-lt"/>
                <a:cs typeface="+mn-cs"/>
              </a:defRPr>
            </a:lvl8pPr>
            <a:lvl9pPr marL="2687638" indent="-173038" fontAlgn="base">
              <a:spcBef>
                <a:spcPct val="20000"/>
              </a:spcBef>
              <a:spcAft>
                <a:spcPct val="0"/>
              </a:spcAft>
              <a:buFont typeface="Arial" charset="0"/>
              <a:buChar char="-"/>
              <a:defRPr sz="1600">
                <a:latin typeface="+mn-lt"/>
                <a:cs typeface="+mn-cs"/>
              </a:defRPr>
            </a:lvl9pPr>
          </a:lstStyle>
          <a:p>
            <a:pPr marL="98425" indent="-98425" algn="l">
              <a:lnSpc>
                <a:spcPct val="100000"/>
              </a:lnSpc>
              <a:spcBef>
                <a:spcPct val="0"/>
              </a:spcBef>
              <a:buFontTx/>
              <a:buNone/>
            </a:pPr>
            <a:r>
              <a:rPr lang="en-US" altLang="zh-CN" sz="900" dirty="0">
                <a:solidFill>
                  <a:srgbClr val="000000"/>
                </a:solidFill>
              </a:rPr>
              <a:t>Note:</a:t>
            </a:r>
          </a:p>
          <a:p>
            <a:pPr marL="228600" indent="-228600" algn="l">
              <a:lnSpc>
                <a:spcPct val="100000"/>
              </a:lnSpc>
              <a:spcBef>
                <a:spcPct val="0"/>
              </a:spcBef>
              <a:buFontTx/>
              <a:buAutoNum type="arabicPeriod"/>
            </a:pPr>
            <a:r>
              <a:rPr lang="en-US" altLang="zh-CN" sz="900" dirty="0">
                <a:solidFill>
                  <a:srgbClr val="000000"/>
                </a:solidFill>
              </a:rPr>
              <a:t>Impairments in the above table mean provision for loan losses recorded in the income statement. Provision for loan losses include impairment charge for expected credit losses, recoveries of written-off loans and impairment charge on off balance sheet items</a:t>
            </a:r>
          </a:p>
          <a:p>
            <a:pPr marL="0" indent="0" algn="l">
              <a:lnSpc>
                <a:spcPct val="100000"/>
              </a:lnSpc>
              <a:spcBef>
                <a:spcPct val="0"/>
              </a:spcBef>
              <a:buNone/>
            </a:pPr>
            <a:r>
              <a:rPr lang="en-US" altLang="zh-CN" sz="900" dirty="0">
                <a:solidFill>
                  <a:srgbClr val="000000"/>
                </a:solidFill>
              </a:rPr>
              <a:t>*Median ratios will be different from the ratios calculated in the global comparison section, as those ratios are calculated on total amounts</a:t>
            </a:r>
          </a:p>
        </p:txBody>
      </p:sp>
      <p:graphicFrame>
        <p:nvGraphicFramePr>
          <p:cNvPr id="8" name="Table 7">
            <a:extLst>
              <a:ext uri="{FF2B5EF4-FFF2-40B4-BE49-F238E27FC236}">
                <a16:creationId xmlns:a16="http://schemas.microsoft.com/office/drawing/2014/main" id="{5FC3E6DE-1D0F-7205-E04B-187C1CB186C2}"/>
              </a:ext>
            </a:extLst>
          </p:cNvPr>
          <p:cNvGraphicFramePr>
            <a:graphicFrameLocks noGrp="1"/>
          </p:cNvGraphicFramePr>
          <p:nvPr>
            <p:extLst>
              <p:ext uri="{D42A27DB-BD31-4B8C-83A1-F6EECF244321}">
                <p14:modId xmlns:p14="http://schemas.microsoft.com/office/powerpoint/2010/main" val="2253721719"/>
              </p:ext>
            </p:extLst>
          </p:nvPr>
        </p:nvGraphicFramePr>
        <p:xfrm>
          <a:off x="530377" y="1141413"/>
          <a:ext cx="11077117" cy="1908344"/>
        </p:xfrm>
        <a:graphic>
          <a:graphicData uri="http://schemas.openxmlformats.org/drawingml/2006/table">
            <a:tbl>
              <a:tblPr/>
              <a:tblGrid>
                <a:gridCol w="2143362">
                  <a:extLst>
                    <a:ext uri="{9D8B030D-6E8A-4147-A177-3AD203B41FA5}">
                      <a16:colId xmlns:a16="http://schemas.microsoft.com/office/drawing/2014/main" val="2832799305"/>
                    </a:ext>
                  </a:extLst>
                </a:gridCol>
                <a:gridCol w="829412">
                  <a:extLst>
                    <a:ext uri="{9D8B030D-6E8A-4147-A177-3AD203B41FA5}">
                      <a16:colId xmlns:a16="http://schemas.microsoft.com/office/drawing/2014/main" val="3828820284"/>
                    </a:ext>
                  </a:extLst>
                </a:gridCol>
                <a:gridCol w="1681097">
                  <a:extLst>
                    <a:ext uri="{9D8B030D-6E8A-4147-A177-3AD203B41FA5}">
                      <a16:colId xmlns:a16="http://schemas.microsoft.com/office/drawing/2014/main" val="4175740884"/>
                    </a:ext>
                  </a:extLst>
                </a:gridCol>
                <a:gridCol w="989582">
                  <a:extLst>
                    <a:ext uri="{9D8B030D-6E8A-4147-A177-3AD203B41FA5}">
                      <a16:colId xmlns:a16="http://schemas.microsoft.com/office/drawing/2014/main" val="2829824427"/>
                    </a:ext>
                  </a:extLst>
                </a:gridCol>
                <a:gridCol w="965736">
                  <a:extLst>
                    <a:ext uri="{9D8B030D-6E8A-4147-A177-3AD203B41FA5}">
                      <a16:colId xmlns:a16="http://schemas.microsoft.com/office/drawing/2014/main" val="3414150916"/>
                    </a:ext>
                  </a:extLst>
                </a:gridCol>
                <a:gridCol w="941892">
                  <a:extLst>
                    <a:ext uri="{9D8B030D-6E8A-4147-A177-3AD203B41FA5}">
                      <a16:colId xmlns:a16="http://schemas.microsoft.com/office/drawing/2014/main" val="903637850"/>
                    </a:ext>
                  </a:extLst>
                </a:gridCol>
                <a:gridCol w="1788402">
                  <a:extLst>
                    <a:ext uri="{9D8B030D-6E8A-4147-A177-3AD203B41FA5}">
                      <a16:colId xmlns:a16="http://schemas.microsoft.com/office/drawing/2014/main" val="2376556406"/>
                    </a:ext>
                  </a:extLst>
                </a:gridCol>
                <a:gridCol w="1737634">
                  <a:extLst>
                    <a:ext uri="{9D8B030D-6E8A-4147-A177-3AD203B41FA5}">
                      <a16:colId xmlns:a16="http://schemas.microsoft.com/office/drawing/2014/main" val="678661325"/>
                    </a:ext>
                  </a:extLst>
                </a:gridCol>
              </a:tblGrid>
              <a:tr h="336278">
                <a:tc>
                  <a:txBody>
                    <a:bodyPr/>
                    <a:lstStyle/>
                    <a:p>
                      <a:pPr algn="l" fontAlgn="ctr"/>
                      <a:r>
                        <a:rPr lang="en-US" sz="900" b="0" i="0" u="none" strike="noStrike">
                          <a:solidFill>
                            <a:srgbClr val="FFFFFF"/>
                          </a:solidFill>
                          <a:effectLst/>
                          <a:latin typeface="Calibri" panose="020F0502020204030204" pitchFamily="34" charset="0"/>
                        </a:rPr>
                        <a:t>Company Name</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NPL (SAR BN)</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Accumulated provisions (SAR BN)</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NPL Coverage ratio</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NPL/ Total Assets</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NPL/ Total Equity</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Impairments for the year1  (SAR BN)</a:t>
                      </a:r>
                    </a:p>
                  </a:txBody>
                  <a:tcPr marL="9525" marR="9525" marT="9525" marB="0" anchor="ctr">
                    <a:lnL>
                      <a:noFill/>
                    </a:lnL>
                    <a:lnR>
                      <a:noFill/>
                    </a:lnR>
                    <a:lnT>
                      <a:noFill/>
                    </a:lnT>
                    <a:lnB>
                      <a:noFill/>
                    </a:lnB>
                    <a:solidFill>
                      <a:srgbClr val="002C77"/>
                    </a:solidFill>
                  </a:tcPr>
                </a:tc>
                <a:tc>
                  <a:txBody>
                    <a:bodyPr/>
                    <a:lstStyle/>
                    <a:p>
                      <a:pPr algn="r" fontAlgn="ctr"/>
                      <a:r>
                        <a:rPr lang="en-US" sz="900" b="0" i="0" u="none" strike="noStrike">
                          <a:solidFill>
                            <a:srgbClr val="FFFFFF"/>
                          </a:solidFill>
                          <a:effectLst/>
                          <a:latin typeface="Calibri" panose="020F0502020204030204" pitchFamily="34" charset="0"/>
                        </a:rPr>
                        <a:t>Impairments for the year/ Net Interest Income</a:t>
                      </a:r>
                    </a:p>
                  </a:txBody>
                  <a:tcPr marL="9525" marR="9525" marT="9525" marB="0" anchor="ctr">
                    <a:lnL>
                      <a:noFill/>
                    </a:lnL>
                    <a:lnR>
                      <a:noFill/>
                    </a:lnR>
                    <a:lnT>
                      <a:noFill/>
                    </a:lnT>
                    <a:lnB>
                      <a:noFill/>
                    </a:lnB>
                    <a:solidFill>
                      <a:srgbClr val="002C77"/>
                    </a:solidFill>
                  </a:tcPr>
                </a:tc>
                <a:extLst>
                  <a:ext uri="{0D108BD9-81ED-4DB2-BD59-A6C34878D82A}">
                    <a16:rowId xmlns:a16="http://schemas.microsoft.com/office/drawing/2014/main" val="2404814355"/>
                  </a:ext>
                </a:extLst>
              </a:tr>
              <a:tr h="174674">
                <a:tc>
                  <a:txBody>
                    <a:bodyPr/>
                    <a:lstStyle/>
                    <a:p>
                      <a:pPr algn="l" fontAlgn="ctr"/>
                      <a:r>
                        <a:rPr lang="en-US" sz="900" b="0" i="0" u="none" strike="noStrike">
                          <a:solidFill>
                            <a:srgbClr val="000000"/>
                          </a:solidFill>
                          <a:effectLst/>
                          <a:latin typeface="Calibri" panose="020F0502020204030204" pitchFamily="34" charset="0"/>
                        </a:rPr>
                        <a:t>Bank Muscat</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3.8</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5.5</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143.4%</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2.9%</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16.7%</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0.6</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17.3%</a:t>
                      </a:r>
                    </a:p>
                  </a:txBody>
                  <a:tcPr marL="9525" marR="9525" marT="9525" marB="0" anchor="ctr">
                    <a:lnL>
                      <a:noFill/>
                    </a:lnL>
                    <a:lnR>
                      <a:noFill/>
                    </a:lnR>
                    <a:lnT>
                      <a:noFill/>
                    </a:lnT>
                    <a:lnB>
                      <a:noFill/>
                    </a:lnB>
                    <a:noFill/>
                  </a:tcPr>
                </a:tc>
                <a:extLst>
                  <a:ext uri="{0D108BD9-81ED-4DB2-BD59-A6C34878D82A}">
                    <a16:rowId xmlns:a16="http://schemas.microsoft.com/office/drawing/2014/main" val="3238778557"/>
                  </a:ext>
                </a:extLst>
              </a:tr>
              <a:tr h="174674">
                <a:tc>
                  <a:txBody>
                    <a:bodyPr/>
                    <a:lstStyle/>
                    <a:p>
                      <a:pPr algn="l" fontAlgn="ctr"/>
                      <a:r>
                        <a:rPr lang="en-US" sz="900" b="0" i="0" u="none" strike="noStrike">
                          <a:solidFill>
                            <a:srgbClr val="000000"/>
                          </a:solidFill>
                          <a:effectLst/>
                          <a:latin typeface="Calibri" panose="020F0502020204030204" pitchFamily="34" charset="0"/>
                        </a:rPr>
                        <a:t>Sohar International Bank</a:t>
                      </a:r>
                    </a:p>
                  </a:txBody>
                  <a:tcPr marL="9525" marR="9525" marT="9525" marB="0" anchor="ctr">
                    <a:lnL>
                      <a:noFill/>
                    </a:lnL>
                    <a:lnR>
                      <a:noFill/>
                    </a:lnR>
                    <a:lnT>
                      <a:noFill/>
                    </a:lnT>
                    <a:lnB>
                      <a:noFill/>
                    </a:lnB>
                    <a:noFill/>
                  </a:tcPr>
                </a:tc>
                <a:tc>
                  <a:txBody>
                    <a:bodyPr/>
                    <a:lstStyle/>
                    <a:p>
                      <a:pPr algn="r" fontAlgn="ctr"/>
                      <a:r>
                        <a:rPr lang="en-US" sz="900" b="0" i="0" u="none" strike="noStrike">
                          <a:solidFill>
                            <a:srgbClr val="000000"/>
                          </a:solidFill>
                          <a:effectLst/>
                          <a:latin typeface="Calibri" panose="020F0502020204030204" pitchFamily="34" charset="0"/>
                        </a:rPr>
                        <a:t>NA</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2.3</a:t>
                      </a:r>
                    </a:p>
                  </a:txBody>
                  <a:tcPr marL="9525" marR="9525" marT="9525" marB="0" anchor="ctr">
                    <a:lnL>
                      <a:noFill/>
                    </a:lnL>
                    <a:lnR>
                      <a:noFill/>
                    </a:lnR>
                    <a:lnT>
                      <a:noFill/>
                    </a:lnT>
                    <a:lnB>
                      <a:noFill/>
                    </a:lnB>
                    <a:noFill/>
                  </a:tcPr>
                </a:tc>
                <a:tc>
                  <a:txBody>
                    <a:bodyPr/>
                    <a:lstStyle/>
                    <a:p>
                      <a:pPr algn="r" fontAlgn="ctr"/>
                      <a:r>
                        <a:rPr lang="en-US" sz="900" b="0" i="0" u="none" strike="noStrike">
                          <a:solidFill>
                            <a:srgbClr val="000000"/>
                          </a:solidFill>
                          <a:effectLst/>
                          <a:latin typeface="Calibri" panose="020F0502020204030204" pitchFamily="34" charset="0"/>
                        </a:rPr>
                        <a:t>NA</a:t>
                      </a:r>
                    </a:p>
                  </a:txBody>
                  <a:tcPr marL="9525" marR="9525" marT="9525" marB="0" anchor="ctr">
                    <a:lnL>
                      <a:noFill/>
                    </a:lnL>
                    <a:lnR>
                      <a:noFill/>
                    </a:lnR>
                    <a:lnT>
                      <a:noFill/>
                    </a:lnT>
                    <a:lnB>
                      <a:noFill/>
                    </a:lnB>
                    <a:noFill/>
                  </a:tcPr>
                </a:tc>
                <a:tc>
                  <a:txBody>
                    <a:bodyPr/>
                    <a:lstStyle/>
                    <a:p>
                      <a:pPr algn="r" fontAlgn="ctr"/>
                      <a:r>
                        <a:rPr lang="en-US" sz="900" b="0" i="0" u="none" strike="noStrike">
                          <a:solidFill>
                            <a:srgbClr val="000000"/>
                          </a:solidFill>
                          <a:effectLst/>
                          <a:latin typeface="Calibri" panose="020F0502020204030204" pitchFamily="34" charset="0"/>
                        </a:rPr>
                        <a:t>NA</a:t>
                      </a:r>
                    </a:p>
                  </a:txBody>
                  <a:tcPr marL="9525" marR="9525" marT="9525" marB="0" anchor="ctr">
                    <a:lnL>
                      <a:noFill/>
                    </a:lnL>
                    <a:lnR>
                      <a:noFill/>
                    </a:lnR>
                    <a:lnT>
                      <a:noFill/>
                    </a:lnT>
                    <a:lnB>
                      <a:noFill/>
                    </a:lnB>
                    <a:noFill/>
                  </a:tcPr>
                </a:tc>
                <a:tc>
                  <a:txBody>
                    <a:bodyPr/>
                    <a:lstStyle/>
                    <a:p>
                      <a:pPr algn="r" fontAlgn="ctr"/>
                      <a:r>
                        <a:rPr lang="en-US" sz="900" b="0" i="0" u="none" strike="noStrike">
                          <a:solidFill>
                            <a:srgbClr val="000000"/>
                          </a:solidFill>
                          <a:effectLst/>
                          <a:latin typeface="Calibri" panose="020F0502020204030204" pitchFamily="34" charset="0"/>
                        </a:rPr>
                        <a:t>NA</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1.0</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83.7%</a:t>
                      </a:r>
                    </a:p>
                  </a:txBody>
                  <a:tcPr marL="9525" marR="9525" marT="9525" marB="0" anchor="ctr">
                    <a:lnL>
                      <a:noFill/>
                    </a:lnL>
                    <a:lnR>
                      <a:noFill/>
                    </a:lnR>
                    <a:lnT>
                      <a:noFill/>
                    </a:lnT>
                    <a:lnB>
                      <a:noFill/>
                    </a:lnB>
                    <a:noFill/>
                  </a:tcPr>
                </a:tc>
                <a:extLst>
                  <a:ext uri="{0D108BD9-81ED-4DB2-BD59-A6C34878D82A}">
                    <a16:rowId xmlns:a16="http://schemas.microsoft.com/office/drawing/2014/main" val="3638336790"/>
                  </a:ext>
                </a:extLst>
              </a:tr>
              <a:tr h="174674">
                <a:tc>
                  <a:txBody>
                    <a:bodyPr/>
                    <a:lstStyle/>
                    <a:p>
                      <a:pPr algn="l" fontAlgn="ctr"/>
                      <a:r>
                        <a:rPr lang="en-US" sz="900" b="0" i="0" u="none" strike="noStrike">
                          <a:solidFill>
                            <a:srgbClr val="000000"/>
                          </a:solidFill>
                          <a:effectLst/>
                          <a:latin typeface="Calibri" panose="020F0502020204030204" pitchFamily="34" charset="0"/>
                        </a:rPr>
                        <a:t>National Bank of Oman</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1.6</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1.5</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96.5%</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3.4%</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24.2%</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0.1</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12.3%</a:t>
                      </a:r>
                    </a:p>
                  </a:txBody>
                  <a:tcPr marL="9525" marR="9525" marT="9525" marB="0" anchor="ctr">
                    <a:lnL>
                      <a:noFill/>
                    </a:lnL>
                    <a:lnR>
                      <a:noFill/>
                    </a:lnR>
                    <a:lnT>
                      <a:noFill/>
                    </a:lnT>
                    <a:lnB>
                      <a:noFill/>
                    </a:lnB>
                    <a:noFill/>
                  </a:tcPr>
                </a:tc>
                <a:extLst>
                  <a:ext uri="{0D108BD9-81ED-4DB2-BD59-A6C34878D82A}">
                    <a16:rowId xmlns:a16="http://schemas.microsoft.com/office/drawing/2014/main" val="2414465880"/>
                  </a:ext>
                </a:extLst>
              </a:tr>
              <a:tr h="174674">
                <a:tc>
                  <a:txBody>
                    <a:bodyPr/>
                    <a:lstStyle/>
                    <a:p>
                      <a:pPr algn="l" fontAlgn="ctr"/>
                      <a:r>
                        <a:rPr lang="en-US" sz="900" b="0" i="0" u="none" strike="noStrike">
                          <a:solidFill>
                            <a:srgbClr val="000000"/>
                          </a:solidFill>
                          <a:effectLst/>
                          <a:latin typeface="Calibri" panose="020F0502020204030204" pitchFamily="34" charset="0"/>
                        </a:rPr>
                        <a:t>Bank Dhofar</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2.1</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1.6</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79.1%</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4.6%</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29.2%</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0.3</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28.3%</a:t>
                      </a:r>
                    </a:p>
                  </a:txBody>
                  <a:tcPr marL="9525" marR="9525" marT="9525" marB="0" anchor="ctr">
                    <a:lnL>
                      <a:noFill/>
                    </a:lnL>
                    <a:lnR>
                      <a:noFill/>
                    </a:lnR>
                    <a:lnT>
                      <a:noFill/>
                    </a:lnT>
                    <a:lnB>
                      <a:noFill/>
                    </a:lnB>
                    <a:noFill/>
                  </a:tcPr>
                </a:tc>
                <a:extLst>
                  <a:ext uri="{0D108BD9-81ED-4DB2-BD59-A6C34878D82A}">
                    <a16:rowId xmlns:a16="http://schemas.microsoft.com/office/drawing/2014/main" val="2520703377"/>
                  </a:ext>
                </a:extLst>
              </a:tr>
              <a:tr h="174674">
                <a:tc>
                  <a:txBody>
                    <a:bodyPr/>
                    <a:lstStyle/>
                    <a:p>
                      <a:pPr algn="l" fontAlgn="ctr"/>
                      <a:r>
                        <a:rPr lang="en-US" sz="900" b="0" i="0" u="none" strike="noStrike">
                          <a:solidFill>
                            <a:srgbClr val="000000"/>
                          </a:solidFill>
                          <a:effectLst/>
                          <a:latin typeface="Calibri" panose="020F0502020204030204" pitchFamily="34" charset="0"/>
                        </a:rPr>
                        <a:t>Oman Arab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2.0</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1.7</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84.4%</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5.1%</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40.0%</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0.2</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25.4%</a:t>
                      </a:r>
                    </a:p>
                  </a:txBody>
                  <a:tcPr marL="9525" marR="9525" marT="9525" marB="0" anchor="ctr">
                    <a:lnL>
                      <a:noFill/>
                    </a:lnL>
                    <a:lnR>
                      <a:noFill/>
                    </a:lnR>
                    <a:lnT>
                      <a:noFill/>
                    </a:lnT>
                    <a:lnB>
                      <a:noFill/>
                    </a:lnB>
                    <a:noFill/>
                  </a:tcPr>
                </a:tc>
                <a:extLst>
                  <a:ext uri="{0D108BD9-81ED-4DB2-BD59-A6C34878D82A}">
                    <a16:rowId xmlns:a16="http://schemas.microsoft.com/office/drawing/2014/main" val="872824747"/>
                  </a:ext>
                </a:extLst>
              </a:tr>
              <a:tr h="174674">
                <a:tc>
                  <a:txBody>
                    <a:bodyPr/>
                    <a:lstStyle/>
                    <a:p>
                      <a:pPr algn="l" fontAlgn="ctr"/>
                      <a:r>
                        <a:rPr lang="en-US" sz="900" b="0" i="0" u="none" strike="noStrike">
                          <a:solidFill>
                            <a:srgbClr val="000000"/>
                          </a:solidFill>
                          <a:effectLst/>
                          <a:latin typeface="Calibri" panose="020F0502020204030204" pitchFamily="34" charset="0"/>
                        </a:rPr>
                        <a:t>Ahli Bank</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1.1</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1.0</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97.4%</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3.3%</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21.1%</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0.1</a:t>
                      </a:r>
                    </a:p>
                  </a:txBody>
                  <a:tcPr marL="9525" marR="9525" marT="9525" marB="0" anchor="ctr">
                    <a:lnL>
                      <a:noFill/>
                    </a:lnL>
                    <a:lnR>
                      <a:noFill/>
                    </a:lnR>
                    <a:lnT>
                      <a:noFill/>
                    </a:lnT>
                    <a:lnB>
                      <a:noFill/>
                    </a:lnB>
                    <a:noFill/>
                  </a:tcPr>
                </a:tc>
                <a:tc>
                  <a:txBody>
                    <a:bodyPr/>
                    <a:lstStyle/>
                    <a:p>
                      <a:pPr algn="r" fontAlgn="ctr"/>
                      <a:r>
                        <a:rPr lang="en-SA" sz="900" b="0" i="0" u="none" strike="noStrike">
                          <a:solidFill>
                            <a:srgbClr val="000000"/>
                          </a:solidFill>
                          <a:effectLst/>
                          <a:latin typeface="Calibri" panose="020F0502020204030204" pitchFamily="34" charset="0"/>
                        </a:rPr>
                        <a:t>17.1%</a:t>
                      </a:r>
                    </a:p>
                  </a:txBody>
                  <a:tcPr marL="9525" marR="9525" marT="9525" marB="0" anchor="ctr">
                    <a:lnL>
                      <a:noFill/>
                    </a:lnL>
                    <a:lnR>
                      <a:noFill/>
                    </a:lnR>
                    <a:lnT>
                      <a:noFill/>
                    </a:lnT>
                    <a:lnB>
                      <a:noFill/>
                    </a:lnB>
                    <a:noFill/>
                  </a:tcPr>
                </a:tc>
                <a:extLst>
                  <a:ext uri="{0D108BD9-81ED-4DB2-BD59-A6C34878D82A}">
                    <a16:rowId xmlns:a16="http://schemas.microsoft.com/office/drawing/2014/main" val="580172061"/>
                  </a:ext>
                </a:extLst>
              </a:tr>
              <a:tr h="174674">
                <a:tc>
                  <a:txBody>
                    <a:bodyPr/>
                    <a:lstStyle/>
                    <a:p>
                      <a:pPr algn="l" fontAlgn="ctr"/>
                      <a:r>
                        <a:rPr lang="en-US" sz="900" b="0" i="0" u="none" strike="noStrike">
                          <a:solidFill>
                            <a:srgbClr val="000000"/>
                          </a:solidFill>
                          <a:effectLst/>
                          <a:latin typeface="Calibri" panose="020F0502020204030204" pitchFamily="34" charset="0"/>
                        </a:rPr>
                        <a:t>Bank Nizwa</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0.3</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US" sz="900" b="0" i="0" u="none" strike="noStrike">
                          <a:solidFill>
                            <a:srgbClr val="000000"/>
                          </a:solidFill>
                          <a:effectLst/>
                          <a:latin typeface="Calibri" panose="020F0502020204030204" pitchFamily="34" charset="0"/>
                        </a:rPr>
                        <a:t>NA</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US" sz="900" b="0" i="0" u="none" strike="noStrike">
                          <a:solidFill>
                            <a:srgbClr val="000000"/>
                          </a:solidFill>
                          <a:effectLst/>
                          <a:latin typeface="Calibri" panose="020F0502020204030204" pitchFamily="34" charset="0"/>
                        </a:rPr>
                        <a:t>NA</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2.2%</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13.7%</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0.1</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ctr"/>
                      <a:r>
                        <a:rPr lang="en-US" sz="900" b="0" i="0" u="none" strike="noStrike">
                          <a:solidFill>
                            <a:srgbClr val="000000"/>
                          </a:solidFill>
                          <a:effectLst/>
                          <a:latin typeface="Calibri" panose="020F0502020204030204" pitchFamily="34" charset="0"/>
                        </a:rPr>
                        <a:t>NA</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35953551"/>
                  </a:ext>
                </a:extLst>
              </a:tr>
              <a:tr h="174674">
                <a:tc>
                  <a:txBody>
                    <a:bodyPr/>
                    <a:lstStyle/>
                    <a:p>
                      <a:pPr algn="l"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SA" sz="9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79826511"/>
                  </a:ext>
                </a:extLst>
              </a:tr>
              <a:tr h="174674">
                <a:tc>
                  <a:txBody>
                    <a:bodyPr/>
                    <a:lstStyle/>
                    <a:p>
                      <a:pPr algn="l" fontAlgn="ctr"/>
                      <a:r>
                        <a:rPr lang="en-US" sz="900" b="0" i="0" u="none" strike="noStrike">
                          <a:solidFill>
                            <a:srgbClr val="000000"/>
                          </a:solidFill>
                          <a:effectLst/>
                          <a:latin typeface="Calibri" panose="020F0502020204030204" pitchFamily="34" charset="0"/>
                        </a:rPr>
                        <a:t>Total / </a:t>
                      </a:r>
                      <a:r>
                        <a:rPr lang="en-US" sz="900" b="0" i="1" u="none" strike="noStrike">
                          <a:solidFill>
                            <a:srgbClr val="000000"/>
                          </a:solidFill>
                          <a:effectLst/>
                          <a:latin typeface="Calibri" panose="020F0502020204030204" pitchFamily="34" charset="0"/>
                        </a:rPr>
                        <a:t>Median*</a:t>
                      </a:r>
                      <a:endParaRPr lang="en-US" sz="900" b="0" i="0" u="none" strike="noStrike">
                        <a:solidFill>
                          <a:srgbClr val="000000"/>
                        </a:solidFill>
                        <a:effectLst/>
                        <a:latin typeface="Calibri" panose="020F0502020204030204" pitchFamily="34" charset="0"/>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10.9</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13.7</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1" u="none" strike="noStrike">
                          <a:solidFill>
                            <a:srgbClr val="000000"/>
                          </a:solidFill>
                          <a:effectLst/>
                          <a:latin typeface="Calibri" panose="020F0502020204030204" pitchFamily="34" charset="0"/>
                        </a:rPr>
                        <a:t>96.5%</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1" u="none" strike="noStrike">
                          <a:solidFill>
                            <a:srgbClr val="000000"/>
                          </a:solidFill>
                          <a:effectLst/>
                          <a:latin typeface="Calibri" panose="020F0502020204030204" pitchFamily="34" charset="0"/>
                        </a:rPr>
                        <a:t>3.4%</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1" u="none" strike="noStrike">
                          <a:solidFill>
                            <a:srgbClr val="000000"/>
                          </a:solidFill>
                          <a:effectLst/>
                          <a:latin typeface="Calibri" panose="020F0502020204030204" pitchFamily="34" charset="0"/>
                        </a:rPr>
                        <a:t>22.7%</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0" u="none" strike="noStrike">
                          <a:solidFill>
                            <a:srgbClr val="000000"/>
                          </a:solidFill>
                          <a:effectLst/>
                          <a:latin typeface="Calibri" panose="020F0502020204030204" pitchFamily="34" charset="0"/>
                        </a:rPr>
                        <a:t>2.5</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SA" sz="900" b="0" i="1" u="none" strike="noStrike" dirty="0">
                          <a:solidFill>
                            <a:srgbClr val="000000"/>
                          </a:solidFill>
                          <a:effectLst/>
                          <a:latin typeface="Calibri" panose="020F0502020204030204" pitchFamily="34" charset="0"/>
                        </a:rPr>
                        <a:t>21.4%</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08874819"/>
                  </a:ext>
                </a:extLst>
              </a:tr>
            </a:tbl>
          </a:graphicData>
        </a:graphic>
      </p:graphicFrame>
      <p:sp>
        <p:nvSpPr>
          <p:cNvPr id="3" name="Footnote">
            <a:extLst>
              <a:ext uri="{FF2B5EF4-FFF2-40B4-BE49-F238E27FC236}">
                <a16:creationId xmlns:a16="http://schemas.microsoft.com/office/drawing/2014/main" id="{4113CC97-3A14-5FF7-7F0F-DB304964FFB4}"/>
              </a:ext>
            </a:extLst>
          </p:cNvPr>
          <p:cNvSpPr txBox="1">
            <a:spLocks noChangeArrowheads="1"/>
          </p:cNvSpPr>
          <p:nvPr/>
        </p:nvSpPr>
        <p:spPr bwMode="black">
          <a:xfrm>
            <a:off x="578460" y="6489507"/>
            <a:ext cx="11029034"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marL="174625" lvl="0" indent="-174625" eaLnBrk="1" hangingPunct="1">
              <a:spcBef>
                <a:spcPct val="60000"/>
              </a:spcBef>
              <a:buChar char="•"/>
              <a:defRPr sz="1600">
                <a:latin typeface="+mn-lt"/>
                <a:cs typeface="+mn-cs"/>
                <a:sym typeface="Arial"/>
              </a:defRPr>
            </a:lvl1pPr>
            <a:lvl2pPr marL="342900" lvl="1" indent="-166688" eaLnBrk="1" hangingPunct="1">
              <a:spcBef>
                <a:spcPct val="20000"/>
              </a:spcBef>
              <a:buFont typeface="Arial" charset="0"/>
              <a:buChar char="–"/>
              <a:defRPr sz="1600">
                <a:latin typeface="+mn-lt"/>
                <a:cs typeface="+mn-cs"/>
                <a:sym typeface="Arial"/>
              </a:defRPr>
            </a:lvl2pPr>
            <a:lvl3pPr marL="515938" lvl="2" indent="-171450" eaLnBrk="1" hangingPunct="1">
              <a:spcBef>
                <a:spcPct val="20000"/>
              </a:spcBef>
              <a:buFont typeface="Arial" charset="0"/>
              <a:buChar char="-"/>
              <a:defRPr sz="1600">
                <a:latin typeface="+mn-lt"/>
                <a:cs typeface="+mn-cs"/>
                <a:sym typeface="Arial"/>
              </a:defRPr>
            </a:lvl3pPr>
            <a:lvl4pPr marL="684213" lvl="3" indent="-166688" eaLnBrk="1" hangingPunct="1">
              <a:spcBef>
                <a:spcPct val="20000"/>
              </a:spcBef>
              <a:buFont typeface="Arial" charset="0"/>
              <a:buChar char="-"/>
              <a:defRPr sz="1600">
                <a:latin typeface="+mn-lt"/>
                <a:cs typeface="+mn-cs"/>
                <a:sym typeface="Arial"/>
              </a:defRPr>
            </a:lvl4pPr>
            <a:lvl5pPr marL="858838" lvl="4" indent="-173038" eaLnBrk="1" hangingPunct="1">
              <a:spcBef>
                <a:spcPct val="20000"/>
              </a:spcBef>
              <a:buFont typeface="Arial" charset="0"/>
              <a:buChar char="-"/>
              <a:defRPr sz="1600">
                <a:latin typeface="+mn-lt"/>
                <a:cs typeface="+mn-cs"/>
                <a:sym typeface="Arial"/>
              </a:defRPr>
            </a:lvl5pPr>
            <a:lvl6pPr marL="1316038" indent="-173038" fontAlgn="base">
              <a:spcBef>
                <a:spcPct val="20000"/>
              </a:spcBef>
              <a:spcAft>
                <a:spcPct val="0"/>
              </a:spcAft>
              <a:buFont typeface="Arial" charset="0"/>
              <a:buChar char="-"/>
              <a:defRPr sz="1600">
                <a:latin typeface="+mn-lt"/>
                <a:cs typeface="+mn-cs"/>
              </a:defRPr>
            </a:lvl6pPr>
            <a:lvl7pPr marL="1773238" indent="-173038" fontAlgn="base">
              <a:spcBef>
                <a:spcPct val="20000"/>
              </a:spcBef>
              <a:spcAft>
                <a:spcPct val="0"/>
              </a:spcAft>
              <a:buFont typeface="Arial" charset="0"/>
              <a:buChar char="-"/>
              <a:defRPr sz="1600">
                <a:latin typeface="+mn-lt"/>
                <a:cs typeface="+mn-cs"/>
              </a:defRPr>
            </a:lvl7pPr>
            <a:lvl8pPr marL="2230438" indent="-173038" fontAlgn="base">
              <a:spcBef>
                <a:spcPct val="20000"/>
              </a:spcBef>
              <a:spcAft>
                <a:spcPct val="0"/>
              </a:spcAft>
              <a:buFont typeface="Arial" charset="0"/>
              <a:buChar char="-"/>
              <a:defRPr sz="1600">
                <a:latin typeface="+mn-lt"/>
                <a:cs typeface="+mn-cs"/>
              </a:defRPr>
            </a:lvl8pPr>
            <a:lvl9pPr marL="2687638" indent="-173038" fontAlgn="base">
              <a:spcBef>
                <a:spcPct val="20000"/>
              </a:spcBef>
              <a:spcAft>
                <a:spcPct val="0"/>
              </a:spcAft>
              <a:buFont typeface="Arial" charset="0"/>
              <a:buChar char="-"/>
              <a:defRPr sz="1600">
                <a:latin typeface="+mn-lt"/>
                <a:cs typeface="+mn-cs"/>
              </a:defRPr>
            </a:lvl9pPr>
          </a:lstStyle>
          <a:p>
            <a:pPr marL="98425" indent="-98425">
              <a:spcBef>
                <a:spcPct val="0"/>
              </a:spcBef>
              <a:buNone/>
            </a:pPr>
            <a:r>
              <a:rPr lang="en-US" altLang="zh-CN" sz="900" dirty="0">
                <a:solidFill>
                  <a:srgbClr val="000000"/>
                </a:solidFill>
              </a:rPr>
              <a:t>Source: S&amp;P Capital IQ –  FY 2023</a:t>
            </a:r>
          </a:p>
        </p:txBody>
      </p:sp>
    </p:spTree>
    <p:extLst>
      <p:ext uri="{BB962C8B-B14F-4D97-AF65-F5344CB8AC3E}">
        <p14:creationId xmlns:p14="http://schemas.microsoft.com/office/powerpoint/2010/main" val="36016646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3BDC97B-06F0-4BD2-B8BB-E0EB6ED9E74C}"/>
              </a:ext>
            </a:extLst>
          </p:cNvPr>
          <p:cNvSpPr>
            <a:spLocks noGrp="1"/>
          </p:cNvSpPr>
          <p:nvPr>
            <p:ph type="body" sz="quarter" idx="11"/>
          </p:nvPr>
        </p:nvSpPr>
        <p:spPr>
          <a:xfrm>
            <a:off x="4052775" y="2934392"/>
            <a:ext cx="6883449" cy="914400"/>
          </a:xfrm>
        </p:spPr>
        <p:txBody>
          <a:bodyPr/>
          <a:lstStyle/>
          <a:p>
            <a:r>
              <a:rPr lang="en-US" dirty="0"/>
              <a:t>Banque Saudi </a:t>
            </a:r>
            <a:r>
              <a:rPr lang="en-US" dirty="0" err="1"/>
              <a:t>Fransi</a:t>
            </a:r>
            <a:endParaRPr lang="en-IN" dirty="0"/>
          </a:p>
        </p:txBody>
      </p:sp>
    </p:spTree>
    <p:extLst>
      <p:ext uri="{BB962C8B-B14F-4D97-AF65-F5344CB8AC3E}">
        <p14:creationId xmlns:p14="http://schemas.microsoft.com/office/powerpoint/2010/main" val="42390727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8461" y="382589"/>
            <a:ext cx="11029033" cy="585599"/>
          </a:xfrm>
        </p:spPr>
        <p:txBody>
          <a:bodyPr/>
          <a:lstStyle/>
          <a:p>
            <a:r>
              <a:rPr lang="en-US" dirty="0"/>
              <a:t>Asset quality analysis – Breakdown of gross loans into ECL stages and their provisions indicate similar composition of Stage 1,2,3 loans; while the gross loan book has increased by 41% since FY 2019</a:t>
            </a:r>
          </a:p>
        </p:txBody>
      </p:sp>
      <p:sp>
        <p:nvSpPr>
          <p:cNvPr id="5" name="TextBox 4">
            <a:extLst>
              <a:ext uri="{FF2B5EF4-FFF2-40B4-BE49-F238E27FC236}">
                <a16:creationId xmlns:a16="http://schemas.microsoft.com/office/drawing/2014/main" id="{A226CF11-1E11-4772-A0DB-B626B2A53FC0}"/>
              </a:ext>
            </a:extLst>
          </p:cNvPr>
          <p:cNvSpPr txBox="1"/>
          <p:nvPr/>
        </p:nvSpPr>
        <p:spPr>
          <a:xfrm>
            <a:off x="535770" y="6285761"/>
            <a:ext cx="11114414" cy="144720"/>
          </a:xfrm>
          <a:prstGeom prst="rect">
            <a:avLst/>
          </a:prstGeom>
          <a:noFill/>
        </p:spPr>
        <p:txBody>
          <a:bodyPr wrap="square" lIns="0" tIns="0" rIns="0" bIns="0" rtlCol="0">
            <a:spAutoFit/>
          </a:bodyPr>
          <a:lstStyle/>
          <a:p>
            <a:pPr algn="l">
              <a:lnSpc>
                <a:spcPct val="110000"/>
              </a:lnSpc>
            </a:pPr>
            <a:r>
              <a:rPr lang="en-US" sz="900" dirty="0"/>
              <a:t>Source: Annual report  </a:t>
            </a:r>
          </a:p>
        </p:txBody>
      </p:sp>
      <p:graphicFrame>
        <p:nvGraphicFramePr>
          <p:cNvPr id="9" name="Chart 8">
            <a:extLst>
              <a:ext uri="{FF2B5EF4-FFF2-40B4-BE49-F238E27FC236}">
                <a16:creationId xmlns:a16="http://schemas.microsoft.com/office/drawing/2014/main" id="{1B51F510-AB53-4941-B566-C5CE2BF398D0}"/>
              </a:ext>
            </a:extLst>
          </p:cNvPr>
          <p:cNvGraphicFramePr/>
          <p:nvPr>
            <p:extLst>
              <p:ext uri="{D42A27DB-BD31-4B8C-83A1-F6EECF244321}">
                <p14:modId xmlns:p14="http://schemas.microsoft.com/office/powerpoint/2010/main" val="735314598"/>
              </p:ext>
            </p:extLst>
          </p:nvPr>
        </p:nvGraphicFramePr>
        <p:xfrm>
          <a:off x="6158524" y="1109319"/>
          <a:ext cx="5517539" cy="2612398"/>
        </p:xfrm>
        <a:graphic>
          <a:graphicData uri="http://schemas.openxmlformats.org/drawingml/2006/chart">
            <c:chart xmlns:c="http://schemas.openxmlformats.org/drawingml/2006/chart" xmlns:r="http://schemas.openxmlformats.org/officeDocument/2006/relationships" r:id="rId2"/>
          </a:graphicData>
        </a:graphic>
      </p:graphicFrame>
      <p:grpSp>
        <p:nvGrpSpPr>
          <p:cNvPr id="4" name="Group 3">
            <a:extLst>
              <a:ext uri="{FF2B5EF4-FFF2-40B4-BE49-F238E27FC236}">
                <a16:creationId xmlns:a16="http://schemas.microsoft.com/office/drawing/2014/main" id="{28F573E4-DD12-442D-8BE4-E03C00317225}"/>
              </a:ext>
            </a:extLst>
          </p:cNvPr>
          <p:cNvGrpSpPr/>
          <p:nvPr/>
        </p:nvGrpSpPr>
        <p:grpSpPr>
          <a:xfrm>
            <a:off x="550863" y="1128179"/>
            <a:ext cx="5451474" cy="2593179"/>
            <a:chOff x="550863" y="1131797"/>
            <a:chExt cx="5451474" cy="2593179"/>
          </a:xfrm>
        </p:grpSpPr>
        <p:graphicFrame>
          <p:nvGraphicFramePr>
            <p:cNvPr id="8" name="Chart 7">
              <a:extLst>
                <a:ext uri="{FF2B5EF4-FFF2-40B4-BE49-F238E27FC236}">
                  <a16:creationId xmlns:a16="http://schemas.microsoft.com/office/drawing/2014/main" id="{CF6F8BBE-8413-48F6-B788-D9A5D483E550}"/>
                </a:ext>
              </a:extLst>
            </p:cNvPr>
            <p:cNvGraphicFramePr/>
            <p:nvPr>
              <p:extLst>
                <p:ext uri="{D42A27DB-BD31-4B8C-83A1-F6EECF244321}">
                  <p14:modId xmlns:p14="http://schemas.microsoft.com/office/powerpoint/2010/main" val="1054517770"/>
                </p:ext>
              </p:extLst>
            </p:nvPr>
          </p:nvGraphicFramePr>
          <p:xfrm>
            <a:off x="550863" y="1131797"/>
            <a:ext cx="5451474" cy="2593179"/>
          </p:xfrm>
          <a:graphic>
            <a:graphicData uri="http://schemas.openxmlformats.org/drawingml/2006/chart">
              <c:chart xmlns:c="http://schemas.openxmlformats.org/drawingml/2006/chart" xmlns:r="http://schemas.openxmlformats.org/officeDocument/2006/relationships" r:id="rId3"/>
            </a:graphicData>
          </a:graphic>
        </p:graphicFrame>
        <p:sp>
          <p:nvSpPr>
            <p:cNvPr id="14" name="Rectangle 13">
              <a:extLst>
                <a:ext uri="{FF2B5EF4-FFF2-40B4-BE49-F238E27FC236}">
                  <a16:creationId xmlns:a16="http://schemas.microsoft.com/office/drawing/2014/main" id="{C749CA80-30A1-4A82-A7BB-DA7E6C78A930}"/>
                </a:ext>
              </a:extLst>
            </p:cNvPr>
            <p:cNvSpPr/>
            <p:nvPr/>
          </p:nvSpPr>
          <p:spPr>
            <a:xfrm>
              <a:off x="931525" y="1478721"/>
              <a:ext cx="612000" cy="237744"/>
            </a:xfrm>
            <a:prstGeom prst="rect">
              <a:avLst/>
            </a:prstGeom>
            <a:solidFill>
              <a:schemeClr val="bg1">
                <a:lumMod val="8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r>
                <a:rPr lang="en-US" sz="1000" dirty="0">
                  <a:solidFill>
                    <a:schemeClr val="tx1"/>
                  </a:solidFill>
                </a:rPr>
                <a:t>129,433</a:t>
              </a:r>
            </a:p>
          </p:txBody>
        </p:sp>
        <p:sp>
          <p:nvSpPr>
            <p:cNvPr id="15" name="Rectangle 14">
              <a:extLst>
                <a:ext uri="{FF2B5EF4-FFF2-40B4-BE49-F238E27FC236}">
                  <a16:creationId xmlns:a16="http://schemas.microsoft.com/office/drawing/2014/main" id="{8036CE2A-6081-4B1D-A2A2-288D7B6ECE1C}"/>
                </a:ext>
              </a:extLst>
            </p:cNvPr>
            <p:cNvSpPr/>
            <p:nvPr/>
          </p:nvSpPr>
          <p:spPr>
            <a:xfrm>
              <a:off x="1920905" y="1478721"/>
              <a:ext cx="612006" cy="237744"/>
            </a:xfrm>
            <a:prstGeom prst="rect">
              <a:avLst/>
            </a:prstGeom>
            <a:solidFill>
              <a:schemeClr val="bg1">
                <a:lumMod val="8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r>
                <a:rPr lang="en-US" sz="1000" dirty="0">
                  <a:solidFill>
                    <a:schemeClr val="tx1"/>
                  </a:solidFill>
                </a:rPr>
                <a:t>135,258</a:t>
              </a:r>
            </a:p>
          </p:txBody>
        </p:sp>
        <p:sp>
          <p:nvSpPr>
            <p:cNvPr id="16" name="Rectangle 15">
              <a:extLst>
                <a:ext uri="{FF2B5EF4-FFF2-40B4-BE49-F238E27FC236}">
                  <a16:creationId xmlns:a16="http://schemas.microsoft.com/office/drawing/2014/main" id="{AADB1CDA-32C7-4FAD-9EE4-B57B207C3734}"/>
                </a:ext>
              </a:extLst>
            </p:cNvPr>
            <p:cNvSpPr/>
            <p:nvPr/>
          </p:nvSpPr>
          <p:spPr>
            <a:xfrm>
              <a:off x="2950167" y="1478721"/>
              <a:ext cx="612006" cy="237744"/>
            </a:xfrm>
            <a:prstGeom prst="rect">
              <a:avLst/>
            </a:prstGeom>
            <a:solidFill>
              <a:schemeClr val="bg1">
                <a:lumMod val="8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r>
                <a:rPr lang="en-US" sz="1000" dirty="0">
                  <a:solidFill>
                    <a:schemeClr val="tx1"/>
                  </a:solidFill>
                </a:rPr>
                <a:t>152,546</a:t>
              </a:r>
            </a:p>
          </p:txBody>
        </p:sp>
        <p:sp>
          <p:nvSpPr>
            <p:cNvPr id="17" name="Rectangle 16">
              <a:extLst>
                <a:ext uri="{FF2B5EF4-FFF2-40B4-BE49-F238E27FC236}">
                  <a16:creationId xmlns:a16="http://schemas.microsoft.com/office/drawing/2014/main" id="{F5AB94CA-B360-4E82-9342-1460551B70A0}"/>
                </a:ext>
              </a:extLst>
            </p:cNvPr>
            <p:cNvSpPr/>
            <p:nvPr/>
          </p:nvSpPr>
          <p:spPr>
            <a:xfrm>
              <a:off x="3998677" y="1478721"/>
              <a:ext cx="612006" cy="237744"/>
            </a:xfrm>
            <a:prstGeom prst="rect">
              <a:avLst/>
            </a:prstGeom>
            <a:solidFill>
              <a:schemeClr val="bg1">
                <a:lumMod val="8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r>
                <a:rPr lang="en-US" sz="1000" dirty="0">
                  <a:solidFill>
                    <a:schemeClr val="tx1"/>
                  </a:solidFill>
                </a:rPr>
                <a:t>164,012</a:t>
              </a:r>
            </a:p>
          </p:txBody>
        </p:sp>
        <p:sp>
          <p:nvSpPr>
            <p:cNvPr id="18" name="Rectangle 17">
              <a:extLst>
                <a:ext uri="{FF2B5EF4-FFF2-40B4-BE49-F238E27FC236}">
                  <a16:creationId xmlns:a16="http://schemas.microsoft.com/office/drawing/2014/main" id="{128EB8DE-58B6-45E0-9E53-B1D2FEB16235}"/>
                </a:ext>
              </a:extLst>
            </p:cNvPr>
            <p:cNvSpPr/>
            <p:nvPr/>
          </p:nvSpPr>
          <p:spPr>
            <a:xfrm>
              <a:off x="4290464" y="3535886"/>
              <a:ext cx="109728" cy="91440"/>
            </a:xfrm>
            <a:prstGeom prst="rect">
              <a:avLst/>
            </a:prstGeom>
            <a:solidFill>
              <a:schemeClr val="bg1">
                <a:lumMod val="8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sz="1000" dirty="0">
                <a:solidFill>
                  <a:schemeClr val="tx1"/>
                </a:solidFill>
              </a:endParaRPr>
            </a:p>
          </p:txBody>
        </p:sp>
        <p:sp>
          <p:nvSpPr>
            <p:cNvPr id="19" name="Rectangle 18">
              <a:extLst>
                <a:ext uri="{FF2B5EF4-FFF2-40B4-BE49-F238E27FC236}">
                  <a16:creationId xmlns:a16="http://schemas.microsoft.com/office/drawing/2014/main" id="{CE4CCBC7-ABF1-45EC-8B14-B93C83878E77}"/>
                </a:ext>
              </a:extLst>
            </p:cNvPr>
            <p:cNvSpPr/>
            <p:nvPr/>
          </p:nvSpPr>
          <p:spPr>
            <a:xfrm>
              <a:off x="4330169" y="3453109"/>
              <a:ext cx="858655" cy="237744"/>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0000"/>
                </a:lnSpc>
              </a:pPr>
              <a:r>
                <a:rPr lang="en-US" sz="1000" dirty="0">
                  <a:solidFill>
                    <a:schemeClr val="tx1">
                      <a:lumMod val="65000"/>
                      <a:lumOff val="35000"/>
                    </a:schemeClr>
                  </a:solidFill>
                </a:rPr>
                <a:t>Gross Loans</a:t>
              </a:r>
            </a:p>
          </p:txBody>
        </p:sp>
      </p:grpSp>
      <p:sp>
        <p:nvSpPr>
          <p:cNvPr id="20" name="TextBox 19">
            <a:extLst>
              <a:ext uri="{FF2B5EF4-FFF2-40B4-BE49-F238E27FC236}">
                <a16:creationId xmlns:a16="http://schemas.microsoft.com/office/drawing/2014/main" id="{C05F55C7-121B-42A1-8082-6003BA05FE02}"/>
              </a:ext>
            </a:extLst>
          </p:cNvPr>
          <p:cNvSpPr txBox="1"/>
          <p:nvPr/>
        </p:nvSpPr>
        <p:spPr>
          <a:xfrm>
            <a:off x="654518" y="5395578"/>
            <a:ext cx="5226518" cy="553998"/>
          </a:xfrm>
          <a:prstGeom prst="rect">
            <a:avLst/>
          </a:prstGeom>
          <a:noFill/>
        </p:spPr>
        <p:txBody>
          <a:bodyPr wrap="square" lIns="0" tIns="0" rIns="0" bIns="0" rtlCol="0">
            <a:spAutoFit/>
          </a:bodyPr>
          <a:lstStyle/>
          <a:p>
            <a:pPr marL="171450" indent="-171450" algn="just">
              <a:spcBef>
                <a:spcPts val="300"/>
              </a:spcBef>
              <a:spcAft>
                <a:spcPts val="300"/>
              </a:spcAft>
              <a:buFont typeface="Arial" panose="020B0604020202020204" pitchFamily="34" charset="0"/>
              <a:buChar char="•"/>
            </a:pPr>
            <a:r>
              <a:rPr lang="en-US" sz="1200" dirty="0"/>
              <a:t>While the gross loan book has increased by 41% over the last years, the composition of the three stages of gross loans has remained largely stable with stage 3 loans, remaining below 3%</a:t>
            </a:r>
          </a:p>
        </p:txBody>
      </p:sp>
      <p:sp>
        <p:nvSpPr>
          <p:cNvPr id="25" name="TextBox 24">
            <a:extLst>
              <a:ext uri="{FF2B5EF4-FFF2-40B4-BE49-F238E27FC236}">
                <a16:creationId xmlns:a16="http://schemas.microsoft.com/office/drawing/2014/main" id="{46403713-21ED-492E-8927-60522620F2D4}"/>
              </a:ext>
            </a:extLst>
          </p:cNvPr>
          <p:cNvSpPr txBox="1"/>
          <p:nvPr/>
        </p:nvSpPr>
        <p:spPr>
          <a:xfrm>
            <a:off x="654518" y="3817412"/>
            <a:ext cx="5226518" cy="1477328"/>
          </a:xfrm>
          <a:prstGeom prst="rect">
            <a:avLst/>
          </a:prstGeom>
          <a:noFill/>
          <a:ln>
            <a:solidFill>
              <a:schemeClr val="bg2">
                <a:lumMod val="50000"/>
              </a:schemeClr>
            </a:solidFill>
            <a:prstDash val="dash"/>
          </a:ln>
        </p:spPr>
        <p:txBody>
          <a:bodyPr wrap="square" lIns="45720" tIns="45720" rIns="45720" bIns="45720" rtlCol="0">
            <a:spAutoFit/>
          </a:bodyPr>
          <a:lstStyle/>
          <a:p>
            <a:pPr algn="just">
              <a:spcBef>
                <a:spcPts val="300"/>
              </a:spcBef>
              <a:spcAft>
                <a:spcPts val="300"/>
              </a:spcAft>
            </a:pPr>
            <a:r>
              <a:rPr lang="en-US" sz="1000" i="1" dirty="0"/>
              <a:t>IFRS 9 details on the asset quality norms and how banks must classify their gross loan book into different stages </a:t>
            </a:r>
          </a:p>
          <a:p>
            <a:pPr algn="just">
              <a:spcBef>
                <a:spcPts val="300"/>
              </a:spcBef>
              <a:spcAft>
                <a:spcPts val="300"/>
              </a:spcAft>
            </a:pPr>
            <a:r>
              <a:rPr lang="en-US" sz="1000" i="1" dirty="0"/>
              <a:t>Gross loans are classified as 12 month ECL (Stage 1), Lifetime ECL not credit impaired (Stage 2) and Lifetime ECL credit impaired (Stage 3), where ECL stands for Expected Credit Loss (Please refer appendix for more information)</a:t>
            </a:r>
          </a:p>
          <a:p>
            <a:pPr algn="just">
              <a:spcBef>
                <a:spcPts val="300"/>
              </a:spcBef>
              <a:spcAft>
                <a:spcPts val="300"/>
              </a:spcAft>
            </a:pPr>
            <a:r>
              <a:rPr lang="en-US" sz="1000" i="1" dirty="0"/>
              <a:t>Essentially, stage 1 loans are performing loans with timely repayments, stage 2 loans are loans which are showing early signs of stress and may slip into stage 3 category, and stage 3 loans are predominantly NPLs, restructured loans</a:t>
            </a:r>
          </a:p>
        </p:txBody>
      </p:sp>
      <p:sp>
        <p:nvSpPr>
          <p:cNvPr id="28" name="TextBox 27">
            <a:extLst>
              <a:ext uri="{FF2B5EF4-FFF2-40B4-BE49-F238E27FC236}">
                <a16:creationId xmlns:a16="http://schemas.microsoft.com/office/drawing/2014/main" id="{8762EF09-251D-47D9-9212-98589944B64C}"/>
              </a:ext>
            </a:extLst>
          </p:cNvPr>
          <p:cNvSpPr txBox="1"/>
          <p:nvPr/>
        </p:nvSpPr>
        <p:spPr>
          <a:xfrm>
            <a:off x="6629055" y="3817412"/>
            <a:ext cx="4883377" cy="938719"/>
          </a:xfrm>
          <a:prstGeom prst="rect">
            <a:avLst/>
          </a:prstGeom>
          <a:noFill/>
          <a:ln>
            <a:solidFill>
              <a:schemeClr val="bg2">
                <a:lumMod val="50000"/>
              </a:schemeClr>
            </a:solidFill>
            <a:prstDash val="dash"/>
          </a:ln>
        </p:spPr>
        <p:txBody>
          <a:bodyPr wrap="square" lIns="45720" tIns="45720" rIns="45720" bIns="45720" rtlCol="0">
            <a:spAutoFit/>
          </a:bodyPr>
          <a:lstStyle/>
          <a:p>
            <a:pPr algn="just">
              <a:spcBef>
                <a:spcPts val="300"/>
              </a:spcBef>
              <a:spcAft>
                <a:spcPts val="300"/>
              </a:spcAft>
            </a:pPr>
            <a:r>
              <a:rPr lang="en-US" sz="1000" i="1" dirty="0"/>
              <a:t>As per IFRS 9, the bank is required to estimate provisioning requirement on these 3 stages of loans, which is a function of probability of default and loss-given default (please refer appendix for an illustration) </a:t>
            </a:r>
          </a:p>
          <a:p>
            <a:pPr algn="just">
              <a:spcBef>
                <a:spcPts val="300"/>
              </a:spcBef>
              <a:spcAft>
                <a:spcPts val="300"/>
              </a:spcAft>
            </a:pPr>
            <a:r>
              <a:rPr lang="en-US" sz="1000" i="1" dirty="0"/>
              <a:t>Stage-wise provision coverage rates depend on the ECL calculation undertaken by the bank for that period, which is dynamic as default probabilities change, Loss-given default change</a:t>
            </a:r>
          </a:p>
        </p:txBody>
      </p:sp>
      <p:sp>
        <p:nvSpPr>
          <p:cNvPr id="30" name="TextBox 29">
            <a:extLst>
              <a:ext uri="{FF2B5EF4-FFF2-40B4-BE49-F238E27FC236}">
                <a16:creationId xmlns:a16="http://schemas.microsoft.com/office/drawing/2014/main" id="{2F56693D-0631-49E9-8444-B0ABA1728AFF}"/>
              </a:ext>
            </a:extLst>
          </p:cNvPr>
          <p:cNvSpPr txBox="1"/>
          <p:nvPr/>
        </p:nvSpPr>
        <p:spPr>
          <a:xfrm>
            <a:off x="6618278" y="4854543"/>
            <a:ext cx="4894154" cy="1261884"/>
          </a:xfrm>
          <a:prstGeom prst="rect">
            <a:avLst/>
          </a:prstGeom>
          <a:noFill/>
        </p:spPr>
        <p:txBody>
          <a:bodyPr wrap="square" lIns="0" tIns="0" rIns="0" bIns="0" rtlCol="0">
            <a:spAutoFit/>
          </a:bodyPr>
          <a:lstStyle/>
          <a:p>
            <a:pPr marL="171450" indent="-171450" algn="just">
              <a:spcBef>
                <a:spcPts val="300"/>
              </a:spcBef>
              <a:spcAft>
                <a:spcPts val="300"/>
              </a:spcAft>
              <a:buFont typeface="Arial" panose="020B0604020202020204" pitchFamily="34" charset="0"/>
              <a:buChar char="•"/>
            </a:pPr>
            <a:r>
              <a:rPr lang="en-US" sz="1200" dirty="0"/>
              <a:t>Provisions on stage 1 loans has been gradually declining (0.6% in FY2019 to 0.3% in FY2023)</a:t>
            </a:r>
          </a:p>
          <a:p>
            <a:pPr marL="171450" indent="-171450" algn="just">
              <a:spcBef>
                <a:spcPts val="300"/>
              </a:spcBef>
              <a:spcAft>
                <a:spcPts val="300"/>
              </a:spcAft>
              <a:buFont typeface="Arial" panose="020B0604020202020204" pitchFamily="34" charset="0"/>
              <a:buChar char="•"/>
            </a:pPr>
            <a:r>
              <a:rPr lang="en-US" sz="1200" dirty="0"/>
              <a:t>Provisions on stage 2 loans has declined (14.8% in FY2022 to 6.9% in FY2023) indicating lower expected credit losses</a:t>
            </a:r>
          </a:p>
          <a:p>
            <a:pPr marL="171450" indent="-171450" algn="just">
              <a:spcBef>
                <a:spcPts val="300"/>
              </a:spcBef>
              <a:spcAft>
                <a:spcPts val="300"/>
              </a:spcAft>
              <a:buFont typeface="Arial" panose="020B0604020202020204" pitchFamily="34" charset="0"/>
              <a:buChar char="•"/>
            </a:pPr>
            <a:r>
              <a:rPr lang="en-US" sz="1200" dirty="0"/>
              <a:t>Stage 3 loan provisions range from 59.4% to 68.7% during the period of FY2019-FY2023</a:t>
            </a:r>
          </a:p>
        </p:txBody>
      </p:sp>
      <p:sp>
        <p:nvSpPr>
          <p:cNvPr id="21" name="Rectangle 20">
            <a:extLst>
              <a:ext uri="{FF2B5EF4-FFF2-40B4-BE49-F238E27FC236}">
                <a16:creationId xmlns:a16="http://schemas.microsoft.com/office/drawing/2014/main" id="{AC83B8CC-EE0A-C8E1-20FF-0293C7CFF3C4}"/>
              </a:ext>
            </a:extLst>
          </p:cNvPr>
          <p:cNvSpPr/>
          <p:nvPr/>
        </p:nvSpPr>
        <p:spPr>
          <a:xfrm>
            <a:off x="5047187" y="1475103"/>
            <a:ext cx="612006" cy="237744"/>
          </a:xfrm>
          <a:prstGeom prst="rect">
            <a:avLst/>
          </a:prstGeom>
          <a:solidFill>
            <a:schemeClr val="bg1">
              <a:lumMod val="8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r>
              <a:rPr lang="en-US" sz="1000" dirty="0">
                <a:solidFill>
                  <a:schemeClr val="tx1"/>
                </a:solidFill>
              </a:rPr>
              <a:t>182,035</a:t>
            </a:r>
          </a:p>
        </p:txBody>
      </p:sp>
    </p:spTree>
    <p:extLst>
      <p:ext uri="{BB962C8B-B14F-4D97-AF65-F5344CB8AC3E}">
        <p14:creationId xmlns:p14="http://schemas.microsoft.com/office/powerpoint/2010/main" val="2432033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8461" y="382589"/>
            <a:ext cx="10764209" cy="585599"/>
          </a:xfrm>
        </p:spPr>
        <p:txBody>
          <a:bodyPr/>
          <a:lstStyle/>
          <a:p>
            <a:r>
              <a:rPr lang="en-US" dirty="0"/>
              <a:t>Asset quality analysis – NPL coverage ratio has increased since FY 2019, and NPLs/ Equity  has changed to 4.7% in FY 2023, which indicate effective management</a:t>
            </a:r>
          </a:p>
        </p:txBody>
      </p:sp>
      <p:graphicFrame>
        <p:nvGraphicFramePr>
          <p:cNvPr id="11" name="Chart 10">
            <a:extLst>
              <a:ext uri="{FF2B5EF4-FFF2-40B4-BE49-F238E27FC236}">
                <a16:creationId xmlns:a16="http://schemas.microsoft.com/office/drawing/2014/main" id="{CE52F7E0-7C4C-49B5-8E7A-CE47003B842E}"/>
              </a:ext>
            </a:extLst>
          </p:cNvPr>
          <p:cNvGraphicFramePr/>
          <p:nvPr>
            <p:extLst>
              <p:ext uri="{D42A27DB-BD31-4B8C-83A1-F6EECF244321}">
                <p14:modId xmlns:p14="http://schemas.microsoft.com/office/powerpoint/2010/main" val="209187635"/>
              </p:ext>
            </p:extLst>
          </p:nvPr>
        </p:nvGraphicFramePr>
        <p:xfrm>
          <a:off x="431515" y="1164038"/>
          <a:ext cx="3582257" cy="230346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6" name="Chart 15">
            <a:extLst>
              <a:ext uri="{FF2B5EF4-FFF2-40B4-BE49-F238E27FC236}">
                <a16:creationId xmlns:a16="http://schemas.microsoft.com/office/drawing/2014/main" id="{9D2D1E13-E0CF-497F-AD12-2B8849779D16}"/>
              </a:ext>
            </a:extLst>
          </p:cNvPr>
          <p:cNvGraphicFramePr/>
          <p:nvPr>
            <p:extLst>
              <p:ext uri="{D42A27DB-BD31-4B8C-83A1-F6EECF244321}">
                <p14:modId xmlns:p14="http://schemas.microsoft.com/office/powerpoint/2010/main" val="2772885856"/>
              </p:ext>
            </p:extLst>
          </p:nvPr>
        </p:nvGraphicFramePr>
        <p:xfrm>
          <a:off x="4013772" y="1164038"/>
          <a:ext cx="4277473" cy="230346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a:extLst>
              <a:ext uri="{FF2B5EF4-FFF2-40B4-BE49-F238E27FC236}">
                <a16:creationId xmlns:a16="http://schemas.microsoft.com/office/drawing/2014/main" id="{73D11982-B65D-44B0-A83F-FA7AD939F66E}"/>
              </a:ext>
            </a:extLst>
          </p:cNvPr>
          <p:cNvGraphicFramePr/>
          <p:nvPr>
            <p:extLst>
              <p:ext uri="{D42A27DB-BD31-4B8C-83A1-F6EECF244321}">
                <p14:modId xmlns:p14="http://schemas.microsoft.com/office/powerpoint/2010/main" val="1622027388"/>
              </p:ext>
            </p:extLst>
          </p:nvPr>
        </p:nvGraphicFramePr>
        <p:xfrm>
          <a:off x="8414535" y="1147137"/>
          <a:ext cx="3261528" cy="2387771"/>
        </p:xfrm>
        <a:graphic>
          <a:graphicData uri="http://schemas.openxmlformats.org/drawingml/2006/chart">
            <c:chart xmlns:c="http://schemas.openxmlformats.org/drawingml/2006/chart" xmlns:r="http://schemas.openxmlformats.org/officeDocument/2006/relationships" r:id="rId4"/>
          </a:graphicData>
        </a:graphic>
      </p:graphicFrame>
      <p:sp>
        <p:nvSpPr>
          <p:cNvPr id="13" name="TextBox 12">
            <a:extLst>
              <a:ext uri="{FF2B5EF4-FFF2-40B4-BE49-F238E27FC236}">
                <a16:creationId xmlns:a16="http://schemas.microsoft.com/office/drawing/2014/main" id="{690D56BC-3671-4125-A357-70FFA2C793AE}"/>
              </a:ext>
            </a:extLst>
          </p:cNvPr>
          <p:cNvSpPr txBox="1"/>
          <p:nvPr/>
        </p:nvSpPr>
        <p:spPr>
          <a:xfrm>
            <a:off x="4180265" y="3623552"/>
            <a:ext cx="3932378" cy="553998"/>
          </a:xfrm>
          <a:prstGeom prst="rect">
            <a:avLst/>
          </a:prstGeom>
          <a:noFill/>
          <a:ln>
            <a:solidFill>
              <a:schemeClr val="bg2">
                <a:lumMod val="50000"/>
              </a:schemeClr>
            </a:solidFill>
            <a:prstDash val="dash"/>
          </a:ln>
        </p:spPr>
        <p:txBody>
          <a:bodyPr wrap="square" lIns="45720" tIns="45720" rIns="45720" bIns="45720" rtlCol="0">
            <a:spAutoFit/>
          </a:bodyPr>
          <a:lstStyle>
            <a:defPPr>
              <a:defRPr lang="en-US"/>
            </a:defPPr>
            <a:lvl1pPr algn="just">
              <a:spcBef>
                <a:spcPts val="300"/>
              </a:spcBef>
              <a:spcAft>
                <a:spcPts val="300"/>
              </a:spcAft>
              <a:defRPr sz="1000" i="1"/>
            </a:lvl1pPr>
          </a:lstStyle>
          <a:p>
            <a:r>
              <a:rPr lang="en-US" dirty="0"/>
              <a:t>Provisions mean accumulated impairment allowance balance; i.e. accumulated provisions on balance sheet. This provision is a summation of stage 1 provisions, stage 2 provisions and stage 3 provisions</a:t>
            </a:r>
          </a:p>
        </p:txBody>
      </p:sp>
      <p:sp>
        <p:nvSpPr>
          <p:cNvPr id="14" name="TextBox 13">
            <a:extLst>
              <a:ext uri="{FF2B5EF4-FFF2-40B4-BE49-F238E27FC236}">
                <a16:creationId xmlns:a16="http://schemas.microsoft.com/office/drawing/2014/main" id="{216C55D4-B670-4C35-A7BC-217E6DEE51FF}"/>
              </a:ext>
            </a:extLst>
          </p:cNvPr>
          <p:cNvSpPr txBox="1"/>
          <p:nvPr/>
        </p:nvSpPr>
        <p:spPr>
          <a:xfrm>
            <a:off x="8483104" y="3802243"/>
            <a:ext cx="3192959" cy="246221"/>
          </a:xfrm>
          <a:prstGeom prst="rect">
            <a:avLst/>
          </a:prstGeom>
          <a:noFill/>
          <a:ln>
            <a:solidFill>
              <a:schemeClr val="bg2">
                <a:lumMod val="50000"/>
              </a:schemeClr>
            </a:solidFill>
            <a:prstDash val="dash"/>
          </a:ln>
        </p:spPr>
        <p:txBody>
          <a:bodyPr wrap="square" lIns="45720" tIns="45720" rIns="45720" bIns="45720" rtlCol="0">
            <a:spAutoFit/>
          </a:bodyPr>
          <a:lstStyle>
            <a:defPPr>
              <a:defRPr lang="en-US"/>
            </a:defPPr>
            <a:lvl1pPr algn="just">
              <a:spcBef>
                <a:spcPts val="300"/>
              </a:spcBef>
              <a:spcAft>
                <a:spcPts val="300"/>
              </a:spcAft>
              <a:defRPr sz="1000" i="1"/>
            </a:lvl1pPr>
          </a:lstStyle>
          <a:p>
            <a:r>
              <a:rPr lang="en-US" dirty="0"/>
              <a:t>NPL ratio is calculated as NPLs / Gross Loans</a:t>
            </a:r>
          </a:p>
        </p:txBody>
      </p:sp>
      <p:sp>
        <p:nvSpPr>
          <p:cNvPr id="15" name="TextBox 14">
            <a:extLst>
              <a:ext uri="{FF2B5EF4-FFF2-40B4-BE49-F238E27FC236}">
                <a16:creationId xmlns:a16="http://schemas.microsoft.com/office/drawing/2014/main" id="{4A55E031-83D1-45A6-8B0A-45E82D003B80}"/>
              </a:ext>
            </a:extLst>
          </p:cNvPr>
          <p:cNvSpPr txBox="1"/>
          <p:nvPr/>
        </p:nvSpPr>
        <p:spPr>
          <a:xfrm>
            <a:off x="561650" y="4315800"/>
            <a:ext cx="3319034" cy="815608"/>
          </a:xfrm>
          <a:prstGeom prst="rect">
            <a:avLst/>
          </a:prstGeom>
          <a:noFill/>
        </p:spPr>
        <p:txBody>
          <a:bodyPr wrap="square" lIns="0" tIns="0" rIns="0" bIns="0" rtlCol="0">
            <a:spAutoFit/>
          </a:bodyPr>
          <a:lstStyle/>
          <a:p>
            <a:pPr marL="171450" indent="-171450" algn="just">
              <a:spcBef>
                <a:spcPts val="300"/>
              </a:spcBef>
              <a:spcAft>
                <a:spcPts val="300"/>
              </a:spcAft>
              <a:buFont typeface="Arial" panose="020B0604020202020204" pitchFamily="34" charset="0"/>
              <a:buChar char="•"/>
            </a:pPr>
            <a:r>
              <a:rPr lang="en-US" sz="1200" dirty="0"/>
              <a:t>There are no NPLs in stage 1 and stage 2 loans</a:t>
            </a:r>
          </a:p>
          <a:p>
            <a:pPr marL="171450" indent="-171450" algn="just">
              <a:spcBef>
                <a:spcPts val="300"/>
              </a:spcBef>
              <a:spcAft>
                <a:spcPts val="300"/>
              </a:spcAft>
              <a:buFont typeface="Arial" panose="020B0604020202020204" pitchFamily="34" charset="0"/>
              <a:buChar char="•"/>
            </a:pPr>
            <a:r>
              <a:rPr lang="en-US" sz="1200" dirty="0"/>
              <a:t>Non-performing loans are a major subset of stage 3 loans; evident from +90% share of stage 3 loans historically</a:t>
            </a:r>
          </a:p>
        </p:txBody>
      </p:sp>
      <p:sp>
        <p:nvSpPr>
          <p:cNvPr id="19" name="TextBox 18">
            <a:extLst>
              <a:ext uri="{FF2B5EF4-FFF2-40B4-BE49-F238E27FC236}">
                <a16:creationId xmlns:a16="http://schemas.microsoft.com/office/drawing/2014/main" id="{3D2E2E88-4895-4969-9675-3CD3B26EA623}"/>
              </a:ext>
            </a:extLst>
          </p:cNvPr>
          <p:cNvSpPr txBox="1"/>
          <p:nvPr/>
        </p:nvSpPr>
        <p:spPr>
          <a:xfrm>
            <a:off x="4180266" y="4315800"/>
            <a:ext cx="3932377" cy="1446550"/>
          </a:xfrm>
          <a:prstGeom prst="rect">
            <a:avLst/>
          </a:prstGeom>
          <a:noFill/>
        </p:spPr>
        <p:txBody>
          <a:bodyPr wrap="square" lIns="0" tIns="0" rIns="0" bIns="0" rtlCol="0">
            <a:spAutoFit/>
          </a:bodyPr>
          <a:lstStyle/>
          <a:p>
            <a:pPr marL="171450" indent="-171450" algn="just">
              <a:spcBef>
                <a:spcPts val="300"/>
              </a:spcBef>
              <a:spcAft>
                <a:spcPts val="300"/>
              </a:spcAft>
              <a:buFont typeface="Arial" panose="020B0604020202020204" pitchFamily="34" charset="0"/>
              <a:buChar char="•"/>
            </a:pPr>
            <a:r>
              <a:rPr lang="en-US" sz="1200" dirty="0"/>
              <a:t>Increasing NPL coverage ratio indicates improved coverage of NPLs through higher provisioning</a:t>
            </a:r>
          </a:p>
          <a:p>
            <a:pPr marL="171450" indent="-171450" algn="just">
              <a:spcBef>
                <a:spcPts val="300"/>
              </a:spcBef>
              <a:spcAft>
                <a:spcPts val="300"/>
              </a:spcAft>
              <a:buFont typeface="Arial" panose="020B0604020202020204" pitchFamily="34" charset="0"/>
              <a:buChar char="•"/>
            </a:pPr>
            <a:r>
              <a:rPr lang="en-US" sz="1200" dirty="0"/>
              <a:t>Detailed assessment of NPLs to be carried to distinguish the impact of increased stage 2 provisioning versus eventual requirement under stage 3 NPLs</a:t>
            </a:r>
          </a:p>
          <a:p>
            <a:pPr algn="just">
              <a:spcBef>
                <a:spcPts val="300"/>
              </a:spcBef>
              <a:spcAft>
                <a:spcPts val="300"/>
              </a:spcAft>
            </a:pPr>
            <a:r>
              <a:rPr lang="en-US" sz="1200" dirty="0"/>
              <a:t>(for more information on NPLs as per IFRS 9, please refer appendix)</a:t>
            </a:r>
          </a:p>
        </p:txBody>
      </p:sp>
      <p:sp>
        <p:nvSpPr>
          <p:cNvPr id="20" name="TextBox 19">
            <a:extLst>
              <a:ext uri="{FF2B5EF4-FFF2-40B4-BE49-F238E27FC236}">
                <a16:creationId xmlns:a16="http://schemas.microsoft.com/office/drawing/2014/main" id="{417A1D80-B08D-41A9-A569-83C515F031B9}"/>
              </a:ext>
            </a:extLst>
          </p:cNvPr>
          <p:cNvSpPr txBox="1"/>
          <p:nvPr/>
        </p:nvSpPr>
        <p:spPr>
          <a:xfrm>
            <a:off x="8483104" y="4315800"/>
            <a:ext cx="3192959" cy="738664"/>
          </a:xfrm>
          <a:prstGeom prst="rect">
            <a:avLst/>
          </a:prstGeom>
          <a:noFill/>
        </p:spPr>
        <p:txBody>
          <a:bodyPr wrap="square" lIns="0" tIns="0" rIns="0" bIns="0" rtlCol="0">
            <a:spAutoFit/>
          </a:bodyPr>
          <a:lstStyle/>
          <a:p>
            <a:pPr marL="171450" indent="-171450" algn="just">
              <a:spcBef>
                <a:spcPts val="300"/>
              </a:spcBef>
              <a:spcAft>
                <a:spcPts val="300"/>
              </a:spcAft>
              <a:buFont typeface="Arial" panose="020B0604020202020204" pitchFamily="34" charset="0"/>
              <a:buChar char="•"/>
            </a:pPr>
            <a:r>
              <a:rPr lang="en-US" sz="1200" dirty="0"/>
              <a:t>NPLs have been ~10% of book value of equity during FY2019-FY2022, however, that changed to 4.7% in FY2023, which indicate effective management</a:t>
            </a:r>
          </a:p>
        </p:txBody>
      </p:sp>
      <p:sp>
        <p:nvSpPr>
          <p:cNvPr id="17" name="TextBox 16">
            <a:extLst>
              <a:ext uri="{FF2B5EF4-FFF2-40B4-BE49-F238E27FC236}">
                <a16:creationId xmlns:a16="http://schemas.microsoft.com/office/drawing/2014/main" id="{470EF8DB-BAB7-4C1F-A479-5392E800EA75}"/>
              </a:ext>
            </a:extLst>
          </p:cNvPr>
          <p:cNvSpPr txBox="1"/>
          <p:nvPr/>
        </p:nvSpPr>
        <p:spPr>
          <a:xfrm>
            <a:off x="578461" y="3623552"/>
            <a:ext cx="3319034" cy="553998"/>
          </a:xfrm>
          <a:prstGeom prst="rect">
            <a:avLst/>
          </a:prstGeom>
          <a:noFill/>
          <a:ln>
            <a:solidFill>
              <a:schemeClr val="bg2">
                <a:lumMod val="50000"/>
              </a:schemeClr>
            </a:solidFill>
            <a:prstDash val="dash"/>
          </a:ln>
        </p:spPr>
        <p:txBody>
          <a:bodyPr wrap="square" lIns="45720" tIns="45720" rIns="45720" bIns="45720" rtlCol="0">
            <a:spAutoFit/>
          </a:bodyPr>
          <a:lstStyle>
            <a:defPPr>
              <a:defRPr lang="en-US"/>
            </a:defPPr>
            <a:lvl1pPr algn="just">
              <a:spcBef>
                <a:spcPts val="300"/>
              </a:spcBef>
              <a:spcAft>
                <a:spcPts val="300"/>
              </a:spcAft>
              <a:defRPr sz="1000" i="1"/>
            </a:lvl1pPr>
          </a:lstStyle>
          <a:p>
            <a:r>
              <a:rPr lang="en-US" dirty="0"/>
              <a:t>Stage 3 loans include non-performing loans, impaired restructured loans and certain other risky exposures not included as NPLs</a:t>
            </a:r>
          </a:p>
        </p:txBody>
      </p:sp>
      <p:sp>
        <p:nvSpPr>
          <p:cNvPr id="3" name="TextBox 2">
            <a:extLst>
              <a:ext uri="{FF2B5EF4-FFF2-40B4-BE49-F238E27FC236}">
                <a16:creationId xmlns:a16="http://schemas.microsoft.com/office/drawing/2014/main" id="{ADDFD7E4-8415-2233-7890-13041E6E48C4}"/>
              </a:ext>
            </a:extLst>
          </p:cNvPr>
          <p:cNvSpPr txBox="1"/>
          <p:nvPr/>
        </p:nvSpPr>
        <p:spPr>
          <a:xfrm>
            <a:off x="535770" y="6285761"/>
            <a:ext cx="11114414" cy="144720"/>
          </a:xfrm>
          <a:prstGeom prst="rect">
            <a:avLst/>
          </a:prstGeom>
          <a:noFill/>
        </p:spPr>
        <p:txBody>
          <a:bodyPr wrap="square" lIns="0" tIns="0" rIns="0" bIns="0" rtlCol="0">
            <a:spAutoFit/>
          </a:bodyPr>
          <a:lstStyle/>
          <a:p>
            <a:pPr algn="l">
              <a:lnSpc>
                <a:spcPct val="110000"/>
              </a:lnSpc>
            </a:pPr>
            <a:r>
              <a:rPr lang="en-US" sz="900" dirty="0"/>
              <a:t>Source: Annual report  </a:t>
            </a:r>
          </a:p>
        </p:txBody>
      </p:sp>
    </p:spTree>
    <p:extLst>
      <p:ext uri="{BB962C8B-B14F-4D97-AF65-F5344CB8AC3E}">
        <p14:creationId xmlns:p14="http://schemas.microsoft.com/office/powerpoint/2010/main" val="22915399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8461" y="382589"/>
            <a:ext cx="11029033" cy="585599"/>
          </a:xfrm>
        </p:spPr>
        <p:txBody>
          <a:bodyPr/>
          <a:lstStyle/>
          <a:p>
            <a:r>
              <a:rPr lang="en-US" dirty="0"/>
              <a:t>Impairment charges have significant impact on profitability</a:t>
            </a:r>
          </a:p>
        </p:txBody>
      </p:sp>
      <p:grpSp>
        <p:nvGrpSpPr>
          <p:cNvPr id="3" name="Group 2">
            <a:extLst>
              <a:ext uri="{FF2B5EF4-FFF2-40B4-BE49-F238E27FC236}">
                <a16:creationId xmlns:a16="http://schemas.microsoft.com/office/drawing/2014/main" id="{DF48E1F4-CA62-4B3F-BBE5-464A7FA0FB50}"/>
              </a:ext>
            </a:extLst>
          </p:cNvPr>
          <p:cNvGrpSpPr/>
          <p:nvPr/>
        </p:nvGrpSpPr>
        <p:grpSpPr>
          <a:xfrm>
            <a:off x="538066" y="821884"/>
            <a:ext cx="11154809" cy="4168728"/>
            <a:chOff x="538066" y="821884"/>
            <a:chExt cx="11154809" cy="4392169"/>
          </a:xfrm>
        </p:grpSpPr>
        <p:grpSp>
          <p:nvGrpSpPr>
            <p:cNvPr id="21" name="Group 20">
              <a:extLst>
                <a:ext uri="{FF2B5EF4-FFF2-40B4-BE49-F238E27FC236}">
                  <a16:creationId xmlns:a16="http://schemas.microsoft.com/office/drawing/2014/main" id="{BEBD1622-5810-4BBA-870E-B43DAC9617A5}"/>
                </a:ext>
              </a:extLst>
            </p:cNvPr>
            <p:cNvGrpSpPr/>
            <p:nvPr/>
          </p:nvGrpSpPr>
          <p:grpSpPr>
            <a:xfrm>
              <a:off x="565384" y="821884"/>
              <a:ext cx="11127491" cy="3744423"/>
              <a:chOff x="1160678" y="719666"/>
              <a:chExt cx="8999322" cy="5418667"/>
            </a:xfrm>
          </p:grpSpPr>
          <p:graphicFrame>
            <p:nvGraphicFramePr>
              <p:cNvPr id="22" name="Chart 21">
                <a:extLst>
                  <a:ext uri="{FF2B5EF4-FFF2-40B4-BE49-F238E27FC236}">
                    <a16:creationId xmlns:a16="http://schemas.microsoft.com/office/drawing/2014/main" id="{265E6CE4-44BA-4977-9057-B64980819E4E}"/>
                  </a:ext>
                </a:extLst>
              </p:cNvPr>
              <p:cNvGraphicFramePr/>
              <p:nvPr>
                <p:extLst>
                  <p:ext uri="{D42A27DB-BD31-4B8C-83A1-F6EECF244321}">
                    <p14:modId xmlns:p14="http://schemas.microsoft.com/office/powerpoint/2010/main" val="3761278055"/>
                  </p:ext>
                </p:extLst>
              </p:nvPr>
            </p:nvGraphicFramePr>
            <p:xfrm>
              <a:off x="2032000" y="719666"/>
              <a:ext cx="8128000" cy="5418667"/>
            </p:xfrm>
            <a:graphic>
              <a:graphicData uri="http://schemas.openxmlformats.org/drawingml/2006/chart">
                <c:chart xmlns:c="http://schemas.openxmlformats.org/drawingml/2006/chart" xmlns:r="http://schemas.openxmlformats.org/officeDocument/2006/relationships" r:id="rId2"/>
              </a:graphicData>
            </a:graphic>
          </p:graphicFrame>
          <p:sp>
            <p:nvSpPr>
              <p:cNvPr id="23" name="Rectangle 22">
                <a:extLst>
                  <a:ext uri="{FF2B5EF4-FFF2-40B4-BE49-F238E27FC236}">
                    <a16:creationId xmlns:a16="http://schemas.microsoft.com/office/drawing/2014/main" id="{1FF72036-025B-4D8B-997B-52A72A2180AE}"/>
                  </a:ext>
                </a:extLst>
              </p:cNvPr>
              <p:cNvSpPr/>
              <p:nvPr/>
            </p:nvSpPr>
            <p:spPr>
              <a:xfrm>
                <a:off x="1171254" y="1078787"/>
                <a:ext cx="1901952" cy="287326"/>
              </a:xfrm>
              <a:prstGeom prst="rect">
                <a:avLst/>
              </a:prstGeom>
              <a:solidFill>
                <a:schemeClr val="bg1">
                  <a:lumMod val="85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Total operating income</a:t>
                </a:r>
              </a:p>
            </p:txBody>
          </p:sp>
          <p:sp>
            <p:nvSpPr>
              <p:cNvPr id="24" name="Rectangle 23">
                <a:extLst>
                  <a:ext uri="{FF2B5EF4-FFF2-40B4-BE49-F238E27FC236}">
                    <a16:creationId xmlns:a16="http://schemas.microsoft.com/office/drawing/2014/main" id="{CC4E1FD7-0884-4889-BA52-4590874ECD1F}"/>
                  </a:ext>
                </a:extLst>
              </p:cNvPr>
              <p:cNvSpPr/>
              <p:nvPr/>
            </p:nvSpPr>
            <p:spPr>
              <a:xfrm>
                <a:off x="3140725" y="1078787"/>
                <a:ext cx="599248" cy="287326"/>
              </a:xfrm>
              <a:prstGeom prst="rect">
                <a:avLst/>
              </a:prstGeom>
              <a:solidFill>
                <a:schemeClr val="bg1">
                  <a:lumMod val="85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100%</a:t>
                </a:r>
              </a:p>
            </p:txBody>
          </p:sp>
          <p:sp>
            <p:nvSpPr>
              <p:cNvPr id="25" name="Rectangle 24">
                <a:extLst>
                  <a:ext uri="{FF2B5EF4-FFF2-40B4-BE49-F238E27FC236}">
                    <a16:creationId xmlns:a16="http://schemas.microsoft.com/office/drawing/2014/main" id="{A2F914CF-8405-46BE-ADBE-ACE7C637E0B3}"/>
                  </a:ext>
                </a:extLst>
              </p:cNvPr>
              <p:cNvSpPr/>
              <p:nvPr/>
            </p:nvSpPr>
            <p:spPr>
              <a:xfrm>
                <a:off x="4323471" y="1078787"/>
                <a:ext cx="599248" cy="287326"/>
              </a:xfrm>
              <a:prstGeom prst="rect">
                <a:avLst/>
              </a:prstGeom>
              <a:solidFill>
                <a:schemeClr val="bg1">
                  <a:lumMod val="85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100%</a:t>
                </a:r>
              </a:p>
            </p:txBody>
          </p:sp>
          <p:sp>
            <p:nvSpPr>
              <p:cNvPr id="26" name="Rectangle 25">
                <a:extLst>
                  <a:ext uri="{FF2B5EF4-FFF2-40B4-BE49-F238E27FC236}">
                    <a16:creationId xmlns:a16="http://schemas.microsoft.com/office/drawing/2014/main" id="{49C7321C-A39A-44E6-AEFB-B246E0291E79}"/>
                  </a:ext>
                </a:extLst>
              </p:cNvPr>
              <p:cNvSpPr/>
              <p:nvPr/>
            </p:nvSpPr>
            <p:spPr>
              <a:xfrm>
                <a:off x="5527652" y="1093966"/>
                <a:ext cx="599248" cy="287326"/>
              </a:xfrm>
              <a:prstGeom prst="rect">
                <a:avLst/>
              </a:prstGeom>
              <a:solidFill>
                <a:schemeClr val="bg1">
                  <a:lumMod val="85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100%</a:t>
                </a:r>
              </a:p>
            </p:txBody>
          </p:sp>
          <p:sp>
            <p:nvSpPr>
              <p:cNvPr id="27" name="Rectangle 26">
                <a:extLst>
                  <a:ext uri="{FF2B5EF4-FFF2-40B4-BE49-F238E27FC236}">
                    <a16:creationId xmlns:a16="http://schemas.microsoft.com/office/drawing/2014/main" id="{69C62B8D-8138-482D-8339-1B1EF26D6F71}"/>
                  </a:ext>
                </a:extLst>
              </p:cNvPr>
              <p:cNvSpPr/>
              <p:nvPr/>
            </p:nvSpPr>
            <p:spPr>
              <a:xfrm>
                <a:off x="6731833" y="1078787"/>
                <a:ext cx="599248" cy="287326"/>
              </a:xfrm>
              <a:prstGeom prst="rect">
                <a:avLst/>
              </a:prstGeom>
              <a:solidFill>
                <a:schemeClr val="bg1">
                  <a:lumMod val="85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100%</a:t>
                </a:r>
              </a:p>
            </p:txBody>
          </p:sp>
          <p:sp>
            <p:nvSpPr>
              <p:cNvPr id="28" name="Rectangle 27">
                <a:extLst>
                  <a:ext uri="{FF2B5EF4-FFF2-40B4-BE49-F238E27FC236}">
                    <a16:creationId xmlns:a16="http://schemas.microsoft.com/office/drawing/2014/main" id="{60F3EDFA-BE36-4D96-83EB-4A9D7A39069F}"/>
                  </a:ext>
                </a:extLst>
              </p:cNvPr>
              <p:cNvSpPr/>
              <p:nvPr/>
            </p:nvSpPr>
            <p:spPr>
              <a:xfrm>
                <a:off x="7936014" y="1078787"/>
                <a:ext cx="599248" cy="287326"/>
              </a:xfrm>
              <a:prstGeom prst="rect">
                <a:avLst/>
              </a:prstGeom>
              <a:solidFill>
                <a:schemeClr val="bg1">
                  <a:lumMod val="85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100%</a:t>
                </a:r>
              </a:p>
            </p:txBody>
          </p:sp>
          <p:sp>
            <p:nvSpPr>
              <p:cNvPr id="29" name="Rectangle 28">
                <a:extLst>
                  <a:ext uri="{FF2B5EF4-FFF2-40B4-BE49-F238E27FC236}">
                    <a16:creationId xmlns:a16="http://schemas.microsoft.com/office/drawing/2014/main" id="{8EF3671D-B6E0-453A-A428-3605B9003B9B}"/>
                  </a:ext>
                </a:extLst>
              </p:cNvPr>
              <p:cNvSpPr/>
              <p:nvPr/>
            </p:nvSpPr>
            <p:spPr>
              <a:xfrm>
                <a:off x="1171254" y="2166149"/>
                <a:ext cx="1901952" cy="287326"/>
              </a:xfrm>
              <a:prstGeom prst="rect">
                <a:avLst/>
              </a:prstGeom>
              <a:solidFill>
                <a:srgbClr val="A6E2E5"/>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Operating expenses</a:t>
                </a:r>
              </a:p>
            </p:txBody>
          </p:sp>
          <p:sp>
            <p:nvSpPr>
              <p:cNvPr id="30" name="Rectangle 29">
                <a:extLst>
                  <a:ext uri="{FF2B5EF4-FFF2-40B4-BE49-F238E27FC236}">
                    <a16:creationId xmlns:a16="http://schemas.microsoft.com/office/drawing/2014/main" id="{3FC0CE03-ACCC-4D02-B273-03E8382E4312}"/>
                  </a:ext>
                </a:extLst>
              </p:cNvPr>
              <p:cNvSpPr/>
              <p:nvPr/>
            </p:nvSpPr>
            <p:spPr>
              <a:xfrm>
                <a:off x="1160678" y="2899267"/>
                <a:ext cx="1901952" cy="287326"/>
              </a:xfrm>
              <a:prstGeom prst="rect">
                <a:avLst/>
              </a:prstGeom>
              <a:solidFill>
                <a:srgbClr val="016D9F"/>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latin typeface="+mj-lt"/>
                  </a:rPr>
                  <a:t>Credit impairment charges</a:t>
                </a:r>
                <a:r>
                  <a:rPr lang="en-US" sz="1200" baseline="30000" dirty="0">
                    <a:solidFill>
                      <a:schemeClr val="bg1"/>
                    </a:solidFill>
                    <a:latin typeface="+mj-lt"/>
                  </a:rPr>
                  <a:t>1</a:t>
                </a:r>
              </a:p>
            </p:txBody>
          </p:sp>
          <p:sp>
            <p:nvSpPr>
              <p:cNvPr id="31" name="Rectangle 30">
                <a:extLst>
                  <a:ext uri="{FF2B5EF4-FFF2-40B4-BE49-F238E27FC236}">
                    <a16:creationId xmlns:a16="http://schemas.microsoft.com/office/drawing/2014/main" id="{B0F9DEFA-89A0-45A7-916A-57767940EF5C}"/>
                  </a:ext>
                </a:extLst>
              </p:cNvPr>
              <p:cNvSpPr/>
              <p:nvPr/>
            </p:nvSpPr>
            <p:spPr>
              <a:xfrm>
                <a:off x="1171254" y="4076519"/>
                <a:ext cx="1901952" cy="292778"/>
              </a:xfrm>
              <a:prstGeom prst="rect">
                <a:avLst/>
              </a:prstGeom>
              <a:solidFill>
                <a:schemeClr val="accent1">
                  <a:lumMod val="20000"/>
                  <a:lumOff val="8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Taxes and others</a:t>
                </a:r>
              </a:p>
            </p:txBody>
          </p:sp>
          <p:sp>
            <p:nvSpPr>
              <p:cNvPr id="32" name="Rectangle 31">
                <a:extLst>
                  <a:ext uri="{FF2B5EF4-FFF2-40B4-BE49-F238E27FC236}">
                    <a16:creationId xmlns:a16="http://schemas.microsoft.com/office/drawing/2014/main" id="{23C6730E-574D-4E9B-9BE4-13C56245D4AF}"/>
                  </a:ext>
                </a:extLst>
              </p:cNvPr>
              <p:cNvSpPr/>
              <p:nvPr/>
            </p:nvSpPr>
            <p:spPr>
              <a:xfrm>
                <a:off x="1171254" y="4750848"/>
                <a:ext cx="1901952" cy="287326"/>
              </a:xfrm>
              <a:prstGeom prst="rect">
                <a:avLst/>
              </a:prstGeom>
              <a:solidFill>
                <a:srgbClr val="00A8C8"/>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latin typeface="+mj-lt"/>
                  </a:rPr>
                  <a:t>Profit after tax</a:t>
                </a:r>
              </a:p>
            </p:txBody>
          </p:sp>
          <p:sp>
            <p:nvSpPr>
              <p:cNvPr id="33" name="Rectangle 32">
                <a:extLst>
                  <a:ext uri="{FF2B5EF4-FFF2-40B4-BE49-F238E27FC236}">
                    <a16:creationId xmlns:a16="http://schemas.microsoft.com/office/drawing/2014/main" id="{02833E7A-C781-4386-A385-339A758E3CF6}"/>
                  </a:ext>
                </a:extLst>
              </p:cNvPr>
              <p:cNvSpPr/>
              <p:nvPr/>
            </p:nvSpPr>
            <p:spPr>
              <a:xfrm>
                <a:off x="5245206" y="3037928"/>
                <a:ext cx="1273996" cy="1249895"/>
              </a:xfrm>
              <a:prstGeom prst="rect">
                <a:avLst/>
              </a:prstGeom>
              <a:noFill/>
              <a:ln>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tx1"/>
                  </a:solidFill>
                  <a:latin typeface="+mj-lt"/>
                </a:endParaRPr>
              </a:p>
            </p:txBody>
          </p:sp>
        </p:grpSp>
        <p:sp>
          <p:nvSpPr>
            <p:cNvPr id="34" name="Rectangle 33">
              <a:extLst>
                <a:ext uri="{FF2B5EF4-FFF2-40B4-BE49-F238E27FC236}">
                  <a16:creationId xmlns:a16="http://schemas.microsoft.com/office/drawing/2014/main" id="{3F3D3098-5DC0-45F0-8BB2-CA269909C035}"/>
                </a:ext>
              </a:extLst>
            </p:cNvPr>
            <p:cNvSpPr/>
            <p:nvPr/>
          </p:nvSpPr>
          <p:spPr>
            <a:xfrm>
              <a:off x="538066" y="4651416"/>
              <a:ext cx="2351728" cy="198549"/>
            </a:xfrm>
            <a:prstGeom prst="rect">
              <a:avLst/>
            </a:prstGeom>
            <a:solidFill>
              <a:schemeClr val="accent4">
                <a:lumMod val="40000"/>
                <a:lumOff val="6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Credit costs</a:t>
              </a:r>
              <a:r>
                <a:rPr lang="en-US" sz="1200" baseline="30000" dirty="0">
                  <a:solidFill>
                    <a:schemeClr val="tx1"/>
                  </a:solidFill>
                  <a:latin typeface="+mj-lt"/>
                </a:rPr>
                <a:t>2</a:t>
              </a:r>
            </a:p>
          </p:txBody>
        </p:sp>
        <p:sp>
          <p:nvSpPr>
            <p:cNvPr id="35" name="Rectangle 34">
              <a:extLst>
                <a:ext uri="{FF2B5EF4-FFF2-40B4-BE49-F238E27FC236}">
                  <a16:creationId xmlns:a16="http://schemas.microsoft.com/office/drawing/2014/main" id="{38F1AD4C-51DD-4D42-AD98-67CB42FE55A9}"/>
                </a:ext>
              </a:extLst>
            </p:cNvPr>
            <p:cNvSpPr/>
            <p:nvPr/>
          </p:nvSpPr>
          <p:spPr>
            <a:xfrm>
              <a:off x="2985036" y="4651416"/>
              <a:ext cx="740959" cy="198549"/>
            </a:xfrm>
            <a:prstGeom prst="rect">
              <a:avLst/>
            </a:prstGeom>
            <a:solidFill>
              <a:schemeClr val="accent4">
                <a:lumMod val="40000"/>
                <a:lumOff val="6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0.8%</a:t>
              </a:r>
            </a:p>
          </p:txBody>
        </p:sp>
        <p:sp>
          <p:nvSpPr>
            <p:cNvPr id="36" name="Rectangle 35">
              <a:extLst>
                <a:ext uri="{FF2B5EF4-FFF2-40B4-BE49-F238E27FC236}">
                  <a16:creationId xmlns:a16="http://schemas.microsoft.com/office/drawing/2014/main" id="{872D53C7-2885-4C72-A434-92D1A8C54476}"/>
                </a:ext>
              </a:extLst>
            </p:cNvPr>
            <p:cNvSpPr/>
            <p:nvPr/>
          </p:nvSpPr>
          <p:spPr>
            <a:xfrm>
              <a:off x="4454853" y="4669454"/>
              <a:ext cx="740959" cy="198549"/>
            </a:xfrm>
            <a:prstGeom prst="rect">
              <a:avLst/>
            </a:prstGeom>
            <a:solidFill>
              <a:schemeClr val="accent4">
                <a:lumMod val="40000"/>
                <a:lumOff val="6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0.8%</a:t>
              </a:r>
            </a:p>
          </p:txBody>
        </p:sp>
        <p:sp>
          <p:nvSpPr>
            <p:cNvPr id="37" name="Rectangle 36">
              <a:extLst>
                <a:ext uri="{FF2B5EF4-FFF2-40B4-BE49-F238E27FC236}">
                  <a16:creationId xmlns:a16="http://schemas.microsoft.com/office/drawing/2014/main" id="{5C3D8EF0-F7E2-4FE4-A3A1-23BA23B726E2}"/>
                </a:ext>
              </a:extLst>
            </p:cNvPr>
            <p:cNvSpPr/>
            <p:nvPr/>
          </p:nvSpPr>
          <p:spPr>
            <a:xfrm>
              <a:off x="5965066" y="4678359"/>
              <a:ext cx="740959" cy="198549"/>
            </a:xfrm>
            <a:prstGeom prst="rect">
              <a:avLst/>
            </a:prstGeom>
            <a:solidFill>
              <a:schemeClr val="accent4">
                <a:lumMod val="40000"/>
                <a:lumOff val="6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2.2%</a:t>
              </a:r>
            </a:p>
          </p:txBody>
        </p:sp>
        <p:sp>
          <p:nvSpPr>
            <p:cNvPr id="38" name="Rectangle 37">
              <a:extLst>
                <a:ext uri="{FF2B5EF4-FFF2-40B4-BE49-F238E27FC236}">
                  <a16:creationId xmlns:a16="http://schemas.microsoft.com/office/drawing/2014/main" id="{FD128348-1830-4913-872C-98C1A6179AAD}"/>
                </a:ext>
              </a:extLst>
            </p:cNvPr>
            <p:cNvSpPr/>
            <p:nvPr/>
          </p:nvSpPr>
          <p:spPr>
            <a:xfrm>
              <a:off x="7506186" y="4655570"/>
              <a:ext cx="740959" cy="198549"/>
            </a:xfrm>
            <a:prstGeom prst="rect">
              <a:avLst/>
            </a:prstGeom>
            <a:solidFill>
              <a:schemeClr val="accent4">
                <a:lumMod val="40000"/>
                <a:lumOff val="6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0.7%</a:t>
              </a:r>
            </a:p>
          </p:txBody>
        </p:sp>
        <p:sp>
          <p:nvSpPr>
            <p:cNvPr id="39" name="Rectangle 38">
              <a:extLst>
                <a:ext uri="{FF2B5EF4-FFF2-40B4-BE49-F238E27FC236}">
                  <a16:creationId xmlns:a16="http://schemas.microsoft.com/office/drawing/2014/main" id="{58583014-BB84-4912-AF64-8A4C016F8310}"/>
                </a:ext>
              </a:extLst>
            </p:cNvPr>
            <p:cNvSpPr/>
            <p:nvPr/>
          </p:nvSpPr>
          <p:spPr>
            <a:xfrm>
              <a:off x="8912299" y="4678359"/>
              <a:ext cx="740959" cy="198549"/>
            </a:xfrm>
            <a:prstGeom prst="rect">
              <a:avLst/>
            </a:prstGeom>
            <a:solidFill>
              <a:schemeClr val="accent4">
                <a:lumMod val="40000"/>
                <a:lumOff val="6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0.9%</a:t>
              </a:r>
            </a:p>
          </p:txBody>
        </p:sp>
        <p:sp>
          <p:nvSpPr>
            <p:cNvPr id="40" name="Rectangle 39">
              <a:extLst>
                <a:ext uri="{FF2B5EF4-FFF2-40B4-BE49-F238E27FC236}">
                  <a16:creationId xmlns:a16="http://schemas.microsoft.com/office/drawing/2014/main" id="{0CF7A2B2-C760-455A-A821-8FB1ACCEC1F5}"/>
                </a:ext>
              </a:extLst>
            </p:cNvPr>
            <p:cNvSpPr/>
            <p:nvPr/>
          </p:nvSpPr>
          <p:spPr>
            <a:xfrm>
              <a:off x="538066" y="4971520"/>
              <a:ext cx="2351728" cy="198549"/>
            </a:xfrm>
            <a:prstGeom prst="rect">
              <a:avLst/>
            </a:prstGeom>
            <a:solidFill>
              <a:schemeClr val="accent4">
                <a:lumMod val="40000"/>
                <a:lumOff val="6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Return on average equity</a:t>
              </a:r>
              <a:r>
                <a:rPr lang="en-US" sz="1200" baseline="30000" dirty="0">
                  <a:solidFill>
                    <a:schemeClr val="tx1"/>
                  </a:solidFill>
                  <a:latin typeface="+mj-lt"/>
                </a:rPr>
                <a:t>3</a:t>
              </a:r>
            </a:p>
          </p:txBody>
        </p:sp>
        <p:sp>
          <p:nvSpPr>
            <p:cNvPr id="41" name="Rectangle 40">
              <a:extLst>
                <a:ext uri="{FF2B5EF4-FFF2-40B4-BE49-F238E27FC236}">
                  <a16:creationId xmlns:a16="http://schemas.microsoft.com/office/drawing/2014/main" id="{9BE1A760-80B4-4039-9042-F2F376C4E2A3}"/>
                </a:ext>
              </a:extLst>
            </p:cNvPr>
            <p:cNvSpPr/>
            <p:nvPr/>
          </p:nvSpPr>
          <p:spPr>
            <a:xfrm>
              <a:off x="2985036" y="4971520"/>
              <a:ext cx="740959" cy="198549"/>
            </a:xfrm>
            <a:prstGeom prst="rect">
              <a:avLst/>
            </a:prstGeom>
            <a:solidFill>
              <a:schemeClr val="accent4">
                <a:lumMod val="40000"/>
                <a:lumOff val="6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10.6%</a:t>
              </a:r>
            </a:p>
          </p:txBody>
        </p:sp>
        <p:sp>
          <p:nvSpPr>
            <p:cNvPr id="42" name="Rectangle 41">
              <a:extLst>
                <a:ext uri="{FF2B5EF4-FFF2-40B4-BE49-F238E27FC236}">
                  <a16:creationId xmlns:a16="http://schemas.microsoft.com/office/drawing/2014/main" id="{754A6968-FA46-42E4-8DAE-84E50E78D33F}"/>
                </a:ext>
              </a:extLst>
            </p:cNvPr>
            <p:cNvSpPr/>
            <p:nvPr/>
          </p:nvSpPr>
          <p:spPr>
            <a:xfrm>
              <a:off x="4454853" y="4989558"/>
              <a:ext cx="740959" cy="198549"/>
            </a:xfrm>
            <a:prstGeom prst="rect">
              <a:avLst/>
            </a:prstGeom>
            <a:solidFill>
              <a:schemeClr val="accent4">
                <a:lumMod val="40000"/>
                <a:lumOff val="6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9.8%</a:t>
              </a:r>
            </a:p>
          </p:txBody>
        </p:sp>
        <p:sp>
          <p:nvSpPr>
            <p:cNvPr id="43" name="Rectangle 42">
              <a:extLst>
                <a:ext uri="{FF2B5EF4-FFF2-40B4-BE49-F238E27FC236}">
                  <a16:creationId xmlns:a16="http://schemas.microsoft.com/office/drawing/2014/main" id="{0B3811FF-04BF-4928-B24D-865F14FD2F8B}"/>
                </a:ext>
              </a:extLst>
            </p:cNvPr>
            <p:cNvSpPr/>
            <p:nvPr/>
          </p:nvSpPr>
          <p:spPr>
            <a:xfrm>
              <a:off x="5965066" y="4998463"/>
              <a:ext cx="740959" cy="198549"/>
            </a:xfrm>
            <a:prstGeom prst="rect">
              <a:avLst/>
            </a:prstGeom>
            <a:solidFill>
              <a:schemeClr val="accent4">
                <a:lumMod val="40000"/>
                <a:lumOff val="6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4.3%</a:t>
              </a:r>
            </a:p>
          </p:txBody>
        </p:sp>
        <p:sp>
          <p:nvSpPr>
            <p:cNvPr id="44" name="Rectangle 43">
              <a:extLst>
                <a:ext uri="{FF2B5EF4-FFF2-40B4-BE49-F238E27FC236}">
                  <a16:creationId xmlns:a16="http://schemas.microsoft.com/office/drawing/2014/main" id="{70CABCE1-915D-414F-921F-761D5C951CD1}"/>
                </a:ext>
              </a:extLst>
            </p:cNvPr>
            <p:cNvSpPr/>
            <p:nvPr/>
          </p:nvSpPr>
          <p:spPr>
            <a:xfrm>
              <a:off x="7506186" y="4975673"/>
              <a:ext cx="740959" cy="198549"/>
            </a:xfrm>
            <a:prstGeom prst="rect">
              <a:avLst/>
            </a:prstGeom>
            <a:solidFill>
              <a:schemeClr val="accent4">
                <a:lumMod val="40000"/>
                <a:lumOff val="6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8.8%</a:t>
              </a:r>
            </a:p>
          </p:txBody>
        </p:sp>
        <p:sp>
          <p:nvSpPr>
            <p:cNvPr id="45" name="Rectangle 44">
              <a:extLst>
                <a:ext uri="{FF2B5EF4-FFF2-40B4-BE49-F238E27FC236}">
                  <a16:creationId xmlns:a16="http://schemas.microsoft.com/office/drawing/2014/main" id="{8AA152E1-87A4-4740-B05A-D48273E6E2AF}"/>
                </a:ext>
              </a:extLst>
            </p:cNvPr>
            <p:cNvSpPr/>
            <p:nvPr/>
          </p:nvSpPr>
          <p:spPr>
            <a:xfrm>
              <a:off x="8912299" y="4998462"/>
              <a:ext cx="740959" cy="198549"/>
            </a:xfrm>
            <a:prstGeom prst="rect">
              <a:avLst/>
            </a:prstGeom>
            <a:solidFill>
              <a:schemeClr val="accent4">
                <a:lumMod val="40000"/>
                <a:lumOff val="6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9.2%</a:t>
              </a:r>
            </a:p>
          </p:txBody>
        </p:sp>
        <p:sp>
          <p:nvSpPr>
            <p:cNvPr id="46" name="Rectangle 45">
              <a:extLst>
                <a:ext uri="{FF2B5EF4-FFF2-40B4-BE49-F238E27FC236}">
                  <a16:creationId xmlns:a16="http://schemas.microsoft.com/office/drawing/2014/main" id="{878BDBBD-2D01-4570-AFE6-EC1EC0CDF07D}"/>
                </a:ext>
              </a:extLst>
            </p:cNvPr>
            <p:cNvSpPr/>
            <p:nvPr/>
          </p:nvSpPr>
          <p:spPr>
            <a:xfrm>
              <a:off x="5653297" y="4615738"/>
              <a:ext cx="1575272" cy="598315"/>
            </a:xfrm>
            <a:prstGeom prst="rect">
              <a:avLst/>
            </a:prstGeom>
            <a:noFill/>
            <a:ln>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tx1"/>
                </a:solidFill>
                <a:latin typeface="+mj-lt"/>
              </a:endParaRPr>
            </a:p>
          </p:txBody>
        </p:sp>
      </p:grpSp>
      <p:sp>
        <p:nvSpPr>
          <p:cNvPr id="47" name="TextBox 46">
            <a:extLst>
              <a:ext uri="{FF2B5EF4-FFF2-40B4-BE49-F238E27FC236}">
                <a16:creationId xmlns:a16="http://schemas.microsoft.com/office/drawing/2014/main" id="{A64AF2D6-CB30-456F-9A6B-805EF58A7DD8}"/>
              </a:ext>
            </a:extLst>
          </p:cNvPr>
          <p:cNvSpPr txBox="1"/>
          <p:nvPr/>
        </p:nvSpPr>
        <p:spPr>
          <a:xfrm>
            <a:off x="565384" y="5296841"/>
            <a:ext cx="11056631" cy="446276"/>
          </a:xfrm>
          <a:prstGeom prst="rect">
            <a:avLst/>
          </a:prstGeom>
          <a:noFill/>
        </p:spPr>
        <p:txBody>
          <a:bodyPr wrap="square" lIns="0" tIns="0" rIns="0" bIns="0" rtlCol="0">
            <a:spAutoFit/>
          </a:bodyPr>
          <a:lstStyle/>
          <a:p>
            <a:pPr marL="171450" indent="-171450" algn="just">
              <a:spcBef>
                <a:spcPts val="300"/>
              </a:spcBef>
              <a:spcAft>
                <a:spcPts val="300"/>
              </a:spcAft>
              <a:buFont typeface="Arial" panose="020B0604020202020204" pitchFamily="34" charset="0"/>
              <a:buChar char="•"/>
            </a:pPr>
            <a:r>
              <a:rPr lang="en-US" sz="1200" dirty="0"/>
              <a:t>With the evolution of stringent asset quality norms, there has been significant impact of annual credit provisions on profitability and on the bottom-line</a:t>
            </a:r>
          </a:p>
          <a:p>
            <a:pPr marL="171450" indent="-171450" algn="just">
              <a:spcBef>
                <a:spcPts val="300"/>
              </a:spcBef>
              <a:spcAft>
                <a:spcPts val="300"/>
              </a:spcAft>
              <a:buFont typeface="Arial" panose="020B0604020202020204" pitchFamily="34" charset="0"/>
              <a:buChar char="•"/>
            </a:pPr>
            <a:r>
              <a:rPr lang="en-US" sz="1200" dirty="0"/>
              <a:t>High NPLs lead to high credit costs impacting shareholder return, as the banks are mandated to create adequate provisions on bad loans</a:t>
            </a:r>
          </a:p>
        </p:txBody>
      </p:sp>
      <p:sp>
        <p:nvSpPr>
          <p:cNvPr id="48" name="TextBox 47">
            <a:extLst>
              <a:ext uri="{FF2B5EF4-FFF2-40B4-BE49-F238E27FC236}">
                <a16:creationId xmlns:a16="http://schemas.microsoft.com/office/drawing/2014/main" id="{E86A3AFA-69C3-4290-8AEA-B9FFC003A98F}"/>
              </a:ext>
            </a:extLst>
          </p:cNvPr>
          <p:cNvSpPr txBox="1"/>
          <p:nvPr/>
        </p:nvSpPr>
        <p:spPr>
          <a:xfrm>
            <a:off x="578461" y="6077268"/>
            <a:ext cx="11114414" cy="415498"/>
          </a:xfrm>
          <a:prstGeom prst="rect">
            <a:avLst/>
          </a:prstGeom>
          <a:noFill/>
        </p:spPr>
        <p:txBody>
          <a:bodyPr wrap="square" lIns="0" tIns="0" rIns="0" bIns="0" rtlCol="0">
            <a:spAutoFit/>
          </a:bodyPr>
          <a:lstStyle/>
          <a:p>
            <a:pPr algn="l">
              <a:lnSpc>
                <a:spcPct val="100000"/>
              </a:lnSpc>
            </a:pPr>
            <a:r>
              <a:rPr lang="en-US" sz="900" dirty="0"/>
              <a:t>Note: 1. Credit impairment charges mean impairment charges for expected credit losses recorded in income statement, in simple words, this is the provisions made during the year on expected credit losses;</a:t>
            </a:r>
          </a:p>
          <a:p>
            <a:pPr algn="l">
              <a:lnSpc>
                <a:spcPct val="100000"/>
              </a:lnSpc>
            </a:pPr>
            <a:r>
              <a:rPr lang="en-US" sz="900" dirty="0"/>
              <a:t>2. Credit cost is calculated as credit impairment charges for the year / Average net loans; 3. Return on average equity is calculated as PAT / average equity (ROAE)</a:t>
            </a:r>
          </a:p>
          <a:p>
            <a:pPr algn="l">
              <a:lnSpc>
                <a:spcPct val="100000"/>
              </a:lnSpc>
            </a:pPr>
            <a:r>
              <a:rPr lang="en-US" sz="900" dirty="0"/>
              <a:t>Source: Annual report  </a:t>
            </a:r>
          </a:p>
        </p:txBody>
      </p:sp>
      <p:sp>
        <p:nvSpPr>
          <p:cNvPr id="49" name="Rectangle 48">
            <a:extLst>
              <a:ext uri="{FF2B5EF4-FFF2-40B4-BE49-F238E27FC236}">
                <a16:creationId xmlns:a16="http://schemas.microsoft.com/office/drawing/2014/main" id="{7E04D54A-F318-469F-8299-19F58D05B8D5}"/>
              </a:ext>
            </a:extLst>
          </p:cNvPr>
          <p:cNvSpPr/>
          <p:nvPr/>
        </p:nvSpPr>
        <p:spPr>
          <a:xfrm>
            <a:off x="565384" y="2615616"/>
            <a:ext cx="2351728" cy="188448"/>
          </a:xfrm>
          <a:prstGeom prst="rect">
            <a:avLst/>
          </a:prstGeom>
          <a:solidFill>
            <a:schemeClr val="bg1">
              <a:lumMod val="5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latin typeface="+mj-lt"/>
              </a:rPr>
              <a:t>(Other impairments)/reversals</a:t>
            </a:r>
            <a:endParaRPr lang="en-US" sz="1200" baseline="30000" dirty="0">
              <a:solidFill>
                <a:schemeClr val="bg1"/>
              </a:solidFill>
              <a:latin typeface="+mj-lt"/>
            </a:endParaRPr>
          </a:p>
        </p:txBody>
      </p:sp>
      <p:sp>
        <p:nvSpPr>
          <p:cNvPr id="50" name="Rectangle 49">
            <a:extLst>
              <a:ext uri="{FF2B5EF4-FFF2-40B4-BE49-F238E27FC236}">
                <a16:creationId xmlns:a16="http://schemas.microsoft.com/office/drawing/2014/main" id="{14759993-3595-E175-87D6-EFD630D4CA46}"/>
              </a:ext>
            </a:extLst>
          </p:cNvPr>
          <p:cNvSpPr/>
          <p:nvPr/>
        </p:nvSpPr>
        <p:spPr>
          <a:xfrm>
            <a:off x="10452104" y="4481238"/>
            <a:ext cx="740959" cy="188448"/>
          </a:xfrm>
          <a:prstGeom prst="rect">
            <a:avLst/>
          </a:prstGeom>
          <a:solidFill>
            <a:schemeClr val="accent4">
              <a:lumMod val="40000"/>
              <a:lumOff val="6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1.0%</a:t>
            </a:r>
          </a:p>
        </p:txBody>
      </p:sp>
      <p:sp>
        <p:nvSpPr>
          <p:cNvPr id="51" name="Rectangle 50">
            <a:extLst>
              <a:ext uri="{FF2B5EF4-FFF2-40B4-BE49-F238E27FC236}">
                <a16:creationId xmlns:a16="http://schemas.microsoft.com/office/drawing/2014/main" id="{75E2A314-DD32-8D58-D6DF-57E9A1362C4B}"/>
              </a:ext>
            </a:extLst>
          </p:cNvPr>
          <p:cNvSpPr/>
          <p:nvPr/>
        </p:nvSpPr>
        <p:spPr>
          <a:xfrm>
            <a:off x="10452104" y="4785057"/>
            <a:ext cx="740959" cy="188448"/>
          </a:xfrm>
          <a:prstGeom prst="rect">
            <a:avLst/>
          </a:prstGeom>
          <a:solidFill>
            <a:schemeClr val="accent4">
              <a:lumMod val="40000"/>
              <a:lumOff val="6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10.6%</a:t>
            </a:r>
          </a:p>
        </p:txBody>
      </p:sp>
      <p:sp>
        <p:nvSpPr>
          <p:cNvPr id="52" name="Rectangle 51">
            <a:extLst>
              <a:ext uri="{FF2B5EF4-FFF2-40B4-BE49-F238E27FC236}">
                <a16:creationId xmlns:a16="http://schemas.microsoft.com/office/drawing/2014/main" id="{41EBD3D7-82CA-426D-8C70-25699283B3B7}"/>
              </a:ext>
            </a:extLst>
          </p:cNvPr>
          <p:cNvSpPr/>
          <p:nvPr/>
        </p:nvSpPr>
        <p:spPr>
          <a:xfrm>
            <a:off x="10418652" y="1063509"/>
            <a:ext cx="740959" cy="188448"/>
          </a:xfrm>
          <a:prstGeom prst="rect">
            <a:avLst/>
          </a:prstGeom>
          <a:solidFill>
            <a:schemeClr val="bg1">
              <a:lumMod val="85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100%</a:t>
            </a:r>
          </a:p>
        </p:txBody>
      </p:sp>
    </p:spTree>
    <p:extLst>
      <p:ext uri="{BB962C8B-B14F-4D97-AF65-F5344CB8AC3E}">
        <p14:creationId xmlns:p14="http://schemas.microsoft.com/office/powerpoint/2010/main" val="26722092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3BDC97B-06F0-4BD2-B8BB-E0EB6ED9E74C}"/>
              </a:ext>
            </a:extLst>
          </p:cNvPr>
          <p:cNvSpPr>
            <a:spLocks noGrp="1"/>
          </p:cNvSpPr>
          <p:nvPr>
            <p:ph type="body" sz="quarter" idx="11"/>
          </p:nvPr>
        </p:nvSpPr>
        <p:spPr>
          <a:xfrm>
            <a:off x="4052775" y="2934392"/>
            <a:ext cx="6883449" cy="914400"/>
          </a:xfrm>
        </p:spPr>
        <p:txBody>
          <a:bodyPr/>
          <a:lstStyle/>
          <a:p>
            <a:r>
              <a:rPr lang="en-US" dirty="0"/>
              <a:t>Saudi </a:t>
            </a:r>
            <a:r>
              <a:rPr lang="en-US" dirty="0" err="1"/>
              <a:t>Awwal</a:t>
            </a:r>
            <a:r>
              <a:rPr lang="en-US" dirty="0"/>
              <a:t> Bank</a:t>
            </a:r>
            <a:endParaRPr lang="en-IN" dirty="0"/>
          </a:p>
        </p:txBody>
      </p:sp>
    </p:spTree>
    <p:extLst>
      <p:ext uri="{BB962C8B-B14F-4D97-AF65-F5344CB8AC3E}">
        <p14:creationId xmlns:p14="http://schemas.microsoft.com/office/powerpoint/2010/main" val="27550357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8462" y="382589"/>
            <a:ext cx="10671430" cy="585599"/>
          </a:xfrm>
        </p:spPr>
        <p:txBody>
          <a:bodyPr/>
          <a:lstStyle/>
          <a:p>
            <a:r>
              <a:rPr lang="en-US" dirty="0"/>
              <a:t>Asset quality analysis – Breakdown of gross loans into ECL stages and their provisions indicate decline in share of stage 3 loans since FY 2019; while gross loan book has increased by 40%</a:t>
            </a:r>
          </a:p>
        </p:txBody>
      </p:sp>
      <p:graphicFrame>
        <p:nvGraphicFramePr>
          <p:cNvPr id="9" name="Chart 8">
            <a:extLst>
              <a:ext uri="{FF2B5EF4-FFF2-40B4-BE49-F238E27FC236}">
                <a16:creationId xmlns:a16="http://schemas.microsoft.com/office/drawing/2014/main" id="{1B51F510-AB53-4941-B566-C5CE2BF398D0}"/>
              </a:ext>
            </a:extLst>
          </p:cNvPr>
          <p:cNvGraphicFramePr/>
          <p:nvPr>
            <p:extLst>
              <p:ext uri="{D42A27DB-BD31-4B8C-83A1-F6EECF244321}">
                <p14:modId xmlns:p14="http://schemas.microsoft.com/office/powerpoint/2010/main" val="140409599"/>
              </p:ext>
            </p:extLst>
          </p:nvPr>
        </p:nvGraphicFramePr>
        <p:xfrm>
          <a:off x="6158524" y="1109319"/>
          <a:ext cx="5517539" cy="2502109"/>
        </p:xfrm>
        <a:graphic>
          <a:graphicData uri="http://schemas.openxmlformats.org/drawingml/2006/chart">
            <c:chart xmlns:c="http://schemas.openxmlformats.org/drawingml/2006/chart" xmlns:r="http://schemas.openxmlformats.org/officeDocument/2006/relationships" r:id="rId2"/>
          </a:graphicData>
        </a:graphic>
      </p:graphicFrame>
      <p:grpSp>
        <p:nvGrpSpPr>
          <p:cNvPr id="4" name="Group 3">
            <a:extLst>
              <a:ext uri="{FF2B5EF4-FFF2-40B4-BE49-F238E27FC236}">
                <a16:creationId xmlns:a16="http://schemas.microsoft.com/office/drawing/2014/main" id="{28F573E4-DD12-442D-8BE4-E03C00317225}"/>
              </a:ext>
            </a:extLst>
          </p:cNvPr>
          <p:cNvGrpSpPr/>
          <p:nvPr/>
        </p:nvGrpSpPr>
        <p:grpSpPr>
          <a:xfrm>
            <a:off x="550863" y="1128179"/>
            <a:ext cx="5451474" cy="2483701"/>
            <a:chOff x="550863" y="1131797"/>
            <a:chExt cx="5451474" cy="2593179"/>
          </a:xfrm>
        </p:grpSpPr>
        <p:graphicFrame>
          <p:nvGraphicFramePr>
            <p:cNvPr id="8" name="Chart 7">
              <a:extLst>
                <a:ext uri="{FF2B5EF4-FFF2-40B4-BE49-F238E27FC236}">
                  <a16:creationId xmlns:a16="http://schemas.microsoft.com/office/drawing/2014/main" id="{CF6F8BBE-8413-48F6-B788-D9A5D483E550}"/>
                </a:ext>
              </a:extLst>
            </p:cNvPr>
            <p:cNvGraphicFramePr/>
            <p:nvPr>
              <p:extLst>
                <p:ext uri="{D42A27DB-BD31-4B8C-83A1-F6EECF244321}">
                  <p14:modId xmlns:p14="http://schemas.microsoft.com/office/powerpoint/2010/main" val="4253682537"/>
                </p:ext>
              </p:extLst>
            </p:nvPr>
          </p:nvGraphicFramePr>
          <p:xfrm>
            <a:off x="550863" y="1131797"/>
            <a:ext cx="5451474" cy="2593179"/>
          </p:xfrm>
          <a:graphic>
            <a:graphicData uri="http://schemas.openxmlformats.org/drawingml/2006/chart">
              <c:chart xmlns:c="http://schemas.openxmlformats.org/drawingml/2006/chart" xmlns:r="http://schemas.openxmlformats.org/officeDocument/2006/relationships" r:id="rId3"/>
            </a:graphicData>
          </a:graphic>
        </p:graphicFrame>
        <p:sp>
          <p:nvSpPr>
            <p:cNvPr id="14" name="Rectangle 13">
              <a:extLst>
                <a:ext uri="{FF2B5EF4-FFF2-40B4-BE49-F238E27FC236}">
                  <a16:creationId xmlns:a16="http://schemas.microsoft.com/office/drawing/2014/main" id="{C749CA80-30A1-4A82-A7BB-DA7E6C78A930}"/>
                </a:ext>
              </a:extLst>
            </p:cNvPr>
            <p:cNvSpPr/>
            <p:nvPr/>
          </p:nvSpPr>
          <p:spPr>
            <a:xfrm>
              <a:off x="918273" y="1478721"/>
              <a:ext cx="612006" cy="237744"/>
            </a:xfrm>
            <a:prstGeom prst="rect">
              <a:avLst/>
            </a:prstGeom>
            <a:solidFill>
              <a:schemeClr val="bg1">
                <a:lumMod val="8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r>
                <a:rPr lang="en-US" sz="1000" dirty="0">
                  <a:solidFill>
                    <a:schemeClr val="tx1"/>
                  </a:solidFill>
                </a:rPr>
                <a:t>158,078</a:t>
              </a:r>
            </a:p>
          </p:txBody>
        </p:sp>
        <p:sp>
          <p:nvSpPr>
            <p:cNvPr id="15" name="Rectangle 14">
              <a:extLst>
                <a:ext uri="{FF2B5EF4-FFF2-40B4-BE49-F238E27FC236}">
                  <a16:creationId xmlns:a16="http://schemas.microsoft.com/office/drawing/2014/main" id="{8036CE2A-6081-4B1D-A2A2-288D7B6ECE1C}"/>
                </a:ext>
              </a:extLst>
            </p:cNvPr>
            <p:cNvSpPr/>
            <p:nvPr/>
          </p:nvSpPr>
          <p:spPr>
            <a:xfrm>
              <a:off x="1934156" y="1478721"/>
              <a:ext cx="612006" cy="237744"/>
            </a:xfrm>
            <a:prstGeom prst="rect">
              <a:avLst/>
            </a:prstGeom>
            <a:solidFill>
              <a:schemeClr val="bg1">
                <a:lumMod val="8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r>
                <a:rPr lang="en-US" sz="1000" dirty="0">
                  <a:solidFill>
                    <a:schemeClr val="tx1"/>
                  </a:solidFill>
                </a:rPr>
                <a:t>160,419</a:t>
              </a:r>
            </a:p>
          </p:txBody>
        </p:sp>
        <p:sp>
          <p:nvSpPr>
            <p:cNvPr id="16" name="Rectangle 15">
              <a:extLst>
                <a:ext uri="{FF2B5EF4-FFF2-40B4-BE49-F238E27FC236}">
                  <a16:creationId xmlns:a16="http://schemas.microsoft.com/office/drawing/2014/main" id="{AADB1CDA-32C7-4FAD-9EE4-B57B207C3734}"/>
                </a:ext>
              </a:extLst>
            </p:cNvPr>
            <p:cNvSpPr/>
            <p:nvPr/>
          </p:nvSpPr>
          <p:spPr>
            <a:xfrm>
              <a:off x="2976671" y="1478721"/>
              <a:ext cx="612006" cy="237744"/>
            </a:xfrm>
            <a:prstGeom prst="rect">
              <a:avLst/>
            </a:prstGeom>
            <a:solidFill>
              <a:schemeClr val="bg1">
                <a:lumMod val="8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r>
                <a:rPr lang="en-US" sz="1000" dirty="0">
                  <a:solidFill>
                    <a:schemeClr val="tx1"/>
                  </a:solidFill>
                </a:rPr>
                <a:t>174,259</a:t>
              </a:r>
            </a:p>
          </p:txBody>
        </p:sp>
        <p:sp>
          <p:nvSpPr>
            <p:cNvPr id="17" name="Rectangle 16">
              <a:extLst>
                <a:ext uri="{FF2B5EF4-FFF2-40B4-BE49-F238E27FC236}">
                  <a16:creationId xmlns:a16="http://schemas.microsoft.com/office/drawing/2014/main" id="{F5AB94CA-B360-4E82-9342-1460551B70A0}"/>
                </a:ext>
              </a:extLst>
            </p:cNvPr>
            <p:cNvSpPr/>
            <p:nvPr/>
          </p:nvSpPr>
          <p:spPr>
            <a:xfrm>
              <a:off x="3985424" y="1478721"/>
              <a:ext cx="612006" cy="237744"/>
            </a:xfrm>
            <a:prstGeom prst="rect">
              <a:avLst/>
            </a:prstGeom>
            <a:solidFill>
              <a:schemeClr val="bg1">
                <a:lumMod val="8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r>
                <a:rPr lang="en-US" sz="1000" dirty="0">
                  <a:solidFill>
                    <a:schemeClr val="tx1"/>
                  </a:solidFill>
                </a:rPr>
                <a:t>189,143</a:t>
              </a:r>
            </a:p>
          </p:txBody>
        </p:sp>
        <p:sp>
          <p:nvSpPr>
            <p:cNvPr id="18" name="Rectangle 17">
              <a:extLst>
                <a:ext uri="{FF2B5EF4-FFF2-40B4-BE49-F238E27FC236}">
                  <a16:creationId xmlns:a16="http://schemas.microsoft.com/office/drawing/2014/main" id="{128EB8DE-58B6-45E0-9E53-B1D2FEB16235}"/>
                </a:ext>
              </a:extLst>
            </p:cNvPr>
            <p:cNvSpPr/>
            <p:nvPr/>
          </p:nvSpPr>
          <p:spPr>
            <a:xfrm>
              <a:off x="4425220" y="3535886"/>
              <a:ext cx="109728" cy="91440"/>
            </a:xfrm>
            <a:prstGeom prst="rect">
              <a:avLst/>
            </a:prstGeom>
            <a:solidFill>
              <a:schemeClr val="bg1">
                <a:lumMod val="8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sz="1000" dirty="0">
                <a:solidFill>
                  <a:schemeClr val="tx1"/>
                </a:solidFill>
              </a:endParaRPr>
            </a:p>
          </p:txBody>
        </p:sp>
        <p:sp>
          <p:nvSpPr>
            <p:cNvPr id="19" name="Rectangle 18">
              <a:extLst>
                <a:ext uri="{FF2B5EF4-FFF2-40B4-BE49-F238E27FC236}">
                  <a16:creationId xmlns:a16="http://schemas.microsoft.com/office/drawing/2014/main" id="{CE4CCBC7-ABF1-45EC-8B14-B93C83878E77}"/>
                </a:ext>
              </a:extLst>
            </p:cNvPr>
            <p:cNvSpPr/>
            <p:nvPr/>
          </p:nvSpPr>
          <p:spPr>
            <a:xfrm>
              <a:off x="4464925" y="3453109"/>
              <a:ext cx="858655" cy="237744"/>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0000"/>
                </a:lnSpc>
              </a:pPr>
              <a:r>
                <a:rPr lang="en-US" sz="1000" dirty="0">
                  <a:solidFill>
                    <a:schemeClr val="tx1">
                      <a:lumMod val="65000"/>
                      <a:lumOff val="35000"/>
                    </a:schemeClr>
                  </a:solidFill>
                </a:rPr>
                <a:t>Gross Loans</a:t>
              </a:r>
            </a:p>
          </p:txBody>
        </p:sp>
      </p:grpSp>
      <p:sp>
        <p:nvSpPr>
          <p:cNvPr id="20" name="TextBox 19">
            <a:extLst>
              <a:ext uri="{FF2B5EF4-FFF2-40B4-BE49-F238E27FC236}">
                <a16:creationId xmlns:a16="http://schemas.microsoft.com/office/drawing/2014/main" id="{C05F55C7-121B-42A1-8082-6003BA05FE02}"/>
              </a:ext>
            </a:extLst>
          </p:cNvPr>
          <p:cNvSpPr txBox="1"/>
          <p:nvPr/>
        </p:nvSpPr>
        <p:spPr>
          <a:xfrm>
            <a:off x="654518" y="5221842"/>
            <a:ext cx="5226518" cy="446276"/>
          </a:xfrm>
          <a:prstGeom prst="rect">
            <a:avLst/>
          </a:prstGeom>
          <a:noFill/>
        </p:spPr>
        <p:txBody>
          <a:bodyPr wrap="square" lIns="0" tIns="0" rIns="0" bIns="0" rtlCol="0">
            <a:spAutoFit/>
          </a:bodyPr>
          <a:lstStyle/>
          <a:p>
            <a:pPr marL="171450" indent="-171450" algn="just">
              <a:spcBef>
                <a:spcPts val="300"/>
              </a:spcBef>
              <a:spcAft>
                <a:spcPts val="300"/>
              </a:spcAft>
              <a:buFont typeface="Arial" panose="020B0604020202020204" pitchFamily="34" charset="0"/>
              <a:buChar char="•"/>
            </a:pPr>
            <a:r>
              <a:rPr lang="en-US" sz="1200" dirty="0"/>
              <a:t>The gross loan book has increased by 40% since FY2019</a:t>
            </a:r>
          </a:p>
          <a:p>
            <a:pPr marL="171450" indent="-171450" algn="just">
              <a:spcBef>
                <a:spcPts val="300"/>
              </a:spcBef>
              <a:spcAft>
                <a:spcPts val="300"/>
              </a:spcAft>
              <a:buFont typeface="Arial" panose="020B0604020202020204" pitchFamily="34" charset="0"/>
              <a:buChar char="•"/>
            </a:pPr>
            <a:r>
              <a:rPr lang="en-US" sz="1200" dirty="0"/>
              <a:t>There are variations in FY2023 for all stages compared to the last four years</a:t>
            </a:r>
          </a:p>
        </p:txBody>
      </p:sp>
      <p:sp>
        <p:nvSpPr>
          <p:cNvPr id="25" name="TextBox 24">
            <a:extLst>
              <a:ext uri="{FF2B5EF4-FFF2-40B4-BE49-F238E27FC236}">
                <a16:creationId xmlns:a16="http://schemas.microsoft.com/office/drawing/2014/main" id="{46403713-21ED-492E-8927-60522620F2D4}"/>
              </a:ext>
            </a:extLst>
          </p:cNvPr>
          <p:cNvSpPr txBox="1"/>
          <p:nvPr/>
        </p:nvSpPr>
        <p:spPr>
          <a:xfrm>
            <a:off x="654518" y="3643676"/>
            <a:ext cx="5226518" cy="1477328"/>
          </a:xfrm>
          <a:prstGeom prst="rect">
            <a:avLst/>
          </a:prstGeom>
          <a:noFill/>
          <a:ln>
            <a:solidFill>
              <a:schemeClr val="bg2">
                <a:lumMod val="50000"/>
              </a:schemeClr>
            </a:solidFill>
            <a:prstDash val="dash"/>
          </a:ln>
        </p:spPr>
        <p:txBody>
          <a:bodyPr wrap="square" lIns="45720" tIns="45720" rIns="45720" bIns="45720" rtlCol="0">
            <a:spAutoFit/>
          </a:bodyPr>
          <a:lstStyle/>
          <a:p>
            <a:pPr algn="just">
              <a:spcBef>
                <a:spcPts val="300"/>
              </a:spcBef>
              <a:spcAft>
                <a:spcPts val="300"/>
              </a:spcAft>
            </a:pPr>
            <a:r>
              <a:rPr lang="en-US" sz="1000" i="1" dirty="0"/>
              <a:t>IFRS 9 details on the asset quality norms and how banks must classify their gross loan book into different stages </a:t>
            </a:r>
          </a:p>
          <a:p>
            <a:pPr algn="just">
              <a:spcBef>
                <a:spcPts val="300"/>
              </a:spcBef>
              <a:spcAft>
                <a:spcPts val="300"/>
              </a:spcAft>
            </a:pPr>
            <a:r>
              <a:rPr lang="en-US" sz="1000" i="1" dirty="0"/>
              <a:t>Gross loans are classified as 12 month ECL (Stage 1), Lifetime ECL not credit impaired (Stage 2) and Lifetime ECL credit impaired (Stage 3), where ECL stands for Expected Credit Loss (Please refer appendix for more information)</a:t>
            </a:r>
          </a:p>
          <a:p>
            <a:pPr algn="just">
              <a:spcBef>
                <a:spcPts val="300"/>
              </a:spcBef>
              <a:spcAft>
                <a:spcPts val="300"/>
              </a:spcAft>
            </a:pPr>
            <a:r>
              <a:rPr lang="en-US" sz="1000" i="1" dirty="0"/>
              <a:t>Essentially, stage 1 loans are performing loans with timely repayments, stage 2 loans are loans which are showing early signs of stress and may slip into stage 3 category, and stage 3 loans are predominantly NPLs, restructured loans</a:t>
            </a:r>
          </a:p>
        </p:txBody>
      </p:sp>
      <p:sp>
        <p:nvSpPr>
          <p:cNvPr id="28" name="TextBox 27">
            <a:extLst>
              <a:ext uri="{FF2B5EF4-FFF2-40B4-BE49-F238E27FC236}">
                <a16:creationId xmlns:a16="http://schemas.microsoft.com/office/drawing/2014/main" id="{8762EF09-251D-47D9-9212-98589944B64C}"/>
              </a:ext>
            </a:extLst>
          </p:cNvPr>
          <p:cNvSpPr txBox="1"/>
          <p:nvPr/>
        </p:nvSpPr>
        <p:spPr>
          <a:xfrm>
            <a:off x="6629055" y="3643676"/>
            <a:ext cx="4883377" cy="938719"/>
          </a:xfrm>
          <a:prstGeom prst="rect">
            <a:avLst/>
          </a:prstGeom>
          <a:noFill/>
          <a:ln>
            <a:solidFill>
              <a:schemeClr val="bg2">
                <a:lumMod val="50000"/>
              </a:schemeClr>
            </a:solidFill>
            <a:prstDash val="dash"/>
          </a:ln>
        </p:spPr>
        <p:txBody>
          <a:bodyPr wrap="square" lIns="45720" tIns="45720" rIns="45720" bIns="45720" rtlCol="0">
            <a:spAutoFit/>
          </a:bodyPr>
          <a:lstStyle/>
          <a:p>
            <a:pPr algn="just">
              <a:spcBef>
                <a:spcPts val="300"/>
              </a:spcBef>
              <a:spcAft>
                <a:spcPts val="300"/>
              </a:spcAft>
            </a:pPr>
            <a:r>
              <a:rPr lang="en-US" sz="1000" i="1" dirty="0"/>
              <a:t>As per IFRS 9, the bank is required to estimate provisioning requirement on these 3 stages of loans, which is a function of probability of default and loss-given default (please refer appendix for an illustration) </a:t>
            </a:r>
          </a:p>
          <a:p>
            <a:pPr algn="just">
              <a:spcBef>
                <a:spcPts val="300"/>
              </a:spcBef>
              <a:spcAft>
                <a:spcPts val="300"/>
              </a:spcAft>
            </a:pPr>
            <a:r>
              <a:rPr lang="en-US" sz="1000" i="1" dirty="0"/>
              <a:t>Stage-wise provision coverage rates depend on the ECL calculation undertaken by the bank for that period, which is dynamic as default probabilities change, Loss-given default change</a:t>
            </a:r>
          </a:p>
        </p:txBody>
      </p:sp>
      <p:sp>
        <p:nvSpPr>
          <p:cNvPr id="30" name="TextBox 29">
            <a:extLst>
              <a:ext uri="{FF2B5EF4-FFF2-40B4-BE49-F238E27FC236}">
                <a16:creationId xmlns:a16="http://schemas.microsoft.com/office/drawing/2014/main" id="{2F56693D-0631-49E9-8444-B0ABA1728AFF}"/>
              </a:ext>
            </a:extLst>
          </p:cNvPr>
          <p:cNvSpPr txBox="1"/>
          <p:nvPr/>
        </p:nvSpPr>
        <p:spPr>
          <a:xfrm>
            <a:off x="6618278" y="4757808"/>
            <a:ext cx="4894154" cy="892552"/>
          </a:xfrm>
          <a:prstGeom prst="rect">
            <a:avLst/>
          </a:prstGeom>
          <a:noFill/>
        </p:spPr>
        <p:txBody>
          <a:bodyPr wrap="square" lIns="0" tIns="0" rIns="0" bIns="0" rtlCol="0">
            <a:spAutoFit/>
          </a:bodyPr>
          <a:lstStyle/>
          <a:p>
            <a:pPr marL="171450" indent="-171450" algn="just">
              <a:spcBef>
                <a:spcPts val="300"/>
              </a:spcBef>
              <a:spcAft>
                <a:spcPts val="300"/>
              </a:spcAft>
              <a:buFont typeface="Arial" panose="020B0604020202020204" pitchFamily="34" charset="0"/>
              <a:buChar char="•"/>
            </a:pPr>
            <a:r>
              <a:rPr lang="en-US" sz="1200" dirty="0"/>
              <a:t>Provisions on stage 1 loans have remained stable during FY2019 – FY2023</a:t>
            </a:r>
          </a:p>
          <a:p>
            <a:pPr marL="171450" indent="-171450" algn="just">
              <a:spcBef>
                <a:spcPts val="300"/>
              </a:spcBef>
              <a:spcAft>
                <a:spcPts val="300"/>
              </a:spcAft>
              <a:buFont typeface="Arial" panose="020B0604020202020204" pitchFamily="34" charset="0"/>
              <a:buChar char="•"/>
            </a:pPr>
            <a:r>
              <a:rPr lang="en-US" sz="1200" dirty="0"/>
              <a:t>Provisions on stage 2 loans has been fluctuating during the same period</a:t>
            </a:r>
          </a:p>
          <a:p>
            <a:pPr marL="171450" indent="-171450" algn="just">
              <a:spcBef>
                <a:spcPts val="300"/>
              </a:spcBef>
              <a:spcAft>
                <a:spcPts val="300"/>
              </a:spcAft>
              <a:buFont typeface="Arial" panose="020B0604020202020204" pitchFamily="34" charset="0"/>
              <a:buChar char="•"/>
            </a:pPr>
            <a:r>
              <a:rPr lang="en-US" sz="1200" dirty="0"/>
              <a:t>Stage 3 loan provisions range from 31.2% to 39.3% during the period of FY2019-FY2023</a:t>
            </a:r>
          </a:p>
        </p:txBody>
      </p:sp>
      <p:sp>
        <p:nvSpPr>
          <p:cNvPr id="21" name="Rectangle 20">
            <a:extLst>
              <a:ext uri="{FF2B5EF4-FFF2-40B4-BE49-F238E27FC236}">
                <a16:creationId xmlns:a16="http://schemas.microsoft.com/office/drawing/2014/main" id="{4FA6B682-5AD6-D38D-82B0-A5E329F2DF5E}"/>
              </a:ext>
            </a:extLst>
          </p:cNvPr>
          <p:cNvSpPr/>
          <p:nvPr/>
        </p:nvSpPr>
        <p:spPr>
          <a:xfrm>
            <a:off x="5025720" y="1453833"/>
            <a:ext cx="612006" cy="227707"/>
          </a:xfrm>
          <a:prstGeom prst="rect">
            <a:avLst/>
          </a:prstGeom>
          <a:solidFill>
            <a:schemeClr val="bg1">
              <a:lumMod val="8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r>
              <a:rPr lang="en-US" sz="1000" dirty="0">
                <a:solidFill>
                  <a:schemeClr val="tx1"/>
                </a:solidFill>
              </a:rPr>
              <a:t>222,064</a:t>
            </a:r>
          </a:p>
        </p:txBody>
      </p:sp>
      <p:sp>
        <p:nvSpPr>
          <p:cNvPr id="3" name="TextBox 2">
            <a:extLst>
              <a:ext uri="{FF2B5EF4-FFF2-40B4-BE49-F238E27FC236}">
                <a16:creationId xmlns:a16="http://schemas.microsoft.com/office/drawing/2014/main" id="{956DA383-5ADF-B53C-5C5B-CBC7135F1EC5}"/>
              </a:ext>
            </a:extLst>
          </p:cNvPr>
          <p:cNvSpPr txBox="1"/>
          <p:nvPr/>
        </p:nvSpPr>
        <p:spPr>
          <a:xfrm>
            <a:off x="535770" y="6285761"/>
            <a:ext cx="11114414" cy="144720"/>
          </a:xfrm>
          <a:prstGeom prst="rect">
            <a:avLst/>
          </a:prstGeom>
          <a:noFill/>
        </p:spPr>
        <p:txBody>
          <a:bodyPr wrap="square" lIns="0" tIns="0" rIns="0" bIns="0" rtlCol="0">
            <a:spAutoFit/>
          </a:bodyPr>
          <a:lstStyle/>
          <a:p>
            <a:pPr algn="l">
              <a:lnSpc>
                <a:spcPct val="110000"/>
              </a:lnSpc>
            </a:pPr>
            <a:r>
              <a:rPr lang="en-US" sz="900" dirty="0"/>
              <a:t>Source: Annual report  </a:t>
            </a:r>
          </a:p>
        </p:txBody>
      </p:sp>
    </p:spTree>
    <p:extLst>
      <p:ext uri="{BB962C8B-B14F-4D97-AF65-F5344CB8AC3E}">
        <p14:creationId xmlns:p14="http://schemas.microsoft.com/office/powerpoint/2010/main" val="19289963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8461" y="382589"/>
            <a:ext cx="10764209" cy="585599"/>
          </a:xfrm>
        </p:spPr>
        <p:txBody>
          <a:bodyPr/>
          <a:lstStyle/>
          <a:p>
            <a:r>
              <a:rPr lang="en-US" dirty="0"/>
              <a:t>Asset quality analysis – NPL coverage ratio is below 100% in recent years and NPLs account for ~15% of book equity; effective management can unlock shareholder value</a:t>
            </a:r>
          </a:p>
        </p:txBody>
      </p:sp>
      <p:graphicFrame>
        <p:nvGraphicFramePr>
          <p:cNvPr id="16" name="Chart 15">
            <a:extLst>
              <a:ext uri="{FF2B5EF4-FFF2-40B4-BE49-F238E27FC236}">
                <a16:creationId xmlns:a16="http://schemas.microsoft.com/office/drawing/2014/main" id="{9D2D1E13-E0CF-497F-AD12-2B8849779D16}"/>
              </a:ext>
            </a:extLst>
          </p:cNvPr>
          <p:cNvGraphicFramePr/>
          <p:nvPr>
            <p:extLst>
              <p:ext uri="{D42A27DB-BD31-4B8C-83A1-F6EECF244321}">
                <p14:modId xmlns:p14="http://schemas.microsoft.com/office/powerpoint/2010/main" val="30814232"/>
              </p:ext>
            </p:extLst>
          </p:nvPr>
        </p:nvGraphicFramePr>
        <p:xfrm>
          <a:off x="4013772" y="1164038"/>
          <a:ext cx="4277473" cy="2303462"/>
        </p:xfrm>
        <a:graphic>
          <a:graphicData uri="http://schemas.openxmlformats.org/drawingml/2006/chart">
            <c:chart xmlns:c="http://schemas.openxmlformats.org/drawingml/2006/chart" xmlns:r="http://schemas.openxmlformats.org/officeDocument/2006/relationships" r:id="rId2"/>
          </a:graphicData>
        </a:graphic>
      </p:graphicFrame>
      <p:sp>
        <p:nvSpPr>
          <p:cNvPr id="13" name="TextBox 12">
            <a:extLst>
              <a:ext uri="{FF2B5EF4-FFF2-40B4-BE49-F238E27FC236}">
                <a16:creationId xmlns:a16="http://schemas.microsoft.com/office/drawing/2014/main" id="{690D56BC-3671-4125-A357-70FFA2C793AE}"/>
              </a:ext>
            </a:extLst>
          </p:cNvPr>
          <p:cNvSpPr txBox="1"/>
          <p:nvPr/>
        </p:nvSpPr>
        <p:spPr>
          <a:xfrm>
            <a:off x="4180265" y="3623552"/>
            <a:ext cx="3932378" cy="553998"/>
          </a:xfrm>
          <a:prstGeom prst="rect">
            <a:avLst/>
          </a:prstGeom>
          <a:noFill/>
          <a:ln>
            <a:solidFill>
              <a:schemeClr val="bg2">
                <a:lumMod val="50000"/>
              </a:schemeClr>
            </a:solidFill>
            <a:prstDash val="dash"/>
          </a:ln>
        </p:spPr>
        <p:txBody>
          <a:bodyPr wrap="square" lIns="45720" tIns="45720" rIns="45720" bIns="45720" rtlCol="0">
            <a:spAutoFit/>
          </a:bodyPr>
          <a:lstStyle>
            <a:defPPr>
              <a:defRPr lang="en-US"/>
            </a:defPPr>
            <a:lvl1pPr algn="just">
              <a:spcBef>
                <a:spcPts val="300"/>
              </a:spcBef>
              <a:spcAft>
                <a:spcPts val="300"/>
              </a:spcAft>
              <a:defRPr sz="1000" i="1"/>
            </a:lvl1pPr>
          </a:lstStyle>
          <a:p>
            <a:r>
              <a:rPr lang="en-US" dirty="0"/>
              <a:t>Provisions mean accumulated impairment allowance balance; i.e. accumulated provisions on balance sheet. This provision is a summation of stage 1 provisions, stage 2 provisions and stage 3 provisions</a:t>
            </a:r>
          </a:p>
        </p:txBody>
      </p:sp>
      <p:sp>
        <p:nvSpPr>
          <p:cNvPr id="14" name="TextBox 13">
            <a:extLst>
              <a:ext uri="{FF2B5EF4-FFF2-40B4-BE49-F238E27FC236}">
                <a16:creationId xmlns:a16="http://schemas.microsoft.com/office/drawing/2014/main" id="{216C55D4-B670-4C35-A7BC-217E6DEE51FF}"/>
              </a:ext>
            </a:extLst>
          </p:cNvPr>
          <p:cNvSpPr txBox="1"/>
          <p:nvPr/>
        </p:nvSpPr>
        <p:spPr>
          <a:xfrm>
            <a:off x="8483104" y="3802243"/>
            <a:ext cx="3192959" cy="246221"/>
          </a:xfrm>
          <a:prstGeom prst="rect">
            <a:avLst/>
          </a:prstGeom>
          <a:noFill/>
          <a:ln>
            <a:solidFill>
              <a:schemeClr val="bg2">
                <a:lumMod val="50000"/>
              </a:schemeClr>
            </a:solidFill>
            <a:prstDash val="dash"/>
          </a:ln>
        </p:spPr>
        <p:txBody>
          <a:bodyPr wrap="square" lIns="45720" tIns="45720" rIns="45720" bIns="45720" rtlCol="0">
            <a:spAutoFit/>
          </a:bodyPr>
          <a:lstStyle>
            <a:defPPr>
              <a:defRPr lang="en-US"/>
            </a:defPPr>
            <a:lvl1pPr algn="just">
              <a:spcBef>
                <a:spcPts val="300"/>
              </a:spcBef>
              <a:spcAft>
                <a:spcPts val="300"/>
              </a:spcAft>
              <a:defRPr sz="1000" i="1"/>
            </a:lvl1pPr>
          </a:lstStyle>
          <a:p>
            <a:r>
              <a:rPr lang="en-US" dirty="0"/>
              <a:t>NPL ratio is calculated as NPLs / Gross Loans</a:t>
            </a:r>
          </a:p>
        </p:txBody>
      </p:sp>
      <p:sp>
        <p:nvSpPr>
          <p:cNvPr id="15" name="TextBox 14">
            <a:extLst>
              <a:ext uri="{FF2B5EF4-FFF2-40B4-BE49-F238E27FC236}">
                <a16:creationId xmlns:a16="http://schemas.microsoft.com/office/drawing/2014/main" id="{4A55E031-83D1-45A6-8B0A-45E82D003B80}"/>
              </a:ext>
            </a:extLst>
          </p:cNvPr>
          <p:cNvSpPr txBox="1"/>
          <p:nvPr/>
        </p:nvSpPr>
        <p:spPr>
          <a:xfrm>
            <a:off x="561650" y="4315800"/>
            <a:ext cx="3319034" cy="553998"/>
          </a:xfrm>
          <a:prstGeom prst="rect">
            <a:avLst/>
          </a:prstGeom>
          <a:noFill/>
        </p:spPr>
        <p:txBody>
          <a:bodyPr wrap="square" lIns="0" tIns="0" rIns="0" bIns="0" rtlCol="0">
            <a:spAutoFit/>
          </a:bodyPr>
          <a:lstStyle/>
          <a:p>
            <a:pPr marL="171450" indent="-171450" algn="just">
              <a:spcBef>
                <a:spcPts val="300"/>
              </a:spcBef>
              <a:spcAft>
                <a:spcPts val="300"/>
              </a:spcAft>
              <a:buFont typeface="Arial" panose="020B0604020202020204" pitchFamily="34" charset="0"/>
              <a:buChar char="•"/>
            </a:pPr>
            <a:r>
              <a:rPr lang="en-US" sz="1200" dirty="0"/>
              <a:t>Non-performing loans are a major subset of stage 3 loans; evident from ~93% share of Stage 3 loans historically</a:t>
            </a:r>
          </a:p>
        </p:txBody>
      </p:sp>
      <p:sp>
        <p:nvSpPr>
          <p:cNvPr id="20" name="TextBox 19">
            <a:extLst>
              <a:ext uri="{FF2B5EF4-FFF2-40B4-BE49-F238E27FC236}">
                <a16:creationId xmlns:a16="http://schemas.microsoft.com/office/drawing/2014/main" id="{417A1D80-B08D-41A9-A569-83C515F031B9}"/>
              </a:ext>
            </a:extLst>
          </p:cNvPr>
          <p:cNvSpPr txBox="1"/>
          <p:nvPr/>
        </p:nvSpPr>
        <p:spPr>
          <a:xfrm>
            <a:off x="8483104" y="4315800"/>
            <a:ext cx="3192959" cy="553998"/>
          </a:xfrm>
          <a:prstGeom prst="rect">
            <a:avLst/>
          </a:prstGeom>
          <a:noFill/>
        </p:spPr>
        <p:txBody>
          <a:bodyPr wrap="square" lIns="0" tIns="0" rIns="0" bIns="0" rtlCol="0">
            <a:spAutoFit/>
          </a:bodyPr>
          <a:lstStyle/>
          <a:p>
            <a:pPr marL="171450" indent="-171450" algn="just">
              <a:spcBef>
                <a:spcPts val="300"/>
              </a:spcBef>
              <a:spcAft>
                <a:spcPts val="300"/>
              </a:spcAft>
              <a:buFont typeface="Arial" panose="020B0604020202020204" pitchFamily="34" charset="0"/>
              <a:buChar char="•"/>
            </a:pPr>
            <a:r>
              <a:rPr lang="en-US" sz="1200" dirty="0"/>
              <a:t>NPLs have been ~15% of book value of equity and can unlock potential shareholder value through effective management</a:t>
            </a:r>
          </a:p>
        </p:txBody>
      </p:sp>
      <p:sp>
        <p:nvSpPr>
          <p:cNvPr id="17" name="TextBox 16">
            <a:extLst>
              <a:ext uri="{FF2B5EF4-FFF2-40B4-BE49-F238E27FC236}">
                <a16:creationId xmlns:a16="http://schemas.microsoft.com/office/drawing/2014/main" id="{470EF8DB-BAB7-4C1F-A479-5392E800EA75}"/>
              </a:ext>
            </a:extLst>
          </p:cNvPr>
          <p:cNvSpPr txBox="1"/>
          <p:nvPr/>
        </p:nvSpPr>
        <p:spPr>
          <a:xfrm>
            <a:off x="578461" y="3623552"/>
            <a:ext cx="3319034" cy="553998"/>
          </a:xfrm>
          <a:prstGeom prst="rect">
            <a:avLst/>
          </a:prstGeom>
          <a:noFill/>
          <a:ln>
            <a:solidFill>
              <a:schemeClr val="bg2">
                <a:lumMod val="50000"/>
              </a:schemeClr>
            </a:solidFill>
            <a:prstDash val="dash"/>
          </a:ln>
        </p:spPr>
        <p:txBody>
          <a:bodyPr wrap="square" lIns="45720" tIns="45720" rIns="45720" bIns="45720" rtlCol="0">
            <a:spAutoFit/>
          </a:bodyPr>
          <a:lstStyle>
            <a:defPPr>
              <a:defRPr lang="en-US"/>
            </a:defPPr>
            <a:lvl1pPr algn="just">
              <a:spcBef>
                <a:spcPts val="300"/>
              </a:spcBef>
              <a:spcAft>
                <a:spcPts val="300"/>
              </a:spcAft>
              <a:defRPr sz="1000" i="1"/>
            </a:lvl1pPr>
          </a:lstStyle>
          <a:p>
            <a:r>
              <a:rPr lang="en-US" dirty="0"/>
              <a:t>Stage 3 loans include non-performing loans, impaired restructured loans and certain other risky exposures not included as NPLs</a:t>
            </a:r>
          </a:p>
        </p:txBody>
      </p:sp>
      <p:graphicFrame>
        <p:nvGraphicFramePr>
          <p:cNvPr id="24" name="Chart 23">
            <a:extLst>
              <a:ext uri="{FF2B5EF4-FFF2-40B4-BE49-F238E27FC236}">
                <a16:creationId xmlns:a16="http://schemas.microsoft.com/office/drawing/2014/main" id="{57E4D787-C369-49D1-BC22-0DEDDF8AE7B0}"/>
              </a:ext>
            </a:extLst>
          </p:cNvPr>
          <p:cNvGraphicFramePr/>
          <p:nvPr>
            <p:extLst>
              <p:ext uri="{D42A27DB-BD31-4B8C-83A1-F6EECF244321}">
                <p14:modId xmlns:p14="http://schemas.microsoft.com/office/powerpoint/2010/main" val="3066295606"/>
              </p:ext>
            </p:extLst>
          </p:nvPr>
        </p:nvGraphicFramePr>
        <p:xfrm>
          <a:off x="8414535" y="1156281"/>
          <a:ext cx="3261528" cy="232036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Chart 2">
            <a:extLst>
              <a:ext uri="{FF2B5EF4-FFF2-40B4-BE49-F238E27FC236}">
                <a16:creationId xmlns:a16="http://schemas.microsoft.com/office/drawing/2014/main" id="{4E8B1AD1-5C27-B8DB-D635-5735F2E2E049}"/>
              </a:ext>
            </a:extLst>
          </p:cNvPr>
          <p:cNvGraphicFramePr/>
          <p:nvPr>
            <p:extLst>
              <p:ext uri="{D42A27DB-BD31-4B8C-83A1-F6EECF244321}">
                <p14:modId xmlns:p14="http://schemas.microsoft.com/office/powerpoint/2010/main" val="4289455821"/>
              </p:ext>
            </p:extLst>
          </p:nvPr>
        </p:nvGraphicFramePr>
        <p:xfrm>
          <a:off x="446849" y="1125537"/>
          <a:ext cx="3582257" cy="2303463"/>
        </p:xfrm>
        <a:graphic>
          <a:graphicData uri="http://schemas.openxmlformats.org/drawingml/2006/chart">
            <c:chart xmlns:c="http://schemas.openxmlformats.org/drawingml/2006/chart" xmlns:r="http://schemas.openxmlformats.org/officeDocument/2006/relationships" r:id="rId4"/>
          </a:graphicData>
        </a:graphic>
      </p:graphicFrame>
      <p:sp>
        <p:nvSpPr>
          <p:cNvPr id="4" name="TextBox 3">
            <a:extLst>
              <a:ext uri="{FF2B5EF4-FFF2-40B4-BE49-F238E27FC236}">
                <a16:creationId xmlns:a16="http://schemas.microsoft.com/office/drawing/2014/main" id="{20FD88BD-A0B2-8939-3961-4DE296226B3E}"/>
              </a:ext>
            </a:extLst>
          </p:cNvPr>
          <p:cNvSpPr txBox="1"/>
          <p:nvPr/>
        </p:nvSpPr>
        <p:spPr>
          <a:xfrm>
            <a:off x="535770" y="6285761"/>
            <a:ext cx="11114414" cy="144720"/>
          </a:xfrm>
          <a:prstGeom prst="rect">
            <a:avLst/>
          </a:prstGeom>
          <a:noFill/>
        </p:spPr>
        <p:txBody>
          <a:bodyPr wrap="square" lIns="0" tIns="0" rIns="0" bIns="0" rtlCol="0">
            <a:spAutoFit/>
          </a:bodyPr>
          <a:lstStyle/>
          <a:p>
            <a:pPr algn="l">
              <a:lnSpc>
                <a:spcPct val="110000"/>
              </a:lnSpc>
            </a:pPr>
            <a:r>
              <a:rPr lang="en-US" sz="900" dirty="0"/>
              <a:t>Source: Annual report  </a:t>
            </a:r>
          </a:p>
        </p:txBody>
      </p:sp>
      <p:sp>
        <p:nvSpPr>
          <p:cNvPr id="5" name="TextBox 4">
            <a:extLst>
              <a:ext uri="{FF2B5EF4-FFF2-40B4-BE49-F238E27FC236}">
                <a16:creationId xmlns:a16="http://schemas.microsoft.com/office/drawing/2014/main" id="{3A3AA764-8E70-4C41-0DAC-6ED5140F1EAA}"/>
              </a:ext>
            </a:extLst>
          </p:cNvPr>
          <p:cNvSpPr txBox="1"/>
          <p:nvPr/>
        </p:nvSpPr>
        <p:spPr>
          <a:xfrm>
            <a:off x="4180266" y="4315800"/>
            <a:ext cx="3932377" cy="815608"/>
          </a:xfrm>
          <a:prstGeom prst="rect">
            <a:avLst/>
          </a:prstGeom>
          <a:noFill/>
        </p:spPr>
        <p:txBody>
          <a:bodyPr wrap="square" lIns="0" tIns="0" rIns="0" bIns="0" rtlCol="0">
            <a:spAutoFit/>
          </a:bodyPr>
          <a:lstStyle/>
          <a:p>
            <a:pPr marL="171450" indent="-171450" algn="just">
              <a:spcBef>
                <a:spcPts val="300"/>
              </a:spcBef>
              <a:spcAft>
                <a:spcPts val="300"/>
              </a:spcAft>
              <a:buFont typeface="Arial" panose="020B0604020202020204" pitchFamily="34" charset="0"/>
              <a:buChar char="•"/>
            </a:pPr>
            <a:r>
              <a:rPr lang="en-US" sz="1200" dirty="0"/>
              <a:t>Increasing NPL coverage ratio indicates improved coverage of NPLs through higher provisioning</a:t>
            </a:r>
          </a:p>
          <a:p>
            <a:pPr algn="just">
              <a:spcBef>
                <a:spcPts val="300"/>
              </a:spcBef>
              <a:spcAft>
                <a:spcPts val="300"/>
              </a:spcAft>
            </a:pPr>
            <a:r>
              <a:rPr lang="en-US" sz="1200" dirty="0"/>
              <a:t>(for more information on NPLs as per IFRS 9, please refer appendix)</a:t>
            </a:r>
          </a:p>
        </p:txBody>
      </p:sp>
    </p:spTree>
    <p:extLst>
      <p:ext uri="{BB962C8B-B14F-4D97-AF65-F5344CB8AC3E}">
        <p14:creationId xmlns:p14="http://schemas.microsoft.com/office/powerpoint/2010/main" val="25926673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8461" y="382589"/>
            <a:ext cx="11029033" cy="585599"/>
          </a:xfrm>
        </p:spPr>
        <p:txBody>
          <a:bodyPr/>
          <a:lstStyle/>
          <a:p>
            <a:r>
              <a:rPr lang="en-US" dirty="0"/>
              <a:t>Impairment charges have significant impact on profitability</a:t>
            </a:r>
          </a:p>
        </p:txBody>
      </p:sp>
      <p:grpSp>
        <p:nvGrpSpPr>
          <p:cNvPr id="3" name="Group 2">
            <a:extLst>
              <a:ext uri="{FF2B5EF4-FFF2-40B4-BE49-F238E27FC236}">
                <a16:creationId xmlns:a16="http://schemas.microsoft.com/office/drawing/2014/main" id="{DF48E1F4-CA62-4B3F-BBE5-464A7FA0FB50}"/>
              </a:ext>
            </a:extLst>
          </p:cNvPr>
          <p:cNvGrpSpPr/>
          <p:nvPr/>
        </p:nvGrpSpPr>
        <p:grpSpPr>
          <a:xfrm>
            <a:off x="538066" y="821884"/>
            <a:ext cx="11154809" cy="4126981"/>
            <a:chOff x="538066" y="821884"/>
            <a:chExt cx="11154809" cy="4348185"/>
          </a:xfrm>
        </p:grpSpPr>
        <p:grpSp>
          <p:nvGrpSpPr>
            <p:cNvPr id="21" name="Group 20">
              <a:extLst>
                <a:ext uri="{FF2B5EF4-FFF2-40B4-BE49-F238E27FC236}">
                  <a16:creationId xmlns:a16="http://schemas.microsoft.com/office/drawing/2014/main" id="{BEBD1622-5810-4BBA-870E-B43DAC9617A5}"/>
                </a:ext>
              </a:extLst>
            </p:cNvPr>
            <p:cNvGrpSpPr/>
            <p:nvPr/>
          </p:nvGrpSpPr>
          <p:grpSpPr>
            <a:xfrm>
              <a:off x="565384" y="821884"/>
              <a:ext cx="11127491" cy="3744423"/>
              <a:chOff x="1160678" y="719666"/>
              <a:chExt cx="8999322" cy="5418667"/>
            </a:xfrm>
          </p:grpSpPr>
          <p:graphicFrame>
            <p:nvGraphicFramePr>
              <p:cNvPr id="22" name="Chart 21">
                <a:extLst>
                  <a:ext uri="{FF2B5EF4-FFF2-40B4-BE49-F238E27FC236}">
                    <a16:creationId xmlns:a16="http://schemas.microsoft.com/office/drawing/2014/main" id="{265E6CE4-44BA-4977-9057-B64980819E4E}"/>
                  </a:ext>
                </a:extLst>
              </p:cNvPr>
              <p:cNvGraphicFramePr/>
              <p:nvPr>
                <p:extLst>
                  <p:ext uri="{D42A27DB-BD31-4B8C-83A1-F6EECF244321}">
                    <p14:modId xmlns:p14="http://schemas.microsoft.com/office/powerpoint/2010/main" val="872010869"/>
                  </p:ext>
                </p:extLst>
              </p:nvPr>
            </p:nvGraphicFramePr>
            <p:xfrm>
              <a:off x="2032000" y="719666"/>
              <a:ext cx="8128000" cy="5418667"/>
            </p:xfrm>
            <a:graphic>
              <a:graphicData uri="http://schemas.openxmlformats.org/drawingml/2006/chart">
                <c:chart xmlns:c="http://schemas.openxmlformats.org/drawingml/2006/chart" xmlns:r="http://schemas.openxmlformats.org/officeDocument/2006/relationships" r:id="rId2"/>
              </a:graphicData>
            </a:graphic>
          </p:graphicFrame>
          <p:sp>
            <p:nvSpPr>
              <p:cNvPr id="23" name="Rectangle 22">
                <a:extLst>
                  <a:ext uri="{FF2B5EF4-FFF2-40B4-BE49-F238E27FC236}">
                    <a16:creationId xmlns:a16="http://schemas.microsoft.com/office/drawing/2014/main" id="{1FF72036-025B-4D8B-997B-52A72A2180AE}"/>
                  </a:ext>
                </a:extLst>
              </p:cNvPr>
              <p:cNvSpPr/>
              <p:nvPr/>
            </p:nvSpPr>
            <p:spPr>
              <a:xfrm>
                <a:off x="1171254" y="1078787"/>
                <a:ext cx="1901952" cy="287326"/>
              </a:xfrm>
              <a:prstGeom prst="rect">
                <a:avLst/>
              </a:prstGeom>
              <a:solidFill>
                <a:schemeClr val="bg1">
                  <a:lumMod val="85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Total operating income</a:t>
                </a:r>
              </a:p>
            </p:txBody>
          </p:sp>
          <p:sp>
            <p:nvSpPr>
              <p:cNvPr id="24" name="Rectangle 23">
                <a:extLst>
                  <a:ext uri="{FF2B5EF4-FFF2-40B4-BE49-F238E27FC236}">
                    <a16:creationId xmlns:a16="http://schemas.microsoft.com/office/drawing/2014/main" id="{CC4E1FD7-0884-4889-BA52-4590874ECD1F}"/>
                  </a:ext>
                </a:extLst>
              </p:cNvPr>
              <p:cNvSpPr/>
              <p:nvPr/>
            </p:nvSpPr>
            <p:spPr>
              <a:xfrm>
                <a:off x="3143842" y="1078787"/>
                <a:ext cx="599248" cy="287326"/>
              </a:xfrm>
              <a:prstGeom prst="rect">
                <a:avLst/>
              </a:prstGeom>
              <a:solidFill>
                <a:schemeClr val="bg1">
                  <a:lumMod val="85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100%</a:t>
                </a:r>
              </a:p>
            </p:txBody>
          </p:sp>
          <p:sp>
            <p:nvSpPr>
              <p:cNvPr id="25" name="Rectangle 24">
                <a:extLst>
                  <a:ext uri="{FF2B5EF4-FFF2-40B4-BE49-F238E27FC236}">
                    <a16:creationId xmlns:a16="http://schemas.microsoft.com/office/drawing/2014/main" id="{A2F914CF-8405-46BE-ADBE-ACE7C637E0B3}"/>
                  </a:ext>
                </a:extLst>
              </p:cNvPr>
              <p:cNvSpPr/>
              <p:nvPr/>
            </p:nvSpPr>
            <p:spPr>
              <a:xfrm>
                <a:off x="4336946" y="1078787"/>
                <a:ext cx="599248" cy="287326"/>
              </a:xfrm>
              <a:prstGeom prst="rect">
                <a:avLst/>
              </a:prstGeom>
              <a:solidFill>
                <a:schemeClr val="bg1">
                  <a:lumMod val="85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100%</a:t>
                </a:r>
              </a:p>
            </p:txBody>
          </p:sp>
          <p:sp>
            <p:nvSpPr>
              <p:cNvPr id="26" name="Rectangle 25">
                <a:extLst>
                  <a:ext uri="{FF2B5EF4-FFF2-40B4-BE49-F238E27FC236}">
                    <a16:creationId xmlns:a16="http://schemas.microsoft.com/office/drawing/2014/main" id="{49C7321C-A39A-44E6-AEFB-B246E0291E79}"/>
                  </a:ext>
                </a:extLst>
              </p:cNvPr>
              <p:cNvSpPr/>
              <p:nvPr/>
            </p:nvSpPr>
            <p:spPr>
              <a:xfrm>
                <a:off x="5540768" y="1078787"/>
                <a:ext cx="599248" cy="287326"/>
              </a:xfrm>
              <a:prstGeom prst="rect">
                <a:avLst/>
              </a:prstGeom>
              <a:solidFill>
                <a:schemeClr val="bg1">
                  <a:lumMod val="85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100%</a:t>
                </a:r>
              </a:p>
            </p:txBody>
          </p:sp>
          <p:sp>
            <p:nvSpPr>
              <p:cNvPr id="27" name="Rectangle 26">
                <a:extLst>
                  <a:ext uri="{FF2B5EF4-FFF2-40B4-BE49-F238E27FC236}">
                    <a16:creationId xmlns:a16="http://schemas.microsoft.com/office/drawing/2014/main" id="{69C62B8D-8138-482D-8339-1B1EF26D6F71}"/>
                  </a:ext>
                </a:extLst>
              </p:cNvPr>
              <p:cNvSpPr/>
              <p:nvPr/>
            </p:nvSpPr>
            <p:spPr>
              <a:xfrm>
                <a:off x="6722431" y="1078787"/>
                <a:ext cx="599248" cy="287326"/>
              </a:xfrm>
              <a:prstGeom prst="rect">
                <a:avLst/>
              </a:prstGeom>
              <a:solidFill>
                <a:schemeClr val="bg1">
                  <a:lumMod val="85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100%</a:t>
                </a:r>
              </a:p>
            </p:txBody>
          </p:sp>
          <p:sp>
            <p:nvSpPr>
              <p:cNvPr id="28" name="Rectangle 27">
                <a:extLst>
                  <a:ext uri="{FF2B5EF4-FFF2-40B4-BE49-F238E27FC236}">
                    <a16:creationId xmlns:a16="http://schemas.microsoft.com/office/drawing/2014/main" id="{60F3EDFA-BE36-4D96-83EB-4A9D7A39069F}"/>
                  </a:ext>
                </a:extLst>
              </p:cNvPr>
              <p:cNvSpPr/>
              <p:nvPr/>
            </p:nvSpPr>
            <p:spPr>
              <a:xfrm>
                <a:off x="7914811" y="1078787"/>
                <a:ext cx="599248" cy="287326"/>
              </a:xfrm>
              <a:prstGeom prst="rect">
                <a:avLst/>
              </a:prstGeom>
              <a:solidFill>
                <a:schemeClr val="bg1">
                  <a:lumMod val="85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100%</a:t>
                </a:r>
              </a:p>
            </p:txBody>
          </p:sp>
          <p:sp>
            <p:nvSpPr>
              <p:cNvPr id="29" name="Rectangle 28">
                <a:extLst>
                  <a:ext uri="{FF2B5EF4-FFF2-40B4-BE49-F238E27FC236}">
                    <a16:creationId xmlns:a16="http://schemas.microsoft.com/office/drawing/2014/main" id="{8EF3671D-B6E0-453A-A428-3605B9003B9B}"/>
                  </a:ext>
                </a:extLst>
              </p:cNvPr>
              <p:cNvSpPr/>
              <p:nvPr/>
            </p:nvSpPr>
            <p:spPr>
              <a:xfrm>
                <a:off x="1171254" y="2166149"/>
                <a:ext cx="1901952" cy="287326"/>
              </a:xfrm>
              <a:prstGeom prst="rect">
                <a:avLst/>
              </a:prstGeom>
              <a:solidFill>
                <a:srgbClr val="A6E2E5"/>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Operating expenses</a:t>
                </a:r>
              </a:p>
            </p:txBody>
          </p:sp>
          <p:sp>
            <p:nvSpPr>
              <p:cNvPr id="30" name="Rectangle 29">
                <a:extLst>
                  <a:ext uri="{FF2B5EF4-FFF2-40B4-BE49-F238E27FC236}">
                    <a16:creationId xmlns:a16="http://schemas.microsoft.com/office/drawing/2014/main" id="{3FC0CE03-ACCC-4D02-B273-03E8382E4312}"/>
                  </a:ext>
                </a:extLst>
              </p:cNvPr>
              <p:cNvSpPr/>
              <p:nvPr/>
            </p:nvSpPr>
            <p:spPr>
              <a:xfrm>
                <a:off x="1160678" y="2899267"/>
                <a:ext cx="1901952" cy="287326"/>
              </a:xfrm>
              <a:prstGeom prst="rect">
                <a:avLst/>
              </a:prstGeom>
              <a:solidFill>
                <a:srgbClr val="016D9F"/>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latin typeface="+mj-lt"/>
                  </a:rPr>
                  <a:t>Credit impairment charges</a:t>
                </a:r>
                <a:r>
                  <a:rPr lang="en-US" sz="1200" baseline="30000" dirty="0">
                    <a:solidFill>
                      <a:schemeClr val="bg1"/>
                    </a:solidFill>
                    <a:latin typeface="+mj-lt"/>
                  </a:rPr>
                  <a:t>1</a:t>
                </a:r>
              </a:p>
            </p:txBody>
          </p:sp>
          <p:sp>
            <p:nvSpPr>
              <p:cNvPr id="31" name="Rectangle 30">
                <a:extLst>
                  <a:ext uri="{FF2B5EF4-FFF2-40B4-BE49-F238E27FC236}">
                    <a16:creationId xmlns:a16="http://schemas.microsoft.com/office/drawing/2014/main" id="{B0F9DEFA-89A0-45A7-916A-57767940EF5C}"/>
                  </a:ext>
                </a:extLst>
              </p:cNvPr>
              <p:cNvSpPr/>
              <p:nvPr/>
            </p:nvSpPr>
            <p:spPr>
              <a:xfrm>
                <a:off x="1171254" y="4076519"/>
                <a:ext cx="1901952" cy="292778"/>
              </a:xfrm>
              <a:prstGeom prst="rect">
                <a:avLst/>
              </a:prstGeom>
              <a:solidFill>
                <a:schemeClr val="accent1">
                  <a:lumMod val="20000"/>
                  <a:lumOff val="8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Taxes and others</a:t>
                </a:r>
              </a:p>
            </p:txBody>
          </p:sp>
          <p:sp>
            <p:nvSpPr>
              <p:cNvPr id="32" name="Rectangle 31">
                <a:extLst>
                  <a:ext uri="{FF2B5EF4-FFF2-40B4-BE49-F238E27FC236}">
                    <a16:creationId xmlns:a16="http://schemas.microsoft.com/office/drawing/2014/main" id="{23C6730E-574D-4E9B-9BE4-13C56245D4AF}"/>
                  </a:ext>
                </a:extLst>
              </p:cNvPr>
              <p:cNvSpPr/>
              <p:nvPr/>
            </p:nvSpPr>
            <p:spPr>
              <a:xfrm>
                <a:off x="1171254" y="4750848"/>
                <a:ext cx="1901952" cy="287326"/>
              </a:xfrm>
              <a:prstGeom prst="rect">
                <a:avLst/>
              </a:prstGeom>
              <a:solidFill>
                <a:srgbClr val="00A8C8"/>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latin typeface="+mj-lt"/>
                  </a:rPr>
                  <a:t>Profit after tax</a:t>
                </a:r>
              </a:p>
            </p:txBody>
          </p:sp>
        </p:grpSp>
        <p:sp>
          <p:nvSpPr>
            <p:cNvPr id="34" name="Rectangle 33">
              <a:extLst>
                <a:ext uri="{FF2B5EF4-FFF2-40B4-BE49-F238E27FC236}">
                  <a16:creationId xmlns:a16="http://schemas.microsoft.com/office/drawing/2014/main" id="{3F3D3098-5DC0-45F0-8BB2-CA269909C035}"/>
                </a:ext>
              </a:extLst>
            </p:cNvPr>
            <p:cNvSpPr/>
            <p:nvPr/>
          </p:nvSpPr>
          <p:spPr>
            <a:xfrm>
              <a:off x="538066" y="4651416"/>
              <a:ext cx="2351728" cy="198549"/>
            </a:xfrm>
            <a:prstGeom prst="rect">
              <a:avLst/>
            </a:prstGeom>
            <a:solidFill>
              <a:schemeClr val="accent4">
                <a:lumMod val="40000"/>
                <a:lumOff val="6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Credit costs</a:t>
              </a:r>
              <a:r>
                <a:rPr lang="en-US" sz="1200" baseline="30000" dirty="0">
                  <a:solidFill>
                    <a:schemeClr val="tx1"/>
                  </a:solidFill>
                  <a:latin typeface="+mj-lt"/>
                </a:rPr>
                <a:t>2</a:t>
              </a:r>
            </a:p>
          </p:txBody>
        </p:sp>
        <p:sp>
          <p:nvSpPr>
            <p:cNvPr id="35" name="Rectangle 34">
              <a:extLst>
                <a:ext uri="{FF2B5EF4-FFF2-40B4-BE49-F238E27FC236}">
                  <a16:creationId xmlns:a16="http://schemas.microsoft.com/office/drawing/2014/main" id="{38F1AD4C-51DD-4D42-AD98-67CB42FE55A9}"/>
                </a:ext>
              </a:extLst>
            </p:cNvPr>
            <p:cNvSpPr/>
            <p:nvPr/>
          </p:nvSpPr>
          <p:spPr>
            <a:xfrm>
              <a:off x="2996293" y="4651416"/>
              <a:ext cx="740959" cy="198549"/>
            </a:xfrm>
            <a:prstGeom prst="rect">
              <a:avLst/>
            </a:prstGeom>
            <a:solidFill>
              <a:schemeClr val="accent4">
                <a:lumMod val="40000"/>
                <a:lumOff val="6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0.2%</a:t>
              </a:r>
            </a:p>
          </p:txBody>
        </p:sp>
        <p:sp>
          <p:nvSpPr>
            <p:cNvPr id="36" name="Rectangle 35">
              <a:extLst>
                <a:ext uri="{FF2B5EF4-FFF2-40B4-BE49-F238E27FC236}">
                  <a16:creationId xmlns:a16="http://schemas.microsoft.com/office/drawing/2014/main" id="{872D53C7-2885-4C72-A434-92D1A8C54476}"/>
                </a:ext>
              </a:extLst>
            </p:cNvPr>
            <p:cNvSpPr/>
            <p:nvPr/>
          </p:nvSpPr>
          <p:spPr>
            <a:xfrm>
              <a:off x="4492779" y="4651416"/>
              <a:ext cx="740959" cy="198549"/>
            </a:xfrm>
            <a:prstGeom prst="rect">
              <a:avLst/>
            </a:prstGeom>
            <a:solidFill>
              <a:schemeClr val="accent4">
                <a:lumMod val="40000"/>
                <a:lumOff val="6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1.9%</a:t>
              </a:r>
            </a:p>
          </p:txBody>
        </p:sp>
        <p:sp>
          <p:nvSpPr>
            <p:cNvPr id="37" name="Rectangle 36">
              <a:extLst>
                <a:ext uri="{FF2B5EF4-FFF2-40B4-BE49-F238E27FC236}">
                  <a16:creationId xmlns:a16="http://schemas.microsoft.com/office/drawing/2014/main" id="{5C3D8EF0-F7E2-4FE4-A3A1-23BA23B726E2}"/>
                </a:ext>
              </a:extLst>
            </p:cNvPr>
            <p:cNvSpPr/>
            <p:nvPr/>
          </p:nvSpPr>
          <p:spPr>
            <a:xfrm>
              <a:off x="5981282" y="4603102"/>
              <a:ext cx="740959" cy="198549"/>
            </a:xfrm>
            <a:prstGeom prst="rect">
              <a:avLst/>
            </a:prstGeom>
            <a:solidFill>
              <a:schemeClr val="accent4">
                <a:lumMod val="40000"/>
                <a:lumOff val="6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1.1%</a:t>
              </a:r>
            </a:p>
          </p:txBody>
        </p:sp>
        <p:sp>
          <p:nvSpPr>
            <p:cNvPr id="38" name="Rectangle 37">
              <a:extLst>
                <a:ext uri="{FF2B5EF4-FFF2-40B4-BE49-F238E27FC236}">
                  <a16:creationId xmlns:a16="http://schemas.microsoft.com/office/drawing/2014/main" id="{FD128348-1830-4913-872C-98C1A6179AAD}"/>
                </a:ext>
              </a:extLst>
            </p:cNvPr>
            <p:cNvSpPr/>
            <p:nvPr/>
          </p:nvSpPr>
          <p:spPr>
            <a:xfrm>
              <a:off x="7442386" y="4603102"/>
              <a:ext cx="740959" cy="198549"/>
            </a:xfrm>
            <a:prstGeom prst="rect">
              <a:avLst/>
            </a:prstGeom>
            <a:solidFill>
              <a:schemeClr val="accent4">
                <a:lumMod val="40000"/>
                <a:lumOff val="6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0.3%</a:t>
              </a:r>
            </a:p>
          </p:txBody>
        </p:sp>
        <p:sp>
          <p:nvSpPr>
            <p:cNvPr id="39" name="Rectangle 38">
              <a:extLst>
                <a:ext uri="{FF2B5EF4-FFF2-40B4-BE49-F238E27FC236}">
                  <a16:creationId xmlns:a16="http://schemas.microsoft.com/office/drawing/2014/main" id="{58583014-BB84-4912-AF64-8A4C016F8310}"/>
                </a:ext>
              </a:extLst>
            </p:cNvPr>
            <p:cNvSpPr/>
            <p:nvPr/>
          </p:nvSpPr>
          <p:spPr>
            <a:xfrm>
              <a:off x="8916741" y="4637105"/>
              <a:ext cx="740959" cy="198549"/>
            </a:xfrm>
            <a:prstGeom prst="rect">
              <a:avLst/>
            </a:prstGeom>
            <a:solidFill>
              <a:schemeClr val="accent4">
                <a:lumMod val="40000"/>
                <a:lumOff val="6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0.3%</a:t>
              </a:r>
            </a:p>
          </p:txBody>
        </p:sp>
        <p:sp>
          <p:nvSpPr>
            <p:cNvPr id="40" name="Rectangle 39">
              <a:extLst>
                <a:ext uri="{FF2B5EF4-FFF2-40B4-BE49-F238E27FC236}">
                  <a16:creationId xmlns:a16="http://schemas.microsoft.com/office/drawing/2014/main" id="{0CF7A2B2-C760-455A-A821-8FB1ACCEC1F5}"/>
                </a:ext>
              </a:extLst>
            </p:cNvPr>
            <p:cNvSpPr/>
            <p:nvPr/>
          </p:nvSpPr>
          <p:spPr>
            <a:xfrm>
              <a:off x="538066" y="4971520"/>
              <a:ext cx="2351728" cy="198549"/>
            </a:xfrm>
            <a:prstGeom prst="rect">
              <a:avLst/>
            </a:prstGeom>
            <a:solidFill>
              <a:schemeClr val="accent4">
                <a:lumMod val="40000"/>
                <a:lumOff val="6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Return on average equity</a:t>
              </a:r>
              <a:r>
                <a:rPr lang="en-US" sz="1200" baseline="30000" dirty="0">
                  <a:solidFill>
                    <a:schemeClr val="tx1"/>
                  </a:solidFill>
                  <a:latin typeface="+mj-lt"/>
                </a:rPr>
                <a:t>3</a:t>
              </a:r>
            </a:p>
          </p:txBody>
        </p:sp>
        <p:sp>
          <p:nvSpPr>
            <p:cNvPr id="41" name="Rectangle 40">
              <a:extLst>
                <a:ext uri="{FF2B5EF4-FFF2-40B4-BE49-F238E27FC236}">
                  <a16:creationId xmlns:a16="http://schemas.microsoft.com/office/drawing/2014/main" id="{9BE1A760-80B4-4039-9042-F2F376C4E2A3}"/>
                </a:ext>
              </a:extLst>
            </p:cNvPr>
            <p:cNvSpPr/>
            <p:nvPr/>
          </p:nvSpPr>
          <p:spPr>
            <a:xfrm>
              <a:off x="2996293" y="4971520"/>
              <a:ext cx="740959" cy="198549"/>
            </a:xfrm>
            <a:prstGeom prst="rect">
              <a:avLst/>
            </a:prstGeom>
            <a:solidFill>
              <a:schemeClr val="accent4">
                <a:lumMod val="40000"/>
                <a:lumOff val="6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8.2%</a:t>
              </a:r>
            </a:p>
          </p:txBody>
        </p:sp>
        <p:sp>
          <p:nvSpPr>
            <p:cNvPr id="42" name="Rectangle 41">
              <a:extLst>
                <a:ext uri="{FF2B5EF4-FFF2-40B4-BE49-F238E27FC236}">
                  <a16:creationId xmlns:a16="http://schemas.microsoft.com/office/drawing/2014/main" id="{754A6968-FA46-42E4-8DAE-84E50E78D33F}"/>
                </a:ext>
              </a:extLst>
            </p:cNvPr>
            <p:cNvSpPr/>
            <p:nvPr/>
          </p:nvSpPr>
          <p:spPr>
            <a:xfrm>
              <a:off x="4492779" y="4971520"/>
              <a:ext cx="740959" cy="198549"/>
            </a:xfrm>
            <a:prstGeom prst="rect">
              <a:avLst/>
            </a:prstGeom>
            <a:solidFill>
              <a:schemeClr val="accent4">
                <a:lumMod val="40000"/>
                <a:lumOff val="6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6.2%</a:t>
              </a:r>
            </a:p>
          </p:txBody>
        </p:sp>
        <p:sp>
          <p:nvSpPr>
            <p:cNvPr id="43" name="Rectangle 42">
              <a:extLst>
                <a:ext uri="{FF2B5EF4-FFF2-40B4-BE49-F238E27FC236}">
                  <a16:creationId xmlns:a16="http://schemas.microsoft.com/office/drawing/2014/main" id="{0B3811FF-04BF-4928-B24D-865F14FD2F8B}"/>
                </a:ext>
              </a:extLst>
            </p:cNvPr>
            <p:cNvSpPr/>
            <p:nvPr/>
          </p:nvSpPr>
          <p:spPr>
            <a:xfrm>
              <a:off x="5981282" y="4923206"/>
              <a:ext cx="740959" cy="198549"/>
            </a:xfrm>
            <a:prstGeom prst="rect">
              <a:avLst/>
            </a:prstGeom>
            <a:solidFill>
              <a:schemeClr val="accent4">
                <a:lumMod val="40000"/>
                <a:lumOff val="6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NM</a:t>
              </a:r>
            </a:p>
          </p:txBody>
        </p:sp>
        <p:sp>
          <p:nvSpPr>
            <p:cNvPr id="44" name="Rectangle 43">
              <a:extLst>
                <a:ext uri="{FF2B5EF4-FFF2-40B4-BE49-F238E27FC236}">
                  <a16:creationId xmlns:a16="http://schemas.microsoft.com/office/drawing/2014/main" id="{70CABCE1-915D-414F-921F-761D5C951CD1}"/>
                </a:ext>
              </a:extLst>
            </p:cNvPr>
            <p:cNvSpPr/>
            <p:nvPr/>
          </p:nvSpPr>
          <p:spPr>
            <a:xfrm>
              <a:off x="7442386" y="4923206"/>
              <a:ext cx="740959" cy="198549"/>
            </a:xfrm>
            <a:prstGeom prst="rect">
              <a:avLst/>
            </a:prstGeom>
            <a:solidFill>
              <a:schemeClr val="accent4">
                <a:lumMod val="40000"/>
                <a:lumOff val="6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6.2%</a:t>
              </a:r>
            </a:p>
          </p:txBody>
        </p:sp>
        <p:sp>
          <p:nvSpPr>
            <p:cNvPr id="45" name="Rectangle 44">
              <a:extLst>
                <a:ext uri="{FF2B5EF4-FFF2-40B4-BE49-F238E27FC236}">
                  <a16:creationId xmlns:a16="http://schemas.microsoft.com/office/drawing/2014/main" id="{8AA152E1-87A4-4740-B05A-D48273E6E2AF}"/>
                </a:ext>
              </a:extLst>
            </p:cNvPr>
            <p:cNvSpPr/>
            <p:nvPr/>
          </p:nvSpPr>
          <p:spPr>
            <a:xfrm>
              <a:off x="8916741" y="4957209"/>
              <a:ext cx="740959" cy="198549"/>
            </a:xfrm>
            <a:prstGeom prst="rect">
              <a:avLst/>
            </a:prstGeom>
            <a:solidFill>
              <a:schemeClr val="accent4">
                <a:lumMod val="40000"/>
                <a:lumOff val="6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9.2%</a:t>
              </a:r>
            </a:p>
          </p:txBody>
        </p:sp>
      </p:grpSp>
      <p:sp>
        <p:nvSpPr>
          <p:cNvPr id="47" name="TextBox 46">
            <a:extLst>
              <a:ext uri="{FF2B5EF4-FFF2-40B4-BE49-F238E27FC236}">
                <a16:creationId xmlns:a16="http://schemas.microsoft.com/office/drawing/2014/main" id="{A64AF2D6-CB30-456F-9A6B-805EF58A7DD8}"/>
              </a:ext>
            </a:extLst>
          </p:cNvPr>
          <p:cNvSpPr txBox="1"/>
          <p:nvPr/>
        </p:nvSpPr>
        <p:spPr>
          <a:xfrm>
            <a:off x="565384" y="5113385"/>
            <a:ext cx="11056631" cy="892552"/>
          </a:xfrm>
          <a:prstGeom prst="rect">
            <a:avLst/>
          </a:prstGeom>
          <a:noFill/>
        </p:spPr>
        <p:txBody>
          <a:bodyPr wrap="square" lIns="0" tIns="0" rIns="0" bIns="0" rtlCol="0">
            <a:spAutoFit/>
          </a:bodyPr>
          <a:lstStyle/>
          <a:p>
            <a:pPr marL="171450" indent="-171450" algn="just">
              <a:spcBef>
                <a:spcPts val="300"/>
              </a:spcBef>
              <a:spcAft>
                <a:spcPts val="300"/>
              </a:spcAft>
              <a:buFont typeface="Arial" panose="020B0604020202020204" pitchFamily="34" charset="0"/>
              <a:buChar char="•"/>
            </a:pPr>
            <a:r>
              <a:rPr lang="en-US" sz="1200" dirty="0"/>
              <a:t>With the evolution of stringent asset quality norms, there has been significant impact of annual credit provisions on profitability and on the bottom-line. However, the bank has not created adequate provisions on bad loans as is evident by the low coverage ratio (earlier slide)</a:t>
            </a:r>
          </a:p>
          <a:p>
            <a:pPr marL="171450" indent="-171450" algn="just">
              <a:spcBef>
                <a:spcPts val="300"/>
              </a:spcBef>
              <a:spcAft>
                <a:spcPts val="300"/>
              </a:spcAft>
              <a:buFont typeface="Arial" panose="020B0604020202020204" pitchFamily="34" charset="0"/>
              <a:buChar char="•"/>
            </a:pPr>
            <a:r>
              <a:rPr lang="en-US" sz="1200" dirty="0"/>
              <a:t>In FY2019, provisions consume 27% of total operating income, leading to low return on equity compared to prior years </a:t>
            </a:r>
          </a:p>
          <a:p>
            <a:pPr marL="171450" indent="-171450" algn="just">
              <a:spcBef>
                <a:spcPts val="300"/>
              </a:spcBef>
              <a:spcAft>
                <a:spcPts val="300"/>
              </a:spcAft>
              <a:buFont typeface="Arial" panose="020B0604020202020204" pitchFamily="34" charset="0"/>
              <a:buChar char="•"/>
            </a:pPr>
            <a:r>
              <a:rPr lang="en-US" sz="1200" dirty="0"/>
              <a:t>In FY2020, impairment loss of of goodwill was SAR 7.4 BN (84% of total operating income)</a:t>
            </a:r>
          </a:p>
        </p:txBody>
      </p:sp>
      <p:sp>
        <p:nvSpPr>
          <p:cNvPr id="48" name="TextBox 47">
            <a:extLst>
              <a:ext uri="{FF2B5EF4-FFF2-40B4-BE49-F238E27FC236}">
                <a16:creationId xmlns:a16="http://schemas.microsoft.com/office/drawing/2014/main" id="{E86A3AFA-69C3-4290-8AEA-B9FFC003A98F}"/>
              </a:ext>
            </a:extLst>
          </p:cNvPr>
          <p:cNvSpPr txBox="1"/>
          <p:nvPr/>
        </p:nvSpPr>
        <p:spPr>
          <a:xfrm>
            <a:off x="578461" y="6077268"/>
            <a:ext cx="11114414" cy="415498"/>
          </a:xfrm>
          <a:prstGeom prst="rect">
            <a:avLst/>
          </a:prstGeom>
          <a:noFill/>
        </p:spPr>
        <p:txBody>
          <a:bodyPr wrap="square" lIns="0" tIns="0" rIns="0" bIns="0" rtlCol="0">
            <a:spAutoFit/>
          </a:bodyPr>
          <a:lstStyle/>
          <a:p>
            <a:pPr algn="l">
              <a:lnSpc>
                <a:spcPct val="100000"/>
              </a:lnSpc>
            </a:pPr>
            <a:r>
              <a:rPr lang="en-US" sz="900" dirty="0"/>
              <a:t>Note: 1. Credit impairment charges mean impairment charges for expected credit losses recorded in income statement, in simple words, this is the provisions made during the year on expected credit losses;</a:t>
            </a:r>
          </a:p>
          <a:p>
            <a:pPr algn="l">
              <a:lnSpc>
                <a:spcPct val="100000"/>
              </a:lnSpc>
            </a:pPr>
            <a:r>
              <a:rPr lang="en-US" sz="900" dirty="0"/>
              <a:t>2. Credit cost is calculated as credit impairment charges for the year / Average net loans; 3. Return on average equity is calculated as PAT / average equity (ROAE)</a:t>
            </a:r>
          </a:p>
          <a:p>
            <a:pPr algn="l">
              <a:lnSpc>
                <a:spcPct val="100000"/>
              </a:lnSpc>
            </a:pPr>
            <a:r>
              <a:rPr lang="en-US" sz="900" dirty="0"/>
              <a:t>Source: Annual report  </a:t>
            </a:r>
          </a:p>
        </p:txBody>
      </p:sp>
      <p:sp>
        <p:nvSpPr>
          <p:cNvPr id="49" name="Rectangle 48">
            <a:extLst>
              <a:ext uri="{FF2B5EF4-FFF2-40B4-BE49-F238E27FC236}">
                <a16:creationId xmlns:a16="http://schemas.microsoft.com/office/drawing/2014/main" id="{7E04D54A-F318-469F-8299-19F58D05B8D5}"/>
              </a:ext>
            </a:extLst>
          </p:cNvPr>
          <p:cNvSpPr/>
          <p:nvPr/>
        </p:nvSpPr>
        <p:spPr>
          <a:xfrm>
            <a:off x="565384" y="2615616"/>
            <a:ext cx="2351728" cy="188448"/>
          </a:xfrm>
          <a:prstGeom prst="rect">
            <a:avLst/>
          </a:prstGeom>
          <a:solidFill>
            <a:schemeClr val="bg1">
              <a:lumMod val="5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latin typeface="+mj-lt"/>
              </a:rPr>
              <a:t>(Other impairments)/reversals</a:t>
            </a:r>
            <a:endParaRPr lang="en-US" sz="1200" baseline="30000" dirty="0">
              <a:solidFill>
                <a:schemeClr val="bg1"/>
              </a:solidFill>
              <a:latin typeface="+mj-lt"/>
            </a:endParaRPr>
          </a:p>
        </p:txBody>
      </p:sp>
      <p:sp>
        <p:nvSpPr>
          <p:cNvPr id="33" name="Rectangle 32">
            <a:extLst>
              <a:ext uri="{FF2B5EF4-FFF2-40B4-BE49-F238E27FC236}">
                <a16:creationId xmlns:a16="http://schemas.microsoft.com/office/drawing/2014/main" id="{ECFA7C27-321A-4E07-8575-978CB240C9AD}"/>
              </a:ext>
            </a:extLst>
          </p:cNvPr>
          <p:cNvSpPr/>
          <p:nvPr/>
        </p:nvSpPr>
        <p:spPr>
          <a:xfrm>
            <a:off x="4162178" y="2502191"/>
            <a:ext cx="1450856" cy="585599"/>
          </a:xfrm>
          <a:prstGeom prst="rect">
            <a:avLst/>
          </a:prstGeom>
          <a:noFill/>
          <a:ln>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tx1"/>
              </a:solidFill>
              <a:latin typeface="+mj-lt"/>
            </a:endParaRPr>
          </a:p>
        </p:txBody>
      </p:sp>
      <p:sp>
        <p:nvSpPr>
          <p:cNvPr id="46" name="Rectangle 45">
            <a:extLst>
              <a:ext uri="{FF2B5EF4-FFF2-40B4-BE49-F238E27FC236}">
                <a16:creationId xmlns:a16="http://schemas.microsoft.com/office/drawing/2014/main" id="{AF53938A-BB6F-4655-A6BA-25BEF92E0241}"/>
              </a:ext>
            </a:extLst>
          </p:cNvPr>
          <p:cNvSpPr/>
          <p:nvPr/>
        </p:nvSpPr>
        <p:spPr>
          <a:xfrm>
            <a:off x="4162178" y="4414524"/>
            <a:ext cx="1450856" cy="567877"/>
          </a:xfrm>
          <a:prstGeom prst="rect">
            <a:avLst/>
          </a:prstGeom>
          <a:noFill/>
          <a:ln>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tx1"/>
              </a:solidFill>
              <a:latin typeface="+mj-lt"/>
            </a:endParaRPr>
          </a:p>
        </p:txBody>
      </p:sp>
      <p:sp>
        <p:nvSpPr>
          <p:cNvPr id="50" name="Rectangle 49">
            <a:extLst>
              <a:ext uri="{FF2B5EF4-FFF2-40B4-BE49-F238E27FC236}">
                <a16:creationId xmlns:a16="http://schemas.microsoft.com/office/drawing/2014/main" id="{35732975-27D2-693F-401A-8A94127CC3DF}"/>
              </a:ext>
            </a:extLst>
          </p:cNvPr>
          <p:cNvSpPr/>
          <p:nvPr/>
        </p:nvSpPr>
        <p:spPr>
          <a:xfrm>
            <a:off x="10391096" y="1048305"/>
            <a:ext cx="740959" cy="188448"/>
          </a:xfrm>
          <a:prstGeom prst="rect">
            <a:avLst/>
          </a:prstGeom>
          <a:solidFill>
            <a:schemeClr val="bg1">
              <a:lumMod val="85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100%</a:t>
            </a:r>
          </a:p>
        </p:txBody>
      </p:sp>
      <p:sp>
        <p:nvSpPr>
          <p:cNvPr id="51" name="Rectangle 50">
            <a:extLst>
              <a:ext uri="{FF2B5EF4-FFF2-40B4-BE49-F238E27FC236}">
                <a16:creationId xmlns:a16="http://schemas.microsoft.com/office/drawing/2014/main" id="{5FD187AB-1564-3E0C-82CA-B359D82593C9}"/>
              </a:ext>
            </a:extLst>
          </p:cNvPr>
          <p:cNvSpPr/>
          <p:nvPr/>
        </p:nvSpPr>
        <p:spPr>
          <a:xfrm>
            <a:off x="10401213" y="4431233"/>
            <a:ext cx="740959" cy="188448"/>
          </a:xfrm>
          <a:prstGeom prst="rect">
            <a:avLst/>
          </a:prstGeom>
          <a:solidFill>
            <a:schemeClr val="accent4">
              <a:lumMod val="40000"/>
              <a:lumOff val="6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0.3%</a:t>
            </a:r>
          </a:p>
        </p:txBody>
      </p:sp>
      <p:sp>
        <p:nvSpPr>
          <p:cNvPr id="52" name="Rectangle 51">
            <a:extLst>
              <a:ext uri="{FF2B5EF4-FFF2-40B4-BE49-F238E27FC236}">
                <a16:creationId xmlns:a16="http://schemas.microsoft.com/office/drawing/2014/main" id="{C0D06F97-4190-6DAC-8E04-863857BAB548}"/>
              </a:ext>
            </a:extLst>
          </p:cNvPr>
          <p:cNvSpPr/>
          <p:nvPr/>
        </p:nvSpPr>
        <p:spPr>
          <a:xfrm>
            <a:off x="10401213" y="4735053"/>
            <a:ext cx="740959" cy="188448"/>
          </a:xfrm>
          <a:prstGeom prst="rect">
            <a:avLst/>
          </a:prstGeom>
          <a:solidFill>
            <a:schemeClr val="accent4">
              <a:lumMod val="40000"/>
              <a:lumOff val="6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12.4%</a:t>
            </a:r>
          </a:p>
        </p:txBody>
      </p:sp>
    </p:spTree>
    <p:extLst>
      <p:ext uri="{BB962C8B-B14F-4D97-AF65-F5344CB8AC3E}">
        <p14:creationId xmlns:p14="http://schemas.microsoft.com/office/powerpoint/2010/main" val="23411629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3BDC97B-06F0-4BD2-B8BB-E0EB6ED9E74C}"/>
              </a:ext>
            </a:extLst>
          </p:cNvPr>
          <p:cNvSpPr>
            <a:spLocks noGrp="1"/>
          </p:cNvSpPr>
          <p:nvPr>
            <p:ph type="body" sz="quarter" idx="11"/>
          </p:nvPr>
        </p:nvSpPr>
        <p:spPr>
          <a:xfrm>
            <a:off x="4052775" y="2934392"/>
            <a:ext cx="6883449" cy="914400"/>
          </a:xfrm>
        </p:spPr>
        <p:txBody>
          <a:bodyPr/>
          <a:lstStyle/>
          <a:p>
            <a:r>
              <a:rPr lang="en-US" dirty="0"/>
              <a:t>Bank </a:t>
            </a:r>
            <a:r>
              <a:rPr lang="en-US" dirty="0" err="1"/>
              <a:t>Albilad</a:t>
            </a:r>
            <a:endParaRPr lang="en-IN" dirty="0"/>
          </a:p>
        </p:txBody>
      </p:sp>
    </p:spTree>
    <p:extLst>
      <p:ext uri="{BB962C8B-B14F-4D97-AF65-F5344CB8AC3E}">
        <p14:creationId xmlns:p14="http://schemas.microsoft.com/office/powerpoint/2010/main" val="36224852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8461" y="382589"/>
            <a:ext cx="11029033" cy="585599"/>
          </a:xfrm>
        </p:spPr>
        <p:txBody>
          <a:bodyPr/>
          <a:lstStyle/>
          <a:p>
            <a:r>
              <a:rPr lang="en-US" dirty="0"/>
              <a:t>Asset quality analysis – Breakdown of gross loans into ECL stages and their provisions indicate rise in </a:t>
            </a:r>
            <a:br>
              <a:rPr lang="en-US" dirty="0"/>
            </a:br>
            <a:r>
              <a:rPr lang="en-US" dirty="0"/>
              <a:t>share of stage 1 loans; while gross loan book has increased by 71% since FY 2019</a:t>
            </a:r>
          </a:p>
        </p:txBody>
      </p:sp>
      <p:graphicFrame>
        <p:nvGraphicFramePr>
          <p:cNvPr id="9" name="Chart 8">
            <a:extLst>
              <a:ext uri="{FF2B5EF4-FFF2-40B4-BE49-F238E27FC236}">
                <a16:creationId xmlns:a16="http://schemas.microsoft.com/office/drawing/2014/main" id="{1B51F510-AB53-4941-B566-C5CE2BF398D0}"/>
              </a:ext>
            </a:extLst>
          </p:cNvPr>
          <p:cNvGraphicFramePr/>
          <p:nvPr>
            <p:extLst>
              <p:ext uri="{D42A27DB-BD31-4B8C-83A1-F6EECF244321}">
                <p14:modId xmlns:p14="http://schemas.microsoft.com/office/powerpoint/2010/main" val="2650076704"/>
              </p:ext>
            </p:extLst>
          </p:nvPr>
        </p:nvGraphicFramePr>
        <p:xfrm>
          <a:off x="6158524" y="1109319"/>
          <a:ext cx="5517539" cy="2612398"/>
        </p:xfrm>
        <a:graphic>
          <a:graphicData uri="http://schemas.openxmlformats.org/drawingml/2006/chart">
            <c:chart xmlns:c="http://schemas.openxmlformats.org/drawingml/2006/chart" xmlns:r="http://schemas.openxmlformats.org/officeDocument/2006/relationships" r:id="rId2"/>
          </a:graphicData>
        </a:graphic>
      </p:graphicFrame>
      <p:grpSp>
        <p:nvGrpSpPr>
          <p:cNvPr id="4" name="Group 3">
            <a:extLst>
              <a:ext uri="{FF2B5EF4-FFF2-40B4-BE49-F238E27FC236}">
                <a16:creationId xmlns:a16="http://schemas.microsoft.com/office/drawing/2014/main" id="{28F573E4-DD12-442D-8BE4-E03C00317225}"/>
              </a:ext>
            </a:extLst>
          </p:cNvPr>
          <p:cNvGrpSpPr/>
          <p:nvPr/>
        </p:nvGrpSpPr>
        <p:grpSpPr>
          <a:xfrm>
            <a:off x="550863" y="1128179"/>
            <a:ext cx="5451474" cy="2593179"/>
            <a:chOff x="550863" y="1131797"/>
            <a:chExt cx="5451474" cy="2593179"/>
          </a:xfrm>
        </p:grpSpPr>
        <p:graphicFrame>
          <p:nvGraphicFramePr>
            <p:cNvPr id="8" name="Chart 7">
              <a:extLst>
                <a:ext uri="{FF2B5EF4-FFF2-40B4-BE49-F238E27FC236}">
                  <a16:creationId xmlns:a16="http://schemas.microsoft.com/office/drawing/2014/main" id="{CF6F8BBE-8413-48F6-B788-D9A5D483E550}"/>
                </a:ext>
              </a:extLst>
            </p:cNvPr>
            <p:cNvGraphicFramePr/>
            <p:nvPr>
              <p:extLst>
                <p:ext uri="{D42A27DB-BD31-4B8C-83A1-F6EECF244321}">
                  <p14:modId xmlns:p14="http://schemas.microsoft.com/office/powerpoint/2010/main" val="2992604103"/>
                </p:ext>
              </p:extLst>
            </p:nvPr>
          </p:nvGraphicFramePr>
          <p:xfrm>
            <a:off x="550863" y="1131797"/>
            <a:ext cx="5451474" cy="2593179"/>
          </p:xfrm>
          <a:graphic>
            <a:graphicData uri="http://schemas.openxmlformats.org/drawingml/2006/chart">
              <c:chart xmlns:c="http://schemas.openxmlformats.org/drawingml/2006/chart" xmlns:r="http://schemas.openxmlformats.org/officeDocument/2006/relationships" r:id="rId3"/>
            </a:graphicData>
          </a:graphic>
        </p:graphicFrame>
        <p:sp>
          <p:nvSpPr>
            <p:cNvPr id="14" name="Rectangle 13">
              <a:extLst>
                <a:ext uri="{FF2B5EF4-FFF2-40B4-BE49-F238E27FC236}">
                  <a16:creationId xmlns:a16="http://schemas.microsoft.com/office/drawing/2014/main" id="{C749CA80-30A1-4A82-A7BB-DA7E6C78A930}"/>
                </a:ext>
              </a:extLst>
            </p:cNvPr>
            <p:cNvSpPr/>
            <p:nvPr/>
          </p:nvSpPr>
          <p:spPr>
            <a:xfrm>
              <a:off x="905134" y="1395168"/>
              <a:ext cx="612006" cy="237744"/>
            </a:xfrm>
            <a:prstGeom prst="rect">
              <a:avLst/>
            </a:prstGeom>
            <a:solidFill>
              <a:schemeClr val="bg1">
                <a:lumMod val="8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r>
                <a:rPr lang="en-US" sz="1000" dirty="0">
                  <a:solidFill>
                    <a:schemeClr val="tx1"/>
                  </a:solidFill>
                </a:rPr>
                <a:t>61,276</a:t>
              </a:r>
            </a:p>
          </p:txBody>
        </p:sp>
        <p:sp>
          <p:nvSpPr>
            <p:cNvPr id="15" name="Rectangle 14">
              <a:extLst>
                <a:ext uri="{FF2B5EF4-FFF2-40B4-BE49-F238E27FC236}">
                  <a16:creationId xmlns:a16="http://schemas.microsoft.com/office/drawing/2014/main" id="{8036CE2A-6081-4B1D-A2A2-288D7B6ECE1C}"/>
                </a:ext>
              </a:extLst>
            </p:cNvPr>
            <p:cNvSpPr/>
            <p:nvPr/>
          </p:nvSpPr>
          <p:spPr>
            <a:xfrm>
              <a:off x="1899434" y="1391543"/>
              <a:ext cx="612006" cy="237744"/>
            </a:xfrm>
            <a:prstGeom prst="rect">
              <a:avLst/>
            </a:prstGeom>
            <a:solidFill>
              <a:schemeClr val="bg1">
                <a:lumMod val="8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r>
                <a:rPr lang="en-US" sz="1000" dirty="0">
                  <a:solidFill>
                    <a:schemeClr val="tx1"/>
                  </a:solidFill>
                </a:rPr>
                <a:t>72,479</a:t>
              </a:r>
            </a:p>
          </p:txBody>
        </p:sp>
        <p:sp>
          <p:nvSpPr>
            <p:cNvPr id="16" name="Rectangle 15">
              <a:extLst>
                <a:ext uri="{FF2B5EF4-FFF2-40B4-BE49-F238E27FC236}">
                  <a16:creationId xmlns:a16="http://schemas.microsoft.com/office/drawing/2014/main" id="{AADB1CDA-32C7-4FAD-9EE4-B57B207C3734}"/>
                </a:ext>
              </a:extLst>
            </p:cNvPr>
            <p:cNvSpPr/>
            <p:nvPr/>
          </p:nvSpPr>
          <p:spPr>
            <a:xfrm>
              <a:off x="2961774" y="1391543"/>
              <a:ext cx="612006" cy="237744"/>
            </a:xfrm>
            <a:prstGeom prst="rect">
              <a:avLst/>
            </a:prstGeom>
            <a:solidFill>
              <a:schemeClr val="bg1">
                <a:lumMod val="8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r>
                <a:rPr lang="en-US" sz="1000" dirty="0">
                  <a:solidFill>
                    <a:schemeClr val="tx1"/>
                  </a:solidFill>
                </a:rPr>
                <a:t>85,574</a:t>
              </a:r>
            </a:p>
          </p:txBody>
        </p:sp>
        <p:sp>
          <p:nvSpPr>
            <p:cNvPr id="17" name="Rectangle 16">
              <a:extLst>
                <a:ext uri="{FF2B5EF4-FFF2-40B4-BE49-F238E27FC236}">
                  <a16:creationId xmlns:a16="http://schemas.microsoft.com/office/drawing/2014/main" id="{F5AB94CA-B360-4E82-9342-1460551B70A0}"/>
                </a:ext>
              </a:extLst>
            </p:cNvPr>
            <p:cNvSpPr/>
            <p:nvPr/>
          </p:nvSpPr>
          <p:spPr>
            <a:xfrm>
              <a:off x="4024114" y="1391543"/>
              <a:ext cx="612006" cy="237744"/>
            </a:xfrm>
            <a:prstGeom prst="rect">
              <a:avLst/>
            </a:prstGeom>
            <a:solidFill>
              <a:schemeClr val="bg1">
                <a:lumMod val="8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r>
                <a:rPr lang="en-US" sz="1000" dirty="0">
                  <a:solidFill>
                    <a:schemeClr val="tx1"/>
                  </a:solidFill>
                </a:rPr>
                <a:t>94,025</a:t>
              </a:r>
            </a:p>
          </p:txBody>
        </p:sp>
        <p:sp>
          <p:nvSpPr>
            <p:cNvPr id="18" name="Rectangle 17">
              <a:extLst>
                <a:ext uri="{FF2B5EF4-FFF2-40B4-BE49-F238E27FC236}">
                  <a16:creationId xmlns:a16="http://schemas.microsoft.com/office/drawing/2014/main" id="{128EB8DE-58B6-45E0-9E53-B1D2FEB16235}"/>
                </a:ext>
              </a:extLst>
            </p:cNvPr>
            <p:cNvSpPr/>
            <p:nvPr/>
          </p:nvSpPr>
          <p:spPr>
            <a:xfrm>
              <a:off x="4290464" y="3535886"/>
              <a:ext cx="109728" cy="91440"/>
            </a:xfrm>
            <a:prstGeom prst="rect">
              <a:avLst/>
            </a:prstGeom>
            <a:solidFill>
              <a:schemeClr val="bg1">
                <a:lumMod val="8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sz="1000" dirty="0">
                <a:solidFill>
                  <a:schemeClr val="tx1"/>
                </a:solidFill>
              </a:endParaRPr>
            </a:p>
          </p:txBody>
        </p:sp>
        <p:sp>
          <p:nvSpPr>
            <p:cNvPr id="19" name="Rectangle 18">
              <a:extLst>
                <a:ext uri="{FF2B5EF4-FFF2-40B4-BE49-F238E27FC236}">
                  <a16:creationId xmlns:a16="http://schemas.microsoft.com/office/drawing/2014/main" id="{CE4CCBC7-ABF1-45EC-8B14-B93C83878E77}"/>
                </a:ext>
              </a:extLst>
            </p:cNvPr>
            <p:cNvSpPr/>
            <p:nvPr/>
          </p:nvSpPr>
          <p:spPr>
            <a:xfrm>
              <a:off x="4330169" y="3453109"/>
              <a:ext cx="858655" cy="237744"/>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0000"/>
                </a:lnSpc>
              </a:pPr>
              <a:r>
                <a:rPr lang="en-US" sz="1000" dirty="0">
                  <a:solidFill>
                    <a:schemeClr val="tx1">
                      <a:lumMod val="65000"/>
                      <a:lumOff val="35000"/>
                    </a:schemeClr>
                  </a:solidFill>
                </a:rPr>
                <a:t>Gross Loans</a:t>
              </a:r>
            </a:p>
          </p:txBody>
        </p:sp>
      </p:grpSp>
      <p:sp>
        <p:nvSpPr>
          <p:cNvPr id="20" name="TextBox 19">
            <a:extLst>
              <a:ext uri="{FF2B5EF4-FFF2-40B4-BE49-F238E27FC236}">
                <a16:creationId xmlns:a16="http://schemas.microsoft.com/office/drawing/2014/main" id="{C05F55C7-121B-42A1-8082-6003BA05FE02}"/>
              </a:ext>
            </a:extLst>
          </p:cNvPr>
          <p:cNvSpPr txBox="1"/>
          <p:nvPr/>
        </p:nvSpPr>
        <p:spPr>
          <a:xfrm>
            <a:off x="654518" y="5395578"/>
            <a:ext cx="5226518" cy="630942"/>
          </a:xfrm>
          <a:prstGeom prst="rect">
            <a:avLst/>
          </a:prstGeom>
          <a:noFill/>
        </p:spPr>
        <p:txBody>
          <a:bodyPr wrap="square" lIns="0" tIns="0" rIns="0" bIns="0" rtlCol="0">
            <a:spAutoFit/>
          </a:bodyPr>
          <a:lstStyle/>
          <a:p>
            <a:pPr marL="171450" indent="-171450" algn="just">
              <a:spcBef>
                <a:spcPts val="300"/>
              </a:spcBef>
              <a:spcAft>
                <a:spcPts val="300"/>
              </a:spcAft>
              <a:buFont typeface="Arial" panose="020B0604020202020204" pitchFamily="34" charset="0"/>
              <a:buChar char="•"/>
            </a:pPr>
            <a:r>
              <a:rPr lang="en-US" sz="1200" dirty="0"/>
              <a:t>The gross loan book has increased by 71% since FY2019</a:t>
            </a:r>
          </a:p>
          <a:p>
            <a:pPr marL="171450" indent="-171450" algn="just">
              <a:spcBef>
                <a:spcPts val="300"/>
              </a:spcBef>
              <a:spcAft>
                <a:spcPts val="300"/>
              </a:spcAft>
              <a:buFont typeface="Arial" panose="020B0604020202020204" pitchFamily="34" charset="0"/>
              <a:buChar char="•"/>
            </a:pPr>
            <a:r>
              <a:rPr lang="en-US" sz="1200" dirty="0"/>
              <a:t>Share of stage 1 loans has increased, while share of stage 2 and stage 3 loans have declined in the total mix by FY2023 </a:t>
            </a:r>
          </a:p>
        </p:txBody>
      </p:sp>
      <p:sp>
        <p:nvSpPr>
          <p:cNvPr id="25" name="TextBox 24">
            <a:extLst>
              <a:ext uri="{FF2B5EF4-FFF2-40B4-BE49-F238E27FC236}">
                <a16:creationId xmlns:a16="http://schemas.microsoft.com/office/drawing/2014/main" id="{46403713-21ED-492E-8927-60522620F2D4}"/>
              </a:ext>
            </a:extLst>
          </p:cNvPr>
          <p:cNvSpPr txBox="1"/>
          <p:nvPr/>
        </p:nvSpPr>
        <p:spPr>
          <a:xfrm>
            <a:off x="654518" y="3817412"/>
            <a:ext cx="5226518" cy="1477328"/>
          </a:xfrm>
          <a:prstGeom prst="rect">
            <a:avLst/>
          </a:prstGeom>
          <a:noFill/>
          <a:ln>
            <a:solidFill>
              <a:schemeClr val="bg2">
                <a:lumMod val="50000"/>
              </a:schemeClr>
            </a:solidFill>
            <a:prstDash val="dash"/>
          </a:ln>
        </p:spPr>
        <p:txBody>
          <a:bodyPr wrap="square" lIns="45720" tIns="45720" rIns="45720" bIns="45720" rtlCol="0">
            <a:spAutoFit/>
          </a:bodyPr>
          <a:lstStyle/>
          <a:p>
            <a:pPr algn="just">
              <a:spcBef>
                <a:spcPts val="300"/>
              </a:spcBef>
              <a:spcAft>
                <a:spcPts val="300"/>
              </a:spcAft>
            </a:pPr>
            <a:r>
              <a:rPr lang="en-US" sz="1000" i="1" dirty="0"/>
              <a:t>IFRS 9 details on the asset quality norms and how banks must classify their gross loan book into different stages </a:t>
            </a:r>
          </a:p>
          <a:p>
            <a:pPr algn="just">
              <a:spcBef>
                <a:spcPts val="300"/>
              </a:spcBef>
              <a:spcAft>
                <a:spcPts val="300"/>
              </a:spcAft>
            </a:pPr>
            <a:r>
              <a:rPr lang="en-US" sz="1000" i="1" dirty="0"/>
              <a:t>Gross loans are classified as 12 month ECL (Stage 1), Lifetime ECL not credit impaired (Stage 2) and Lifetime ECL credit impaired (Stage 3), where ECL stands for Expected Credit Loss (Please refer appendix for more information)</a:t>
            </a:r>
          </a:p>
          <a:p>
            <a:pPr algn="just">
              <a:spcBef>
                <a:spcPts val="300"/>
              </a:spcBef>
              <a:spcAft>
                <a:spcPts val="300"/>
              </a:spcAft>
            </a:pPr>
            <a:r>
              <a:rPr lang="en-US" sz="1000" i="1" dirty="0"/>
              <a:t>Essentially, stage 1 loans are performing loans with timely repayments, stage 2 loans are loans which are showing early signs of stress and may slip into stage 3 category, and stage 3 loans are predominantly NPLs, restructured loans</a:t>
            </a:r>
          </a:p>
        </p:txBody>
      </p:sp>
      <p:sp>
        <p:nvSpPr>
          <p:cNvPr id="28" name="TextBox 27">
            <a:extLst>
              <a:ext uri="{FF2B5EF4-FFF2-40B4-BE49-F238E27FC236}">
                <a16:creationId xmlns:a16="http://schemas.microsoft.com/office/drawing/2014/main" id="{8762EF09-251D-47D9-9212-98589944B64C}"/>
              </a:ext>
            </a:extLst>
          </p:cNvPr>
          <p:cNvSpPr txBox="1"/>
          <p:nvPr/>
        </p:nvSpPr>
        <p:spPr>
          <a:xfrm>
            <a:off x="6629055" y="3817412"/>
            <a:ext cx="4883377" cy="938719"/>
          </a:xfrm>
          <a:prstGeom prst="rect">
            <a:avLst/>
          </a:prstGeom>
          <a:noFill/>
          <a:ln>
            <a:solidFill>
              <a:schemeClr val="bg2">
                <a:lumMod val="50000"/>
              </a:schemeClr>
            </a:solidFill>
            <a:prstDash val="dash"/>
          </a:ln>
        </p:spPr>
        <p:txBody>
          <a:bodyPr wrap="square" lIns="45720" tIns="45720" rIns="45720" bIns="45720" rtlCol="0">
            <a:spAutoFit/>
          </a:bodyPr>
          <a:lstStyle/>
          <a:p>
            <a:pPr algn="just">
              <a:spcBef>
                <a:spcPts val="300"/>
              </a:spcBef>
              <a:spcAft>
                <a:spcPts val="300"/>
              </a:spcAft>
            </a:pPr>
            <a:r>
              <a:rPr lang="en-US" sz="1000" i="1" dirty="0"/>
              <a:t>As per IFRS 9, the bank is required to estimate provisioning requirement on these 3 stages of loans, which is a function of probability of default and loss-given default (please refer appendix for an illustration) </a:t>
            </a:r>
          </a:p>
          <a:p>
            <a:pPr algn="just">
              <a:spcBef>
                <a:spcPts val="300"/>
              </a:spcBef>
              <a:spcAft>
                <a:spcPts val="300"/>
              </a:spcAft>
            </a:pPr>
            <a:r>
              <a:rPr lang="en-US" sz="1000" i="1" dirty="0"/>
              <a:t>Stage-wise provision coverage rates depend on the ECL calculation undertaken by the bank for that period, which is dynamic as default probabilities change, Loss-given default change</a:t>
            </a:r>
          </a:p>
        </p:txBody>
      </p:sp>
      <p:sp>
        <p:nvSpPr>
          <p:cNvPr id="30" name="TextBox 29">
            <a:extLst>
              <a:ext uri="{FF2B5EF4-FFF2-40B4-BE49-F238E27FC236}">
                <a16:creationId xmlns:a16="http://schemas.microsoft.com/office/drawing/2014/main" id="{2F56693D-0631-49E9-8444-B0ABA1728AFF}"/>
              </a:ext>
            </a:extLst>
          </p:cNvPr>
          <p:cNvSpPr txBox="1"/>
          <p:nvPr/>
        </p:nvSpPr>
        <p:spPr>
          <a:xfrm>
            <a:off x="6618278" y="4858392"/>
            <a:ext cx="4894154" cy="1261884"/>
          </a:xfrm>
          <a:prstGeom prst="rect">
            <a:avLst/>
          </a:prstGeom>
          <a:noFill/>
        </p:spPr>
        <p:txBody>
          <a:bodyPr wrap="square" lIns="0" tIns="0" rIns="0" bIns="0" rtlCol="0">
            <a:spAutoFit/>
          </a:bodyPr>
          <a:lstStyle/>
          <a:p>
            <a:pPr marL="171450" indent="-171450" algn="just">
              <a:spcBef>
                <a:spcPts val="300"/>
              </a:spcBef>
              <a:spcAft>
                <a:spcPts val="300"/>
              </a:spcAft>
              <a:buFont typeface="Arial" panose="020B0604020202020204" pitchFamily="34" charset="0"/>
              <a:buChar char="•"/>
            </a:pPr>
            <a:r>
              <a:rPr lang="en-US" sz="1200" dirty="0"/>
              <a:t>Provisions on stage 1 loans has been relatively stable during FY2019 – FY2023, and it is currently lower compared to historical levels</a:t>
            </a:r>
          </a:p>
          <a:p>
            <a:pPr marL="171450" indent="-171450" algn="just">
              <a:spcBef>
                <a:spcPts val="300"/>
              </a:spcBef>
              <a:spcAft>
                <a:spcPts val="300"/>
              </a:spcAft>
              <a:buFont typeface="Arial" panose="020B0604020202020204" pitchFamily="34" charset="0"/>
              <a:buChar char="•"/>
            </a:pPr>
            <a:r>
              <a:rPr lang="en-US" sz="1200" dirty="0"/>
              <a:t>Provisions on stage 2 loans has been gradually rising from 11.0% in FY2019 to 17.1% in FY2023 indicating higher expected credit losses</a:t>
            </a:r>
          </a:p>
          <a:p>
            <a:pPr marL="171450" indent="-171450" algn="just">
              <a:spcBef>
                <a:spcPts val="300"/>
              </a:spcBef>
              <a:spcAft>
                <a:spcPts val="300"/>
              </a:spcAft>
              <a:buFont typeface="Arial" panose="020B0604020202020204" pitchFamily="34" charset="0"/>
              <a:buChar char="•"/>
            </a:pPr>
            <a:r>
              <a:rPr lang="en-US" sz="1200" dirty="0"/>
              <a:t>Provisions on stage 3 loans have gradually decreasing from 101.7% in FY2019 to 71.7% in FY2022 indicating lower expected credit losses</a:t>
            </a:r>
          </a:p>
        </p:txBody>
      </p:sp>
      <p:sp>
        <p:nvSpPr>
          <p:cNvPr id="3" name="Rectangle 2">
            <a:extLst>
              <a:ext uri="{FF2B5EF4-FFF2-40B4-BE49-F238E27FC236}">
                <a16:creationId xmlns:a16="http://schemas.microsoft.com/office/drawing/2014/main" id="{5023BB2B-E626-C647-B8B9-DE816879EA1F}"/>
              </a:ext>
            </a:extLst>
          </p:cNvPr>
          <p:cNvSpPr/>
          <p:nvPr/>
        </p:nvSpPr>
        <p:spPr>
          <a:xfrm>
            <a:off x="5013225" y="1387925"/>
            <a:ext cx="612006" cy="237744"/>
          </a:xfrm>
          <a:prstGeom prst="rect">
            <a:avLst/>
          </a:prstGeom>
          <a:solidFill>
            <a:schemeClr val="bg1">
              <a:lumMod val="8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r>
              <a:rPr lang="en-US" sz="1000" dirty="0">
                <a:solidFill>
                  <a:schemeClr val="tx1"/>
                </a:solidFill>
              </a:rPr>
              <a:t>104,976</a:t>
            </a:r>
          </a:p>
        </p:txBody>
      </p:sp>
      <p:sp>
        <p:nvSpPr>
          <p:cNvPr id="6" name="TextBox 5">
            <a:extLst>
              <a:ext uri="{FF2B5EF4-FFF2-40B4-BE49-F238E27FC236}">
                <a16:creationId xmlns:a16="http://schemas.microsoft.com/office/drawing/2014/main" id="{5CC70ADB-2B1A-46DB-F804-1EC689EEA673}"/>
              </a:ext>
            </a:extLst>
          </p:cNvPr>
          <p:cNvSpPr txBox="1"/>
          <p:nvPr/>
        </p:nvSpPr>
        <p:spPr>
          <a:xfrm>
            <a:off x="535770" y="6285761"/>
            <a:ext cx="11114414" cy="144720"/>
          </a:xfrm>
          <a:prstGeom prst="rect">
            <a:avLst/>
          </a:prstGeom>
          <a:noFill/>
        </p:spPr>
        <p:txBody>
          <a:bodyPr wrap="square" lIns="0" tIns="0" rIns="0" bIns="0" rtlCol="0">
            <a:spAutoFit/>
          </a:bodyPr>
          <a:lstStyle/>
          <a:p>
            <a:pPr algn="l">
              <a:lnSpc>
                <a:spcPct val="110000"/>
              </a:lnSpc>
            </a:pPr>
            <a:r>
              <a:rPr lang="en-US" sz="900" dirty="0"/>
              <a:t>Source: Annual report  </a:t>
            </a:r>
          </a:p>
        </p:txBody>
      </p:sp>
    </p:spTree>
    <p:extLst>
      <p:ext uri="{BB962C8B-B14F-4D97-AF65-F5344CB8AC3E}">
        <p14:creationId xmlns:p14="http://schemas.microsoft.com/office/powerpoint/2010/main" val="29087141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8461" y="382589"/>
            <a:ext cx="10764209" cy="585599"/>
          </a:xfrm>
        </p:spPr>
        <p:txBody>
          <a:bodyPr/>
          <a:lstStyle/>
          <a:p>
            <a:r>
              <a:rPr lang="en-US" dirty="0"/>
              <a:t>Asset quality analysis – NPL coverage ratio has declined further in FY 2023, and NPLs account for ~ 8% of book equity during FY 2019 – FY 2023, and effective management can unlock shareholder value</a:t>
            </a:r>
          </a:p>
        </p:txBody>
      </p:sp>
      <p:graphicFrame>
        <p:nvGraphicFramePr>
          <p:cNvPr id="11" name="Chart 10">
            <a:extLst>
              <a:ext uri="{FF2B5EF4-FFF2-40B4-BE49-F238E27FC236}">
                <a16:creationId xmlns:a16="http://schemas.microsoft.com/office/drawing/2014/main" id="{CE52F7E0-7C4C-49B5-8E7A-CE47003B842E}"/>
              </a:ext>
            </a:extLst>
          </p:cNvPr>
          <p:cNvGraphicFramePr/>
          <p:nvPr>
            <p:extLst>
              <p:ext uri="{D42A27DB-BD31-4B8C-83A1-F6EECF244321}">
                <p14:modId xmlns:p14="http://schemas.microsoft.com/office/powerpoint/2010/main" val="3655571533"/>
              </p:ext>
            </p:extLst>
          </p:nvPr>
        </p:nvGraphicFramePr>
        <p:xfrm>
          <a:off x="431515" y="1164038"/>
          <a:ext cx="3582257" cy="230346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Chart 11">
            <a:extLst>
              <a:ext uri="{FF2B5EF4-FFF2-40B4-BE49-F238E27FC236}">
                <a16:creationId xmlns:a16="http://schemas.microsoft.com/office/drawing/2014/main" id="{73D11982-B65D-44B0-A83F-FA7AD939F66E}"/>
              </a:ext>
            </a:extLst>
          </p:cNvPr>
          <p:cNvGraphicFramePr/>
          <p:nvPr>
            <p:extLst>
              <p:ext uri="{D42A27DB-BD31-4B8C-83A1-F6EECF244321}">
                <p14:modId xmlns:p14="http://schemas.microsoft.com/office/powerpoint/2010/main" val="2578963430"/>
              </p:ext>
            </p:extLst>
          </p:nvPr>
        </p:nvGraphicFramePr>
        <p:xfrm>
          <a:off x="8414535" y="1147137"/>
          <a:ext cx="3261528" cy="2320363"/>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2">
            <a:extLst>
              <a:ext uri="{FF2B5EF4-FFF2-40B4-BE49-F238E27FC236}">
                <a16:creationId xmlns:a16="http://schemas.microsoft.com/office/drawing/2014/main" id="{690D56BC-3671-4125-A357-70FFA2C793AE}"/>
              </a:ext>
            </a:extLst>
          </p:cNvPr>
          <p:cNvSpPr txBox="1"/>
          <p:nvPr/>
        </p:nvSpPr>
        <p:spPr>
          <a:xfrm>
            <a:off x="4180265" y="3623552"/>
            <a:ext cx="3932378" cy="553998"/>
          </a:xfrm>
          <a:prstGeom prst="rect">
            <a:avLst/>
          </a:prstGeom>
          <a:noFill/>
          <a:ln>
            <a:solidFill>
              <a:schemeClr val="bg2">
                <a:lumMod val="50000"/>
              </a:schemeClr>
            </a:solidFill>
            <a:prstDash val="dash"/>
          </a:ln>
        </p:spPr>
        <p:txBody>
          <a:bodyPr wrap="square" lIns="45720" tIns="45720" rIns="45720" bIns="45720" rtlCol="0">
            <a:spAutoFit/>
          </a:bodyPr>
          <a:lstStyle>
            <a:defPPr>
              <a:defRPr lang="en-US"/>
            </a:defPPr>
            <a:lvl1pPr algn="just">
              <a:spcBef>
                <a:spcPts val="300"/>
              </a:spcBef>
              <a:spcAft>
                <a:spcPts val="300"/>
              </a:spcAft>
              <a:defRPr sz="1000" i="1"/>
            </a:lvl1pPr>
          </a:lstStyle>
          <a:p>
            <a:r>
              <a:rPr lang="en-US" dirty="0"/>
              <a:t>Provisions mean accumulated impairment allowance balance; i.e. accumulated provisions on balance sheet. This provision is a summation of stage 1 provisions, stage 2 provisions and stage 3 provisions</a:t>
            </a:r>
          </a:p>
        </p:txBody>
      </p:sp>
      <p:sp>
        <p:nvSpPr>
          <p:cNvPr id="14" name="TextBox 13">
            <a:extLst>
              <a:ext uri="{FF2B5EF4-FFF2-40B4-BE49-F238E27FC236}">
                <a16:creationId xmlns:a16="http://schemas.microsoft.com/office/drawing/2014/main" id="{216C55D4-B670-4C35-A7BC-217E6DEE51FF}"/>
              </a:ext>
            </a:extLst>
          </p:cNvPr>
          <p:cNvSpPr txBox="1"/>
          <p:nvPr/>
        </p:nvSpPr>
        <p:spPr>
          <a:xfrm>
            <a:off x="8483104" y="3802243"/>
            <a:ext cx="3192959" cy="246221"/>
          </a:xfrm>
          <a:prstGeom prst="rect">
            <a:avLst/>
          </a:prstGeom>
          <a:noFill/>
          <a:ln>
            <a:solidFill>
              <a:schemeClr val="bg2">
                <a:lumMod val="50000"/>
              </a:schemeClr>
            </a:solidFill>
            <a:prstDash val="dash"/>
          </a:ln>
        </p:spPr>
        <p:txBody>
          <a:bodyPr wrap="square" lIns="45720" tIns="45720" rIns="45720" bIns="45720" rtlCol="0">
            <a:spAutoFit/>
          </a:bodyPr>
          <a:lstStyle>
            <a:defPPr>
              <a:defRPr lang="en-US"/>
            </a:defPPr>
            <a:lvl1pPr algn="just">
              <a:spcBef>
                <a:spcPts val="300"/>
              </a:spcBef>
              <a:spcAft>
                <a:spcPts val="300"/>
              </a:spcAft>
              <a:defRPr sz="1000" i="1"/>
            </a:lvl1pPr>
          </a:lstStyle>
          <a:p>
            <a:r>
              <a:rPr lang="en-US" dirty="0"/>
              <a:t>NPL ratio is calculated as NPLs / Gross Loans</a:t>
            </a:r>
          </a:p>
        </p:txBody>
      </p:sp>
      <p:sp>
        <p:nvSpPr>
          <p:cNvPr id="15" name="TextBox 14">
            <a:extLst>
              <a:ext uri="{FF2B5EF4-FFF2-40B4-BE49-F238E27FC236}">
                <a16:creationId xmlns:a16="http://schemas.microsoft.com/office/drawing/2014/main" id="{4A55E031-83D1-45A6-8B0A-45E82D003B80}"/>
              </a:ext>
            </a:extLst>
          </p:cNvPr>
          <p:cNvSpPr txBox="1"/>
          <p:nvPr/>
        </p:nvSpPr>
        <p:spPr>
          <a:xfrm>
            <a:off x="561650" y="4315800"/>
            <a:ext cx="3319034" cy="815608"/>
          </a:xfrm>
          <a:prstGeom prst="rect">
            <a:avLst/>
          </a:prstGeom>
          <a:noFill/>
        </p:spPr>
        <p:txBody>
          <a:bodyPr wrap="square" lIns="0" tIns="0" rIns="0" bIns="0" rtlCol="0">
            <a:spAutoFit/>
          </a:bodyPr>
          <a:lstStyle/>
          <a:p>
            <a:pPr marL="171450" indent="-171450" algn="just">
              <a:spcBef>
                <a:spcPts val="300"/>
              </a:spcBef>
              <a:spcAft>
                <a:spcPts val="300"/>
              </a:spcAft>
              <a:buFont typeface="Arial" panose="020B0604020202020204" pitchFamily="34" charset="0"/>
              <a:buChar char="•"/>
            </a:pPr>
            <a:r>
              <a:rPr lang="en-US" sz="1200" dirty="0"/>
              <a:t>There are no NPLs in stage 1 and stage 2 loans</a:t>
            </a:r>
          </a:p>
          <a:p>
            <a:pPr marL="171450" indent="-171450" algn="just">
              <a:spcBef>
                <a:spcPts val="300"/>
              </a:spcBef>
              <a:spcAft>
                <a:spcPts val="300"/>
              </a:spcAft>
              <a:buFont typeface="Arial" panose="020B0604020202020204" pitchFamily="34" charset="0"/>
              <a:buChar char="•"/>
            </a:pPr>
            <a:r>
              <a:rPr lang="en-US" sz="1200" dirty="0"/>
              <a:t>Non-performing loans are a major subset of stage 3 loans; evident from 100% share of stage 3 loans historically</a:t>
            </a:r>
          </a:p>
        </p:txBody>
      </p:sp>
      <p:sp>
        <p:nvSpPr>
          <p:cNvPr id="19" name="TextBox 18">
            <a:extLst>
              <a:ext uri="{FF2B5EF4-FFF2-40B4-BE49-F238E27FC236}">
                <a16:creationId xmlns:a16="http://schemas.microsoft.com/office/drawing/2014/main" id="{3D2E2E88-4895-4969-9675-3CD3B26EA623}"/>
              </a:ext>
            </a:extLst>
          </p:cNvPr>
          <p:cNvSpPr txBox="1"/>
          <p:nvPr/>
        </p:nvSpPr>
        <p:spPr>
          <a:xfrm>
            <a:off x="4180266" y="4315800"/>
            <a:ext cx="3932377" cy="1631216"/>
          </a:xfrm>
          <a:prstGeom prst="rect">
            <a:avLst/>
          </a:prstGeom>
          <a:noFill/>
        </p:spPr>
        <p:txBody>
          <a:bodyPr wrap="square" lIns="0" tIns="0" rIns="0" bIns="0" rtlCol="0">
            <a:spAutoFit/>
          </a:bodyPr>
          <a:lstStyle/>
          <a:p>
            <a:pPr marL="171450" indent="-171450" algn="just">
              <a:spcBef>
                <a:spcPts val="300"/>
              </a:spcBef>
              <a:spcAft>
                <a:spcPts val="300"/>
              </a:spcAft>
              <a:buFont typeface="Arial" panose="020B0604020202020204" pitchFamily="34" charset="0"/>
              <a:buChar char="•"/>
            </a:pPr>
            <a:r>
              <a:rPr lang="en-US" sz="1200" dirty="0"/>
              <a:t>Increasing NPL coverage ratio during FY2019 – FY2021 indicates improved coverage of NPLs through higher provisioning</a:t>
            </a:r>
          </a:p>
          <a:p>
            <a:pPr marL="171450" indent="-171450" algn="just">
              <a:spcBef>
                <a:spcPts val="300"/>
              </a:spcBef>
              <a:spcAft>
                <a:spcPts val="300"/>
              </a:spcAft>
              <a:buFont typeface="Arial" panose="020B0604020202020204" pitchFamily="34" charset="0"/>
              <a:buChar char="•"/>
            </a:pPr>
            <a:r>
              <a:rPr lang="en-US" sz="1200" dirty="0"/>
              <a:t>Detailed assessment of NPLs to be carried to distinguish the impact of increased Stage 2 provisioning versus eventual requirement under Stage 3 NPLs</a:t>
            </a:r>
          </a:p>
          <a:p>
            <a:pPr algn="just">
              <a:spcBef>
                <a:spcPts val="300"/>
              </a:spcBef>
              <a:spcAft>
                <a:spcPts val="300"/>
              </a:spcAft>
            </a:pPr>
            <a:r>
              <a:rPr lang="en-US" sz="1200" dirty="0"/>
              <a:t>(for more information on NPLs as per IFRS 9, please refer appendix)</a:t>
            </a:r>
          </a:p>
        </p:txBody>
      </p:sp>
      <p:sp>
        <p:nvSpPr>
          <p:cNvPr id="20" name="TextBox 19">
            <a:extLst>
              <a:ext uri="{FF2B5EF4-FFF2-40B4-BE49-F238E27FC236}">
                <a16:creationId xmlns:a16="http://schemas.microsoft.com/office/drawing/2014/main" id="{417A1D80-B08D-41A9-A569-83C515F031B9}"/>
              </a:ext>
            </a:extLst>
          </p:cNvPr>
          <p:cNvSpPr txBox="1"/>
          <p:nvPr/>
        </p:nvSpPr>
        <p:spPr>
          <a:xfrm>
            <a:off x="8483104" y="4315800"/>
            <a:ext cx="3192959" cy="738664"/>
          </a:xfrm>
          <a:prstGeom prst="rect">
            <a:avLst/>
          </a:prstGeom>
          <a:noFill/>
        </p:spPr>
        <p:txBody>
          <a:bodyPr wrap="square" lIns="0" tIns="0" rIns="0" bIns="0" rtlCol="0">
            <a:spAutoFit/>
          </a:bodyPr>
          <a:lstStyle/>
          <a:p>
            <a:pPr marL="171450" indent="-171450">
              <a:spcBef>
                <a:spcPts val="300"/>
              </a:spcBef>
              <a:spcAft>
                <a:spcPts val="300"/>
              </a:spcAft>
              <a:buFont typeface="Arial" panose="020B0604020202020204" pitchFamily="34" charset="0"/>
              <a:buChar char="•"/>
            </a:pPr>
            <a:r>
              <a:rPr lang="en-US" sz="1200" dirty="0"/>
              <a:t>NPLs have been in the range of 7.8% - 9.4% of book value of equity and can unlock potential shareholder value through effective management</a:t>
            </a:r>
          </a:p>
        </p:txBody>
      </p:sp>
      <p:sp>
        <p:nvSpPr>
          <p:cNvPr id="17" name="TextBox 16">
            <a:extLst>
              <a:ext uri="{FF2B5EF4-FFF2-40B4-BE49-F238E27FC236}">
                <a16:creationId xmlns:a16="http://schemas.microsoft.com/office/drawing/2014/main" id="{470EF8DB-BAB7-4C1F-A479-5392E800EA75}"/>
              </a:ext>
            </a:extLst>
          </p:cNvPr>
          <p:cNvSpPr txBox="1"/>
          <p:nvPr/>
        </p:nvSpPr>
        <p:spPr>
          <a:xfrm>
            <a:off x="578461" y="3623552"/>
            <a:ext cx="3319034" cy="553998"/>
          </a:xfrm>
          <a:prstGeom prst="rect">
            <a:avLst/>
          </a:prstGeom>
          <a:noFill/>
          <a:ln>
            <a:solidFill>
              <a:schemeClr val="bg2">
                <a:lumMod val="50000"/>
              </a:schemeClr>
            </a:solidFill>
            <a:prstDash val="dash"/>
          </a:ln>
        </p:spPr>
        <p:txBody>
          <a:bodyPr wrap="square" lIns="45720" tIns="45720" rIns="45720" bIns="45720" rtlCol="0">
            <a:spAutoFit/>
          </a:bodyPr>
          <a:lstStyle>
            <a:defPPr>
              <a:defRPr lang="en-US"/>
            </a:defPPr>
            <a:lvl1pPr algn="just">
              <a:spcBef>
                <a:spcPts val="300"/>
              </a:spcBef>
              <a:spcAft>
                <a:spcPts val="300"/>
              </a:spcAft>
              <a:defRPr sz="1000" i="1"/>
            </a:lvl1pPr>
          </a:lstStyle>
          <a:p>
            <a:r>
              <a:rPr lang="en-US" dirty="0"/>
              <a:t>Stage 3 loans include non-performing loans, impaired restructured loans and certain other risky exposures not included as NPLs</a:t>
            </a:r>
          </a:p>
        </p:txBody>
      </p:sp>
      <p:sp>
        <p:nvSpPr>
          <p:cNvPr id="3" name="TextBox 2">
            <a:extLst>
              <a:ext uri="{FF2B5EF4-FFF2-40B4-BE49-F238E27FC236}">
                <a16:creationId xmlns:a16="http://schemas.microsoft.com/office/drawing/2014/main" id="{B5EAF8F6-1EE6-5484-D0A9-CE5C3C0D8894}"/>
              </a:ext>
            </a:extLst>
          </p:cNvPr>
          <p:cNvSpPr txBox="1"/>
          <p:nvPr/>
        </p:nvSpPr>
        <p:spPr>
          <a:xfrm>
            <a:off x="535770" y="6285761"/>
            <a:ext cx="11114414" cy="144720"/>
          </a:xfrm>
          <a:prstGeom prst="rect">
            <a:avLst/>
          </a:prstGeom>
          <a:noFill/>
        </p:spPr>
        <p:txBody>
          <a:bodyPr wrap="square" lIns="0" tIns="0" rIns="0" bIns="0" rtlCol="0">
            <a:spAutoFit/>
          </a:bodyPr>
          <a:lstStyle/>
          <a:p>
            <a:pPr algn="l">
              <a:lnSpc>
                <a:spcPct val="110000"/>
              </a:lnSpc>
            </a:pPr>
            <a:r>
              <a:rPr lang="en-US" sz="900" dirty="0"/>
              <a:t>Source: Annual report  </a:t>
            </a:r>
          </a:p>
        </p:txBody>
      </p:sp>
      <p:graphicFrame>
        <p:nvGraphicFramePr>
          <p:cNvPr id="4" name="Chart 3">
            <a:extLst>
              <a:ext uri="{FF2B5EF4-FFF2-40B4-BE49-F238E27FC236}">
                <a16:creationId xmlns:a16="http://schemas.microsoft.com/office/drawing/2014/main" id="{9BCDCCA7-A079-C46D-536E-25EA6C683132}"/>
              </a:ext>
            </a:extLst>
          </p:cNvPr>
          <p:cNvGraphicFramePr/>
          <p:nvPr>
            <p:extLst>
              <p:ext uri="{D42A27DB-BD31-4B8C-83A1-F6EECF244321}">
                <p14:modId xmlns:p14="http://schemas.microsoft.com/office/powerpoint/2010/main" val="3114083161"/>
              </p:ext>
            </p:extLst>
          </p:nvPr>
        </p:nvGraphicFramePr>
        <p:xfrm>
          <a:off x="4013772" y="1164038"/>
          <a:ext cx="4277473" cy="230346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5249240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DF48E1F4-CA62-4B3F-BBE5-464A7FA0FB50}"/>
              </a:ext>
            </a:extLst>
          </p:cNvPr>
          <p:cNvGrpSpPr/>
          <p:nvPr/>
        </p:nvGrpSpPr>
        <p:grpSpPr>
          <a:xfrm>
            <a:off x="578461" y="821884"/>
            <a:ext cx="11114414" cy="4151846"/>
            <a:chOff x="578461" y="821884"/>
            <a:chExt cx="11114414" cy="4374382"/>
          </a:xfrm>
        </p:grpSpPr>
        <p:grpSp>
          <p:nvGrpSpPr>
            <p:cNvPr id="21" name="Group 20">
              <a:extLst>
                <a:ext uri="{FF2B5EF4-FFF2-40B4-BE49-F238E27FC236}">
                  <a16:creationId xmlns:a16="http://schemas.microsoft.com/office/drawing/2014/main" id="{BEBD1622-5810-4BBA-870E-B43DAC9617A5}"/>
                </a:ext>
              </a:extLst>
            </p:cNvPr>
            <p:cNvGrpSpPr/>
            <p:nvPr/>
          </p:nvGrpSpPr>
          <p:grpSpPr>
            <a:xfrm>
              <a:off x="578461" y="821884"/>
              <a:ext cx="11114414" cy="3744423"/>
              <a:chOff x="1171254" y="719666"/>
              <a:chExt cx="8988746" cy="5418667"/>
            </a:xfrm>
          </p:grpSpPr>
          <p:graphicFrame>
            <p:nvGraphicFramePr>
              <p:cNvPr id="22" name="Chart 21">
                <a:extLst>
                  <a:ext uri="{FF2B5EF4-FFF2-40B4-BE49-F238E27FC236}">
                    <a16:creationId xmlns:a16="http://schemas.microsoft.com/office/drawing/2014/main" id="{265E6CE4-44BA-4977-9057-B64980819E4E}"/>
                  </a:ext>
                </a:extLst>
              </p:cNvPr>
              <p:cNvGraphicFramePr/>
              <p:nvPr>
                <p:extLst>
                  <p:ext uri="{D42A27DB-BD31-4B8C-83A1-F6EECF244321}">
                    <p14:modId xmlns:p14="http://schemas.microsoft.com/office/powerpoint/2010/main" val="2004279875"/>
                  </p:ext>
                </p:extLst>
              </p:nvPr>
            </p:nvGraphicFramePr>
            <p:xfrm>
              <a:off x="2032000" y="719666"/>
              <a:ext cx="8128000" cy="5418667"/>
            </p:xfrm>
            <a:graphic>
              <a:graphicData uri="http://schemas.openxmlformats.org/drawingml/2006/chart">
                <c:chart xmlns:c="http://schemas.openxmlformats.org/drawingml/2006/chart" xmlns:r="http://schemas.openxmlformats.org/officeDocument/2006/relationships" r:id="rId2"/>
              </a:graphicData>
            </a:graphic>
          </p:graphicFrame>
          <p:sp>
            <p:nvSpPr>
              <p:cNvPr id="23" name="Rectangle 22">
                <a:extLst>
                  <a:ext uri="{FF2B5EF4-FFF2-40B4-BE49-F238E27FC236}">
                    <a16:creationId xmlns:a16="http://schemas.microsoft.com/office/drawing/2014/main" id="{1FF72036-025B-4D8B-997B-52A72A2180AE}"/>
                  </a:ext>
                </a:extLst>
              </p:cNvPr>
              <p:cNvSpPr/>
              <p:nvPr/>
            </p:nvSpPr>
            <p:spPr>
              <a:xfrm>
                <a:off x="1171254" y="1078787"/>
                <a:ext cx="1901952" cy="287324"/>
              </a:xfrm>
              <a:prstGeom prst="rect">
                <a:avLst/>
              </a:prstGeom>
              <a:solidFill>
                <a:schemeClr val="bg1">
                  <a:lumMod val="85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Total operating income</a:t>
                </a:r>
              </a:p>
            </p:txBody>
          </p:sp>
          <p:sp>
            <p:nvSpPr>
              <p:cNvPr id="24" name="Rectangle 23">
                <a:extLst>
                  <a:ext uri="{FF2B5EF4-FFF2-40B4-BE49-F238E27FC236}">
                    <a16:creationId xmlns:a16="http://schemas.microsoft.com/office/drawing/2014/main" id="{CC4E1FD7-0884-4889-BA52-4590874ECD1F}"/>
                  </a:ext>
                </a:extLst>
              </p:cNvPr>
              <p:cNvSpPr/>
              <p:nvPr/>
            </p:nvSpPr>
            <p:spPr>
              <a:xfrm>
                <a:off x="3135278" y="1078787"/>
                <a:ext cx="599248" cy="287326"/>
              </a:xfrm>
              <a:prstGeom prst="rect">
                <a:avLst/>
              </a:prstGeom>
              <a:solidFill>
                <a:schemeClr val="bg1">
                  <a:lumMod val="85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100%</a:t>
                </a:r>
              </a:p>
            </p:txBody>
          </p:sp>
          <p:sp>
            <p:nvSpPr>
              <p:cNvPr id="25" name="Rectangle 24">
                <a:extLst>
                  <a:ext uri="{FF2B5EF4-FFF2-40B4-BE49-F238E27FC236}">
                    <a16:creationId xmlns:a16="http://schemas.microsoft.com/office/drawing/2014/main" id="{A2F914CF-8405-46BE-ADBE-ACE7C637E0B3}"/>
                  </a:ext>
                </a:extLst>
              </p:cNvPr>
              <p:cNvSpPr/>
              <p:nvPr/>
            </p:nvSpPr>
            <p:spPr>
              <a:xfrm>
                <a:off x="4332607" y="1078787"/>
                <a:ext cx="599248" cy="287326"/>
              </a:xfrm>
              <a:prstGeom prst="rect">
                <a:avLst/>
              </a:prstGeom>
              <a:solidFill>
                <a:schemeClr val="bg1">
                  <a:lumMod val="85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100%</a:t>
                </a:r>
              </a:p>
            </p:txBody>
          </p:sp>
          <p:sp>
            <p:nvSpPr>
              <p:cNvPr id="26" name="Rectangle 25">
                <a:extLst>
                  <a:ext uri="{FF2B5EF4-FFF2-40B4-BE49-F238E27FC236}">
                    <a16:creationId xmlns:a16="http://schemas.microsoft.com/office/drawing/2014/main" id="{49C7321C-A39A-44E6-AEFB-B246E0291E79}"/>
                  </a:ext>
                </a:extLst>
              </p:cNvPr>
              <p:cNvSpPr/>
              <p:nvPr/>
            </p:nvSpPr>
            <p:spPr>
              <a:xfrm>
                <a:off x="6722698" y="1078785"/>
                <a:ext cx="599248" cy="287326"/>
              </a:xfrm>
              <a:prstGeom prst="rect">
                <a:avLst/>
              </a:prstGeom>
              <a:solidFill>
                <a:schemeClr val="bg1">
                  <a:lumMod val="85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100%</a:t>
                </a:r>
              </a:p>
            </p:txBody>
          </p:sp>
          <p:sp>
            <p:nvSpPr>
              <p:cNvPr id="27" name="Rectangle 26">
                <a:extLst>
                  <a:ext uri="{FF2B5EF4-FFF2-40B4-BE49-F238E27FC236}">
                    <a16:creationId xmlns:a16="http://schemas.microsoft.com/office/drawing/2014/main" id="{69C62B8D-8138-482D-8339-1B1EF26D6F71}"/>
                  </a:ext>
                </a:extLst>
              </p:cNvPr>
              <p:cNvSpPr/>
              <p:nvPr/>
            </p:nvSpPr>
            <p:spPr>
              <a:xfrm>
                <a:off x="7917743" y="1078785"/>
                <a:ext cx="599248" cy="287326"/>
              </a:xfrm>
              <a:prstGeom prst="rect">
                <a:avLst/>
              </a:prstGeom>
              <a:solidFill>
                <a:schemeClr val="bg1">
                  <a:lumMod val="85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100%</a:t>
                </a:r>
              </a:p>
            </p:txBody>
          </p:sp>
          <p:sp>
            <p:nvSpPr>
              <p:cNvPr id="28" name="Rectangle 27">
                <a:extLst>
                  <a:ext uri="{FF2B5EF4-FFF2-40B4-BE49-F238E27FC236}">
                    <a16:creationId xmlns:a16="http://schemas.microsoft.com/office/drawing/2014/main" id="{60F3EDFA-BE36-4D96-83EB-4A9D7A39069F}"/>
                  </a:ext>
                </a:extLst>
              </p:cNvPr>
              <p:cNvSpPr/>
              <p:nvPr/>
            </p:nvSpPr>
            <p:spPr>
              <a:xfrm>
                <a:off x="9112789" y="1078785"/>
                <a:ext cx="599248" cy="287326"/>
              </a:xfrm>
              <a:prstGeom prst="rect">
                <a:avLst/>
              </a:prstGeom>
              <a:solidFill>
                <a:schemeClr val="bg1">
                  <a:lumMod val="85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100%</a:t>
                </a:r>
              </a:p>
            </p:txBody>
          </p:sp>
          <p:sp>
            <p:nvSpPr>
              <p:cNvPr id="29" name="Rectangle 28">
                <a:extLst>
                  <a:ext uri="{FF2B5EF4-FFF2-40B4-BE49-F238E27FC236}">
                    <a16:creationId xmlns:a16="http://schemas.microsoft.com/office/drawing/2014/main" id="{8EF3671D-B6E0-453A-A428-3605B9003B9B}"/>
                  </a:ext>
                </a:extLst>
              </p:cNvPr>
              <p:cNvSpPr/>
              <p:nvPr/>
            </p:nvSpPr>
            <p:spPr>
              <a:xfrm>
                <a:off x="1171254" y="3103918"/>
                <a:ext cx="1901952" cy="287326"/>
              </a:xfrm>
              <a:prstGeom prst="rect">
                <a:avLst/>
              </a:prstGeom>
              <a:solidFill>
                <a:srgbClr val="A6E2E5"/>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Operating expenses</a:t>
                </a:r>
              </a:p>
            </p:txBody>
          </p:sp>
          <p:sp>
            <p:nvSpPr>
              <p:cNvPr id="30" name="Rectangle 29">
                <a:extLst>
                  <a:ext uri="{FF2B5EF4-FFF2-40B4-BE49-F238E27FC236}">
                    <a16:creationId xmlns:a16="http://schemas.microsoft.com/office/drawing/2014/main" id="{3FC0CE03-ACCC-4D02-B273-03E8382E4312}"/>
                  </a:ext>
                </a:extLst>
              </p:cNvPr>
              <p:cNvSpPr/>
              <p:nvPr/>
            </p:nvSpPr>
            <p:spPr>
              <a:xfrm>
                <a:off x="1171254" y="3705337"/>
                <a:ext cx="1901952" cy="287326"/>
              </a:xfrm>
              <a:prstGeom prst="rect">
                <a:avLst/>
              </a:prstGeom>
              <a:solidFill>
                <a:srgbClr val="016D9F"/>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latin typeface="+mj-lt"/>
                  </a:rPr>
                  <a:t>Credit impairment charges</a:t>
                </a:r>
                <a:r>
                  <a:rPr lang="en-US" sz="1200" baseline="30000" dirty="0">
                    <a:solidFill>
                      <a:schemeClr val="bg1"/>
                    </a:solidFill>
                    <a:latin typeface="+mj-lt"/>
                  </a:rPr>
                  <a:t>1</a:t>
                </a:r>
              </a:p>
            </p:txBody>
          </p:sp>
          <p:sp>
            <p:nvSpPr>
              <p:cNvPr id="31" name="Rectangle 30">
                <a:extLst>
                  <a:ext uri="{FF2B5EF4-FFF2-40B4-BE49-F238E27FC236}">
                    <a16:creationId xmlns:a16="http://schemas.microsoft.com/office/drawing/2014/main" id="{B0F9DEFA-89A0-45A7-916A-57767940EF5C}"/>
                  </a:ext>
                </a:extLst>
              </p:cNvPr>
              <p:cNvSpPr/>
              <p:nvPr/>
            </p:nvSpPr>
            <p:spPr>
              <a:xfrm>
                <a:off x="1171254" y="4252896"/>
                <a:ext cx="1901952" cy="292778"/>
              </a:xfrm>
              <a:prstGeom prst="rect">
                <a:avLst/>
              </a:prstGeom>
              <a:solidFill>
                <a:schemeClr val="accent1">
                  <a:lumMod val="20000"/>
                  <a:lumOff val="8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Taxes</a:t>
                </a:r>
              </a:p>
            </p:txBody>
          </p:sp>
          <p:sp>
            <p:nvSpPr>
              <p:cNvPr id="32" name="Rectangle 31">
                <a:extLst>
                  <a:ext uri="{FF2B5EF4-FFF2-40B4-BE49-F238E27FC236}">
                    <a16:creationId xmlns:a16="http://schemas.microsoft.com/office/drawing/2014/main" id="{23C6730E-574D-4E9B-9BE4-13C56245D4AF}"/>
                  </a:ext>
                </a:extLst>
              </p:cNvPr>
              <p:cNvSpPr/>
              <p:nvPr/>
            </p:nvSpPr>
            <p:spPr>
              <a:xfrm>
                <a:off x="1171254" y="4811360"/>
                <a:ext cx="1901952" cy="287326"/>
              </a:xfrm>
              <a:prstGeom prst="rect">
                <a:avLst/>
              </a:prstGeom>
              <a:solidFill>
                <a:srgbClr val="00A8C8"/>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latin typeface="+mj-lt"/>
                  </a:rPr>
                  <a:t>Profit after tax</a:t>
                </a:r>
              </a:p>
            </p:txBody>
          </p:sp>
        </p:grpSp>
        <p:sp>
          <p:nvSpPr>
            <p:cNvPr id="34" name="Rectangle 33">
              <a:extLst>
                <a:ext uri="{FF2B5EF4-FFF2-40B4-BE49-F238E27FC236}">
                  <a16:creationId xmlns:a16="http://schemas.microsoft.com/office/drawing/2014/main" id="{3F3D3098-5DC0-45F0-8BB2-CA269909C035}"/>
                </a:ext>
              </a:extLst>
            </p:cNvPr>
            <p:cNvSpPr/>
            <p:nvPr/>
          </p:nvSpPr>
          <p:spPr>
            <a:xfrm>
              <a:off x="578461" y="4667638"/>
              <a:ext cx="2351728" cy="198549"/>
            </a:xfrm>
            <a:prstGeom prst="rect">
              <a:avLst/>
            </a:prstGeom>
            <a:solidFill>
              <a:schemeClr val="accent4">
                <a:lumMod val="40000"/>
                <a:lumOff val="6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Credit costs</a:t>
              </a:r>
              <a:r>
                <a:rPr lang="en-US" sz="1200" baseline="30000" dirty="0">
                  <a:solidFill>
                    <a:schemeClr val="tx1"/>
                  </a:solidFill>
                  <a:latin typeface="+mj-lt"/>
                </a:rPr>
                <a:t>2</a:t>
              </a:r>
            </a:p>
          </p:txBody>
        </p:sp>
        <p:sp>
          <p:nvSpPr>
            <p:cNvPr id="35" name="Rectangle 34">
              <a:extLst>
                <a:ext uri="{FF2B5EF4-FFF2-40B4-BE49-F238E27FC236}">
                  <a16:creationId xmlns:a16="http://schemas.microsoft.com/office/drawing/2014/main" id="{38F1AD4C-51DD-4D42-AD98-67CB42FE55A9}"/>
                </a:ext>
              </a:extLst>
            </p:cNvPr>
            <p:cNvSpPr/>
            <p:nvPr/>
          </p:nvSpPr>
          <p:spPr>
            <a:xfrm>
              <a:off x="3006939" y="4667638"/>
              <a:ext cx="740959" cy="198549"/>
            </a:xfrm>
            <a:prstGeom prst="rect">
              <a:avLst/>
            </a:prstGeom>
            <a:solidFill>
              <a:schemeClr val="accent4">
                <a:lumMod val="40000"/>
                <a:lumOff val="6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1.0%</a:t>
              </a:r>
            </a:p>
          </p:txBody>
        </p:sp>
        <p:sp>
          <p:nvSpPr>
            <p:cNvPr id="36" name="Rectangle 35">
              <a:extLst>
                <a:ext uri="{FF2B5EF4-FFF2-40B4-BE49-F238E27FC236}">
                  <a16:creationId xmlns:a16="http://schemas.microsoft.com/office/drawing/2014/main" id="{872D53C7-2885-4C72-A434-92D1A8C54476}"/>
                </a:ext>
              </a:extLst>
            </p:cNvPr>
            <p:cNvSpPr/>
            <p:nvPr/>
          </p:nvSpPr>
          <p:spPr>
            <a:xfrm>
              <a:off x="4487414" y="4669909"/>
              <a:ext cx="740959" cy="198549"/>
            </a:xfrm>
            <a:prstGeom prst="rect">
              <a:avLst/>
            </a:prstGeom>
            <a:solidFill>
              <a:schemeClr val="accent4">
                <a:lumMod val="40000"/>
                <a:lumOff val="6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1.0%</a:t>
              </a:r>
            </a:p>
          </p:txBody>
        </p:sp>
        <p:sp>
          <p:nvSpPr>
            <p:cNvPr id="37" name="Rectangle 36">
              <a:extLst>
                <a:ext uri="{FF2B5EF4-FFF2-40B4-BE49-F238E27FC236}">
                  <a16:creationId xmlns:a16="http://schemas.microsoft.com/office/drawing/2014/main" id="{5C3D8EF0-F7E2-4FE4-A3A1-23BA23B726E2}"/>
                </a:ext>
              </a:extLst>
            </p:cNvPr>
            <p:cNvSpPr/>
            <p:nvPr/>
          </p:nvSpPr>
          <p:spPr>
            <a:xfrm>
              <a:off x="5965065" y="4667638"/>
              <a:ext cx="740959" cy="198549"/>
            </a:xfrm>
            <a:prstGeom prst="rect">
              <a:avLst/>
            </a:prstGeom>
            <a:solidFill>
              <a:schemeClr val="accent4">
                <a:lumMod val="40000"/>
                <a:lumOff val="6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1.1%</a:t>
              </a:r>
            </a:p>
          </p:txBody>
        </p:sp>
        <p:sp>
          <p:nvSpPr>
            <p:cNvPr id="38" name="Rectangle 37">
              <a:extLst>
                <a:ext uri="{FF2B5EF4-FFF2-40B4-BE49-F238E27FC236}">
                  <a16:creationId xmlns:a16="http://schemas.microsoft.com/office/drawing/2014/main" id="{FD128348-1830-4913-872C-98C1A6179AAD}"/>
                </a:ext>
              </a:extLst>
            </p:cNvPr>
            <p:cNvSpPr/>
            <p:nvPr/>
          </p:nvSpPr>
          <p:spPr>
            <a:xfrm>
              <a:off x="7442716" y="4667823"/>
              <a:ext cx="740959" cy="198549"/>
            </a:xfrm>
            <a:prstGeom prst="rect">
              <a:avLst/>
            </a:prstGeom>
            <a:solidFill>
              <a:schemeClr val="accent4">
                <a:lumMod val="40000"/>
                <a:lumOff val="6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0.7%</a:t>
              </a:r>
            </a:p>
          </p:txBody>
        </p:sp>
        <p:sp>
          <p:nvSpPr>
            <p:cNvPr id="39" name="Rectangle 38">
              <a:extLst>
                <a:ext uri="{FF2B5EF4-FFF2-40B4-BE49-F238E27FC236}">
                  <a16:creationId xmlns:a16="http://schemas.microsoft.com/office/drawing/2014/main" id="{58583014-BB84-4912-AF64-8A4C016F8310}"/>
                </a:ext>
              </a:extLst>
            </p:cNvPr>
            <p:cNvSpPr/>
            <p:nvPr/>
          </p:nvSpPr>
          <p:spPr>
            <a:xfrm>
              <a:off x="10398018" y="4665920"/>
              <a:ext cx="740959" cy="198549"/>
            </a:xfrm>
            <a:prstGeom prst="rect">
              <a:avLst/>
            </a:prstGeom>
            <a:solidFill>
              <a:schemeClr val="accent4">
                <a:lumMod val="40000"/>
                <a:lumOff val="6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0.4%</a:t>
              </a:r>
            </a:p>
          </p:txBody>
        </p:sp>
        <p:sp>
          <p:nvSpPr>
            <p:cNvPr id="40" name="Rectangle 39">
              <a:extLst>
                <a:ext uri="{FF2B5EF4-FFF2-40B4-BE49-F238E27FC236}">
                  <a16:creationId xmlns:a16="http://schemas.microsoft.com/office/drawing/2014/main" id="{0CF7A2B2-C760-455A-A821-8FB1ACCEC1F5}"/>
                </a:ext>
              </a:extLst>
            </p:cNvPr>
            <p:cNvSpPr/>
            <p:nvPr/>
          </p:nvSpPr>
          <p:spPr>
            <a:xfrm>
              <a:off x="578461" y="4985530"/>
              <a:ext cx="2351728" cy="198549"/>
            </a:xfrm>
            <a:prstGeom prst="rect">
              <a:avLst/>
            </a:prstGeom>
            <a:solidFill>
              <a:schemeClr val="accent4">
                <a:lumMod val="40000"/>
                <a:lumOff val="6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Return on average equity</a:t>
              </a:r>
              <a:r>
                <a:rPr lang="en-US" sz="1200" baseline="30000" dirty="0">
                  <a:solidFill>
                    <a:schemeClr val="tx1"/>
                  </a:solidFill>
                  <a:latin typeface="+mj-lt"/>
                </a:rPr>
                <a:t>3</a:t>
              </a:r>
            </a:p>
          </p:txBody>
        </p:sp>
        <p:sp>
          <p:nvSpPr>
            <p:cNvPr id="41" name="Rectangle 40">
              <a:extLst>
                <a:ext uri="{FF2B5EF4-FFF2-40B4-BE49-F238E27FC236}">
                  <a16:creationId xmlns:a16="http://schemas.microsoft.com/office/drawing/2014/main" id="{9BE1A760-80B4-4039-9042-F2F376C4E2A3}"/>
                </a:ext>
              </a:extLst>
            </p:cNvPr>
            <p:cNvSpPr/>
            <p:nvPr/>
          </p:nvSpPr>
          <p:spPr>
            <a:xfrm>
              <a:off x="3006939" y="4987741"/>
              <a:ext cx="740959" cy="198549"/>
            </a:xfrm>
            <a:prstGeom prst="rect">
              <a:avLst/>
            </a:prstGeom>
            <a:solidFill>
              <a:schemeClr val="accent4">
                <a:lumMod val="40000"/>
                <a:lumOff val="6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7.9%</a:t>
              </a:r>
            </a:p>
          </p:txBody>
        </p:sp>
        <p:sp>
          <p:nvSpPr>
            <p:cNvPr id="42" name="Rectangle 41">
              <a:extLst>
                <a:ext uri="{FF2B5EF4-FFF2-40B4-BE49-F238E27FC236}">
                  <a16:creationId xmlns:a16="http://schemas.microsoft.com/office/drawing/2014/main" id="{754A6968-FA46-42E4-8DAE-84E50E78D33F}"/>
                </a:ext>
              </a:extLst>
            </p:cNvPr>
            <p:cNvSpPr/>
            <p:nvPr/>
          </p:nvSpPr>
          <p:spPr>
            <a:xfrm>
              <a:off x="4487413" y="4997717"/>
              <a:ext cx="740959" cy="198549"/>
            </a:xfrm>
            <a:prstGeom prst="rect">
              <a:avLst/>
            </a:prstGeom>
            <a:solidFill>
              <a:schemeClr val="accent4">
                <a:lumMod val="40000"/>
                <a:lumOff val="6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14.4%</a:t>
              </a:r>
            </a:p>
          </p:txBody>
        </p:sp>
        <p:sp>
          <p:nvSpPr>
            <p:cNvPr id="43" name="Rectangle 42">
              <a:extLst>
                <a:ext uri="{FF2B5EF4-FFF2-40B4-BE49-F238E27FC236}">
                  <a16:creationId xmlns:a16="http://schemas.microsoft.com/office/drawing/2014/main" id="{0B3811FF-04BF-4928-B24D-865F14FD2F8B}"/>
                </a:ext>
              </a:extLst>
            </p:cNvPr>
            <p:cNvSpPr/>
            <p:nvPr/>
          </p:nvSpPr>
          <p:spPr>
            <a:xfrm>
              <a:off x="5965064" y="4992117"/>
              <a:ext cx="740959" cy="198549"/>
            </a:xfrm>
            <a:prstGeom prst="rect">
              <a:avLst/>
            </a:prstGeom>
            <a:solidFill>
              <a:schemeClr val="accent4">
                <a:lumMod val="40000"/>
                <a:lumOff val="6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13.4%</a:t>
              </a:r>
            </a:p>
          </p:txBody>
        </p:sp>
        <p:sp>
          <p:nvSpPr>
            <p:cNvPr id="44" name="Rectangle 43">
              <a:extLst>
                <a:ext uri="{FF2B5EF4-FFF2-40B4-BE49-F238E27FC236}">
                  <a16:creationId xmlns:a16="http://schemas.microsoft.com/office/drawing/2014/main" id="{70CABCE1-915D-414F-921F-761D5C951CD1}"/>
                </a:ext>
              </a:extLst>
            </p:cNvPr>
            <p:cNvSpPr/>
            <p:nvPr/>
          </p:nvSpPr>
          <p:spPr>
            <a:xfrm>
              <a:off x="7442714" y="4985530"/>
              <a:ext cx="740959" cy="198549"/>
            </a:xfrm>
            <a:prstGeom prst="rect">
              <a:avLst/>
            </a:prstGeom>
            <a:solidFill>
              <a:schemeClr val="accent4">
                <a:lumMod val="40000"/>
                <a:lumOff val="6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14.8%</a:t>
              </a:r>
            </a:p>
          </p:txBody>
        </p:sp>
        <p:sp>
          <p:nvSpPr>
            <p:cNvPr id="45" name="Rectangle 44">
              <a:extLst>
                <a:ext uri="{FF2B5EF4-FFF2-40B4-BE49-F238E27FC236}">
                  <a16:creationId xmlns:a16="http://schemas.microsoft.com/office/drawing/2014/main" id="{8AA152E1-87A4-4740-B05A-D48273E6E2AF}"/>
                </a:ext>
              </a:extLst>
            </p:cNvPr>
            <p:cNvSpPr/>
            <p:nvPr/>
          </p:nvSpPr>
          <p:spPr>
            <a:xfrm>
              <a:off x="10398018" y="4986024"/>
              <a:ext cx="740959" cy="198549"/>
            </a:xfrm>
            <a:prstGeom prst="rect">
              <a:avLst/>
            </a:prstGeom>
            <a:solidFill>
              <a:schemeClr val="accent4">
                <a:lumMod val="40000"/>
                <a:lumOff val="6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17.5%</a:t>
              </a:r>
            </a:p>
          </p:txBody>
        </p:sp>
      </p:grpSp>
      <p:sp>
        <p:nvSpPr>
          <p:cNvPr id="2" name="Title 1"/>
          <p:cNvSpPr>
            <a:spLocks noGrp="1"/>
          </p:cNvSpPr>
          <p:nvPr>
            <p:ph type="title"/>
          </p:nvPr>
        </p:nvSpPr>
        <p:spPr>
          <a:xfrm>
            <a:off x="578461" y="382589"/>
            <a:ext cx="11029033" cy="585599"/>
          </a:xfrm>
        </p:spPr>
        <p:txBody>
          <a:bodyPr/>
          <a:lstStyle/>
          <a:p>
            <a:r>
              <a:rPr lang="en-US" dirty="0"/>
              <a:t>Impairment charges have significant impact on profitability</a:t>
            </a:r>
          </a:p>
        </p:txBody>
      </p:sp>
      <p:sp>
        <p:nvSpPr>
          <p:cNvPr id="47" name="TextBox 46">
            <a:extLst>
              <a:ext uri="{FF2B5EF4-FFF2-40B4-BE49-F238E27FC236}">
                <a16:creationId xmlns:a16="http://schemas.microsoft.com/office/drawing/2014/main" id="{A64AF2D6-CB30-456F-9A6B-805EF58A7DD8}"/>
              </a:ext>
            </a:extLst>
          </p:cNvPr>
          <p:cNvSpPr txBox="1"/>
          <p:nvPr/>
        </p:nvSpPr>
        <p:spPr>
          <a:xfrm>
            <a:off x="565384" y="5296841"/>
            <a:ext cx="11056631" cy="446276"/>
          </a:xfrm>
          <a:prstGeom prst="rect">
            <a:avLst/>
          </a:prstGeom>
          <a:noFill/>
        </p:spPr>
        <p:txBody>
          <a:bodyPr wrap="square" lIns="0" tIns="0" rIns="0" bIns="0" rtlCol="0">
            <a:spAutoFit/>
          </a:bodyPr>
          <a:lstStyle/>
          <a:p>
            <a:pPr marL="171450" indent="-171450" algn="just">
              <a:spcBef>
                <a:spcPts val="300"/>
              </a:spcBef>
              <a:spcAft>
                <a:spcPts val="300"/>
              </a:spcAft>
              <a:buFont typeface="Arial" panose="020B0604020202020204" pitchFamily="34" charset="0"/>
              <a:buChar char="•"/>
            </a:pPr>
            <a:r>
              <a:rPr lang="en-US" sz="1200" dirty="0"/>
              <a:t>With the evolution of stringent asset quality norms, there has been significant impact of annual credit provisions on profitability and on the bottom-line</a:t>
            </a:r>
          </a:p>
          <a:p>
            <a:pPr marL="171450" indent="-171450" algn="just">
              <a:spcBef>
                <a:spcPts val="300"/>
              </a:spcBef>
              <a:spcAft>
                <a:spcPts val="300"/>
              </a:spcAft>
              <a:buFont typeface="Arial" panose="020B0604020202020204" pitchFamily="34" charset="0"/>
              <a:buChar char="•"/>
            </a:pPr>
            <a:r>
              <a:rPr lang="en-US" sz="1200" dirty="0"/>
              <a:t>High NPLs lead to high credit costs impacting shareholder return, as the banks are mandated to create adequate provisions on bad loans</a:t>
            </a:r>
          </a:p>
        </p:txBody>
      </p:sp>
      <p:sp>
        <p:nvSpPr>
          <p:cNvPr id="48" name="TextBox 47">
            <a:extLst>
              <a:ext uri="{FF2B5EF4-FFF2-40B4-BE49-F238E27FC236}">
                <a16:creationId xmlns:a16="http://schemas.microsoft.com/office/drawing/2014/main" id="{E86A3AFA-69C3-4290-8AEA-B9FFC003A98F}"/>
              </a:ext>
            </a:extLst>
          </p:cNvPr>
          <p:cNvSpPr txBox="1"/>
          <p:nvPr/>
        </p:nvSpPr>
        <p:spPr>
          <a:xfrm>
            <a:off x="578461" y="6077268"/>
            <a:ext cx="11114414" cy="415498"/>
          </a:xfrm>
          <a:prstGeom prst="rect">
            <a:avLst/>
          </a:prstGeom>
          <a:noFill/>
        </p:spPr>
        <p:txBody>
          <a:bodyPr wrap="square" lIns="0" tIns="0" rIns="0" bIns="0" rtlCol="0">
            <a:spAutoFit/>
          </a:bodyPr>
          <a:lstStyle/>
          <a:p>
            <a:pPr algn="l">
              <a:lnSpc>
                <a:spcPct val="100000"/>
              </a:lnSpc>
            </a:pPr>
            <a:r>
              <a:rPr lang="en-US" sz="900" dirty="0"/>
              <a:t>Note: 1. Credit impairment charges mean impairment charges for expected credit losses recorded in income statement, in simple words, this is the provisions made during the year on expected credit losses;</a:t>
            </a:r>
          </a:p>
          <a:p>
            <a:pPr algn="l">
              <a:lnSpc>
                <a:spcPct val="100000"/>
              </a:lnSpc>
            </a:pPr>
            <a:r>
              <a:rPr lang="en-US" sz="900" dirty="0"/>
              <a:t>2. Credit cost is calculated as credit impairment charges for the year / Average net loans; 3. Return on average equity is calculated as PAT / average equity (ROAE)</a:t>
            </a:r>
          </a:p>
          <a:p>
            <a:pPr algn="l">
              <a:lnSpc>
                <a:spcPct val="100000"/>
              </a:lnSpc>
            </a:pPr>
            <a:r>
              <a:rPr lang="en-US" sz="900" dirty="0"/>
              <a:t>Source: Annual report  </a:t>
            </a:r>
          </a:p>
        </p:txBody>
      </p:sp>
      <p:sp>
        <p:nvSpPr>
          <p:cNvPr id="4" name="Rectangle 3">
            <a:extLst>
              <a:ext uri="{FF2B5EF4-FFF2-40B4-BE49-F238E27FC236}">
                <a16:creationId xmlns:a16="http://schemas.microsoft.com/office/drawing/2014/main" id="{0D32ACA5-8DDA-58AD-04FF-320C9C169FFC}"/>
              </a:ext>
            </a:extLst>
          </p:cNvPr>
          <p:cNvSpPr/>
          <p:nvPr/>
        </p:nvSpPr>
        <p:spPr>
          <a:xfrm>
            <a:off x="5965065" y="1057419"/>
            <a:ext cx="740959" cy="188448"/>
          </a:xfrm>
          <a:prstGeom prst="rect">
            <a:avLst/>
          </a:prstGeom>
          <a:solidFill>
            <a:schemeClr val="bg1">
              <a:lumMod val="85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100%</a:t>
            </a:r>
          </a:p>
        </p:txBody>
      </p:sp>
      <p:sp>
        <p:nvSpPr>
          <p:cNvPr id="5" name="Rectangle 4">
            <a:extLst>
              <a:ext uri="{FF2B5EF4-FFF2-40B4-BE49-F238E27FC236}">
                <a16:creationId xmlns:a16="http://schemas.microsoft.com/office/drawing/2014/main" id="{F12D6D85-6CF0-8249-8A8E-0FD7D37AB57A}"/>
              </a:ext>
            </a:extLst>
          </p:cNvPr>
          <p:cNvSpPr/>
          <p:nvPr/>
        </p:nvSpPr>
        <p:spPr>
          <a:xfrm>
            <a:off x="8920367" y="4470364"/>
            <a:ext cx="740959" cy="188448"/>
          </a:xfrm>
          <a:prstGeom prst="rect">
            <a:avLst/>
          </a:prstGeom>
          <a:solidFill>
            <a:schemeClr val="accent4">
              <a:lumMod val="40000"/>
              <a:lumOff val="6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0.7%</a:t>
            </a:r>
          </a:p>
        </p:txBody>
      </p:sp>
      <p:sp>
        <p:nvSpPr>
          <p:cNvPr id="6" name="Rectangle 5">
            <a:extLst>
              <a:ext uri="{FF2B5EF4-FFF2-40B4-BE49-F238E27FC236}">
                <a16:creationId xmlns:a16="http://schemas.microsoft.com/office/drawing/2014/main" id="{F47FE0F3-BE42-818E-C3D0-D9C6391ABEB7}"/>
              </a:ext>
            </a:extLst>
          </p:cNvPr>
          <p:cNvSpPr/>
          <p:nvPr/>
        </p:nvSpPr>
        <p:spPr>
          <a:xfrm>
            <a:off x="8920367" y="4774183"/>
            <a:ext cx="740959" cy="188448"/>
          </a:xfrm>
          <a:prstGeom prst="rect">
            <a:avLst/>
          </a:prstGeom>
          <a:solidFill>
            <a:schemeClr val="accent4">
              <a:lumMod val="40000"/>
              <a:lumOff val="6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17.3%</a:t>
            </a:r>
          </a:p>
        </p:txBody>
      </p:sp>
    </p:spTree>
    <p:extLst>
      <p:ext uri="{BB962C8B-B14F-4D97-AF65-F5344CB8AC3E}">
        <p14:creationId xmlns:p14="http://schemas.microsoft.com/office/powerpoint/2010/main" val="29627175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3BDC97B-06F0-4BD2-B8BB-E0EB6ED9E74C}"/>
              </a:ext>
            </a:extLst>
          </p:cNvPr>
          <p:cNvSpPr>
            <a:spLocks noGrp="1"/>
          </p:cNvSpPr>
          <p:nvPr>
            <p:ph type="body" sz="quarter" idx="11"/>
          </p:nvPr>
        </p:nvSpPr>
        <p:spPr>
          <a:xfrm>
            <a:off x="4052775" y="2934392"/>
            <a:ext cx="6883449" cy="914400"/>
          </a:xfrm>
        </p:spPr>
        <p:txBody>
          <a:bodyPr/>
          <a:lstStyle/>
          <a:p>
            <a:r>
              <a:rPr lang="en-US" dirty="0" err="1"/>
              <a:t>AlJazira</a:t>
            </a:r>
            <a:r>
              <a:rPr lang="en-US" dirty="0"/>
              <a:t> Bank</a:t>
            </a:r>
            <a:endParaRPr lang="en-IN" dirty="0"/>
          </a:p>
        </p:txBody>
      </p:sp>
    </p:spTree>
    <p:extLst>
      <p:ext uri="{BB962C8B-B14F-4D97-AF65-F5344CB8AC3E}">
        <p14:creationId xmlns:p14="http://schemas.microsoft.com/office/powerpoint/2010/main" val="23269841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8461" y="382589"/>
            <a:ext cx="11029033" cy="585599"/>
          </a:xfrm>
        </p:spPr>
        <p:txBody>
          <a:bodyPr/>
          <a:lstStyle/>
          <a:p>
            <a:r>
              <a:rPr lang="en-US" dirty="0"/>
              <a:t>Asset quality analysis – Breakdown of gross loans into ECL stages and their provisions indicate rise in </a:t>
            </a:r>
            <a:br>
              <a:rPr lang="en-US" dirty="0"/>
            </a:br>
            <a:r>
              <a:rPr lang="en-US" dirty="0"/>
              <a:t>share of stage 1 loans; while gross loan book has increased by 65% since FY 2019</a:t>
            </a:r>
          </a:p>
        </p:txBody>
      </p:sp>
      <p:graphicFrame>
        <p:nvGraphicFramePr>
          <p:cNvPr id="9" name="Chart 8">
            <a:extLst>
              <a:ext uri="{FF2B5EF4-FFF2-40B4-BE49-F238E27FC236}">
                <a16:creationId xmlns:a16="http://schemas.microsoft.com/office/drawing/2014/main" id="{1B51F510-AB53-4941-B566-C5CE2BF398D0}"/>
              </a:ext>
            </a:extLst>
          </p:cNvPr>
          <p:cNvGraphicFramePr/>
          <p:nvPr>
            <p:extLst>
              <p:ext uri="{D42A27DB-BD31-4B8C-83A1-F6EECF244321}">
                <p14:modId xmlns:p14="http://schemas.microsoft.com/office/powerpoint/2010/main" val="3424427508"/>
              </p:ext>
            </p:extLst>
          </p:nvPr>
        </p:nvGraphicFramePr>
        <p:xfrm>
          <a:off x="6158524" y="1109319"/>
          <a:ext cx="5517539" cy="2612398"/>
        </p:xfrm>
        <a:graphic>
          <a:graphicData uri="http://schemas.openxmlformats.org/drawingml/2006/chart">
            <c:chart xmlns:c="http://schemas.openxmlformats.org/drawingml/2006/chart" xmlns:r="http://schemas.openxmlformats.org/officeDocument/2006/relationships" r:id="rId2"/>
          </a:graphicData>
        </a:graphic>
      </p:graphicFrame>
      <p:grpSp>
        <p:nvGrpSpPr>
          <p:cNvPr id="4" name="Group 3">
            <a:extLst>
              <a:ext uri="{FF2B5EF4-FFF2-40B4-BE49-F238E27FC236}">
                <a16:creationId xmlns:a16="http://schemas.microsoft.com/office/drawing/2014/main" id="{28F573E4-DD12-442D-8BE4-E03C00317225}"/>
              </a:ext>
            </a:extLst>
          </p:cNvPr>
          <p:cNvGrpSpPr/>
          <p:nvPr/>
        </p:nvGrpSpPr>
        <p:grpSpPr>
          <a:xfrm>
            <a:off x="550863" y="1128179"/>
            <a:ext cx="5451474" cy="2593179"/>
            <a:chOff x="550863" y="1131797"/>
            <a:chExt cx="5451474" cy="2593179"/>
          </a:xfrm>
        </p:grpSpPr>
        <p:graphicFrame>
          <p:nvGraphicFramePr>
            <p:cNvPr id="8" name="Chart 7">
              <a:extLst>
                <a:ext uri="{FF2B5EF4-FFF2-40B4-BE49-F238E27FC236}">
                  <a16:creationId xmlns:a16="http://schemas.microsoft.com/office/drawing/2014/main" id="{CF6F8BBE-8413-48F6-B788-D9A5D483E550}"/>
                </a:ext>
              </a:extLst>
            </p:cNvPr>
            <p:cNvGraphicFramePr/>
            <p:nvPr>
              <p:extLst>
                <p:ext uri="{D42A27DB-BD31-4B8C-83A1-F6EECF244321}">
                  <p14:modId xmlns:p14="http://schemas.microsoft.com/office/powerpoint/2010/main" val="905279242"/>
                </p:ext>
              </p:extLst>
            </p:nvPr>
          </p:nvGraphicFramePr>
          <p:xfrm>
            <a:off x="550863" y="1131797"/>
            <a:ext cx="5451474" cy="2593179"/>
          </p:xfrm>
          <a:graphic>
            <a:graphicData uri="http://schemas.openxmlformats.org/drawingml/2006/chart">
              <c:chart xmlns:c="http://schemas.openxmlformats.org/drawingml/2006/chart" xmlns:r="http://schemas.openxmlformats.org/officeDocument/2006/relationships" r:id="rId3"/>
            </a:graphicData>
          </a:graphic>
        </p:graphicFrame>
        <p:sp>
          <p:nvSpPr>
            <p:cNvPr id="14" name="Rectangle 13">
              <a:extLst>
                <a:ext uri="{FF2B5EF4-FFF2-40B4-BE49-F238E27FC236}">
                  <a16:creationId xmlns:a16="http://schemas.microsoft.com/office/drawing/2014/main" id="{C749CA80-30A1-4A82-A7BB-DA7E6C78A930}"/>
                </a:ext>
              </a:extLst>
            </p:cNvPr>
            <p:cNvSpPr/>
            <p:nvPr/>
          </p:nvSpPr>
          <p:spPr>
            <a:xfrm>
              <a:off x="921650" y="1409831"/>
              <a:ext cx="612006" cy="237744"/>
            </a:xfrm>
            <a:prstGeom prst="rect">
              <a:avLst/>
            </a:prstGeom>
            <a:solidFill>
              <a:schemeClr val="bg1">
                <a:lumMod val="8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r>
                <a:rPr lang="en-US" sz="1000" dirty="0">
                  <a:solidFill>
                    <a:schemeClr val="tx1"/>
                  </a:solidFill>
                </a:rPr>
                <a:t>50,669</a:t>
              </a:r>
            </a:p>
          </p:txBody>
        </p:sp>
        <p:sp>
          <p:nvSpPr>
            <p:cNvPr id="15" name="Rectangle 14">
              <a:extLst>
                <a:ext uri="{FF2B5EF4-FFF2-40B4-BE49-F238E27FC236}">
                  <a16:creationId xmlns:a16="http://schemas.microsoft.com/office/drawing/2014/main" id="{8036CE2A-6081-4B1D-A2A2-288D7B6ECE1C}"/>
                </a:ext>
              </a:extLst>
            </p:cNvPr>
            <p:cNvSpPr/>
            <p:nvPr/>
          </p:nvSpPr>
          <p:spPr>
            <a:xfrm>
              <a:off x="1959333" y="1427278"/>
              <a:ext cx="612006" cy="237744"/>
            </a:xfrm>
            <a:prstGeom prst="rect">
              <a:avLst/>
            </a:prstGeom>
            <a:solidFill>
              <a:schemeClr val="bg1">
                <a:lumMod val="8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r>
                <a:rPr lang="en-US" sz="1000" dirty="0">
                  <a:solidFill>
                    <a:schemeClr val="tx1"/>
                  </a:solidFill>
                </a:rPr>
                <a:t>56,154</a:t>
              </a:r>
            </a:p>
          </p:txBody>
        </p:sp>
        <p:sp>
          <p:nvSpPr>
            <p:cNvPr id="16" name="Rectangle 15">
              <a:extLst>
                <a:ext uri="{FF2B5EF4-FFF2-40B4-BE49-F238E27FC236}">
                  <a16:creationId xmlns:a16="http://schemas.microsoft.com/office/drawing/2014/main" id="{AADB1CDA-32C7-4FAD-9EE4-B57B207C3734}"/>
                </a:ext>
              </a:extLst>
            </p:cNvPr>
            <p:cNvSpPr/>
            <p:nvPr/>
          </p:nvSpPr>
          <p:spPr>
            <a:xfrm>
              <a:off x="2972916" y="1409831"/>
              <a:ext cx="612006" cy="237744"/>
            </a:xfrm>
            <a:prstGeom prst="rect">
              <a:avLst/>
            </a:prstGeom>
            <a:solidFill>
              <a:schemeClr val="bg1">
                <a:lumMod val="8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r>
                <a:rPr lang="en-US" sz="1000" dirty="0">
                  <a:solidFill>
                    <a:schemeClr val="tx1"/>
                  </a:solidFill>
                </a:rPr>
                <a:t>65,072</a:t>
              </a:r>
            </a:p>
          </p:txBody>
        </p:sp>
        <p:sp>
          <p:nvSpPr>
            <p:cNvPr id="17" name="Rectangle 16">
              <a:extLst>
                <a:ext uri="{FF2B5EF4-FFF2-40B4-BE49-F238E27FC236}">
                  <a16:creationId xmlns:a16="http://schemas.microsoft.com/office/drawing/2014/main" id="{F5AB94CA-B360-4E82-9342-1460551B70A0}"/>
                </a:ext>
              </a:extLst>
            </p:cNvPr>
            <p:cNvSpPr/>
            <p:nvPr/>
          </p:nvSpPr>
          <p:spPr>
            <a:xfrm>
              <a:off x="3994927" y="1409831"/>
              <a:ext cx="612006" cy="237744"/>
            </a:xfrm>
            <a:prstGeom prst="rect">
              <a:avLst/>
            </a:prstGeom>
            <a:solidFill>
              <a:schemeClr val="bg1">
                <a:lumMod val="8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r>
                <a:rPr lang="en-US" sz="1000" dirty="0">
                  <a:solidFill>
                    <a:schemeClr val="tx1"/>
                  </a:solidFill>
                </a:rPr>
                <a:t>73,318</a:t>
              </a:r>
            </a:p>
          </p:txBody>
        </p:sp>
        <p:sp>
          <p:nvSpPr>
            <p:cNvPr id="18" name="Rectangle 17">
              <a:extLst>
                <a:ext uri="{FF2B5EF4-FFF2-40B4-BE49-F238E27FC236}">
                  <a16:creationId xmlns:a16="http://schemas.microsoft.com/office/drawing/2014/main" id="{128EB8DE-58B6-45E0-9E53-B1D2FEB16235}"/>
                </a:ext>
              </a:extLst>
            </p:cNvPr>
            <p:cNvSpPr/>
            <p:nvPr/>
          </p:nvSpPr>
          <p:spPr>
            <a:xfrm>
              <a:off x="4418480" y="3535886"/>
              <a:ext cx="109728" cy="91440"/>
            </a:xfrm>
            <a:prstGeom prst="rect">
              <a:avLst/>
            </a:prstGeom>
            <a:solidFill>
              <a:schemeClr val="bg1">
                <a:lumMod val="8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sz="1000" dirty="0">
                <a:solidFill>
                  <a:schemeClr val="tx1"/>
                </a:solidFill>
              </a:endParaRPr>
            </a:p>
          </p:txBody>
        </p:sp>
        <p:sp>
          <p:nvSpPr>
            <p:cNvPr id="19" name="Rectangle 18">
              <a:extLst>
                <a:ext uri="{FF2B5EF4-FFF2-40B4-BE49-F238E27FC236}">
                  <a16:creationId xmlns:a16="http://schemas.microsoft.com/office/drawing/2014/main" id="{CE4CCBC7-ABF1-45EC-8B14-B93C83878E77}"/>
                </a:ext>
              </a:extLst>
            </p:cNvPr>
            <p:cNvSpPr/>
            <p:nvPr/>
          </p:nvSpPr>
          <p:spPr>
            <a:xfrm>
              <a:off x="4458185" y="3453109"/>
              <a:ext cx="858655" cy="237744"/>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0000"/>
                </a:lnSpc>
              </a:pPr>
              <a:r>
                <a:rPr lang="en-US" sz="1000" dirty="0">
                  <a:solidFill>
                    <a:schemeClr val="tx1">
                      <a:lumMod val="65000"/>
                      <a:lumOff val="35000"/>
                    </a:schemeClr>
                  </a:solidFill>
                </a:rPr>
                <a:t>Gross Loans</a:t>
              </a:r>
            </a:p>
          </p:txBody>
        </p:sp>
      </p:grpSp>
      <p:sp>
        <p:nvSpPr>
          <p:cNvPr id="20" name="TextBox 19">
            <a:extLst>
              <a:ext uri="{FF2B5EF4-FFF2-40B4-BE49-F238E27FC236}">
                <a16:creationId xmlns:a16="http://schemas.microsoft.com/office/drawing/2014/main" id="{C05F55C7-121B-42A1-8082-6003BA05FE02}"/>
              </a:ext>
            </a:extLst>
          </p:cNvPr>
          <p:cNvSpPr txBox="1"/>
          <p:nvPr/>
        </p:nvSpPr>
        <p:spPr>
          <a:xfrm>
            <a:off x="654518" y="5395578"/>
            <a:ext cx="5226518" cy="630942"/>
          </a:xfrm>
          <a:prstGeom prst="rect">
            <a:avLst/>
          </a:prstGeom>
          <a:noFill/>
        </p:spPr>
        <p:txBody>
          <a:bodyPr wrap="square" lIns="0" tIns="0" rIns="0" bIns="0" rtlCol="0">
            <a:spAutoFit/>
          </a:bodyPr>
          <a:lstStyle/>
          <a:p>
            <a:pPr marL="171450" indent="-171450" algn="just">
              <a:spcBef>
                <a:spcPts val="300"/>
              </a:spcBef>
              <a:spcAft>
                <a:spcPts val="300"/>
              </a:spcAft>
              <a:buFont typeface="Arial" panose="020B0604020202020204" pitchFamily="34" charset="0"/>
              <a:buChar char="•"/>
            </a:pPr>
            <a:r>
              <a:rPr lang="en-US" sz="1200" dirty="0"/>
              <a:t>The gross loan book has increased by 65% during FY2019 – FY2023</a:t>
            </a:r>
          </a:p>
          <a:p>
            <a:pPr marL="171450" indent="-171450" algn="just">
              <a:spcBef>
                <a:spcPts val="300"/>
              </a:spcBef>
              <a:spcAft>
                <a:spcPts val="300"/>
              </a:spcAft>
              <a:buFont typeface="Arial" panose="020B0604020202020204" pitchFamily="34" charset="0"/>
              <a:buChar char="•"/>
            </a:pPr>
            <a:r>
              <a:rPr lang="en-US" sz="1200" dirty="0"/>
              <a:t>Share of stage 1 loans have increased during FY2019 – FY2023, while share of stage 2 and 3 loans have declined compared to historical levels</a:t>
            </a:r>
          </a:p>
        </p:txBody>
      </p:sp>
      <p:sp>
        <p:nvSpPr>
          <p:cNvPr id="25" name="TextBox 24">
            <a:extLst>
              <a:ext uri="{FF2B5EF4-FFF2-40B4-BE49-F238E27FC236}">
                <a16:creationId xmlns:a16="http://schemas.microsoft.com/office/drawing/2014/main" id="{46403713-21ED-492E-8927-60522620F2D4}"/>
              </a:ext>
            </a:extLst>
          </p:cNvPr>
          <p:cNvSpPr txBox="1"/>
          <p:nvPr/>
        </p:nvSpPr>
        <p:spPr>
          <a:xfrm>
            <a:off x="654518" y="3817412"/>
            <a:ext cx="5226518" cy="1477328"/>
          </a:xfrm>
          <a:prstGeom prst="rect">
            <a:avLst/>
          </a:prstGeom>
          <a:noFill/>
          <a:ln>
            <a:solidFill>
              <a:schemeClr val="bg2">
                <a:lumMod val="50000"/>
              </a:schemeClr>
            </a:solidFill>
            <a:prstDash val="dash"/>
          </a:ln>
        </p:spPr>
        <p:txBody>
          <a:bodyPr wrap="square" lIns="45720" tIns="45720" rIns="45720" bIns="45720" rtlCol="0">
            <a:spAutoFit/>
          </a:bodyPr>
          <a:lstStyle/>
          <a:p>
            <a:pPr algn="just">
              <a:spcBef>
                <a:spcPts val="300"/>
              </a:spcBef>
              <a:spcAft>
                <a:spcPts val="300"/>
              </a:spcAft>
            </a:pPr>
            <a:r>
              <a:rPr lang="en-US" sz="1000" i="1" dirty="0"/>
              <a:t>IFRS 9 details on the asset quality norms and how banks must classify their gross loan book into different stages </a:t>
            </a:r>
          </a:p>
          <a:p>
            <a:pPr algn="just">
              <a:spcBef>
                <a:spcPts val="300"/>
              </a:spcBef>
              <a:spcAft>
                <a:spcPts val="300"/>
              </a:spcAft>
            </a:pPr>
            <a:r>
              <a:rPr lang="en-US" sz="1000" i="1" dirty="0"/>
              <a:t>Gross loans are classified as 12 month ECL (Stage 1), Lifetime ECL not credit impaired (Stage 2) and Lifetime ECL credit impaired (Stage 3), where ECL stands for Expected Credit Loss (Please refer appendix for more information)</a:t>
            </a:r>
          </a:p>
          <a:p>
            <a:pPr algn="just">
              <a:spcBef>
                <a:spcPts val="300"/>
              </a:spcBef>
              <a:spcAft>
                <a:spcPts val="300"/>
              </a:spcAft>
            </a:pPr>
            <a:r>
              <a:rPr lang="en-US" sz="1000" i="1" dirty="0"/>
              <a:t>Essentially, stage 1 loans are performing loans with timely repayments, stage 2 loans are loans which are showing early signs of stress and may slip into stage 3 category, and stage 3 loans are predominantly NPLs, restructured loans</a:t>
            </a:r>
          </a:p>
        </p:txBody>
      </p:sp>
      <p:sp>
        <p:nvSpPr>
          <p:cNvPr id="28" name="TextBox 27">
            <a:extLst>
              <a:ext uri="{FF2B5EF4-FFF2-40B4-BE49-F238E27FC236}">
                <a16:creationId xmlns:a16="http://schemas.microsoft.com/office/drawing/2014/main" id="{8762EF09-251D-47D9-9212-98589944B64C}"/>
              </a:ext>
            </a:extLst>
          </p:cNvPr>
          <p:cNvSpPr txBox="1"/>
          <p:nvPr/>
        </p:nvSpPr>
        <p:spPr>
          <a:xfrm>
            <a:off x="6629055" y="3817412"/>
            <a:ext cx="4883377" cy="938719"/>
          </a:xfrm>
          <a:prstGeom prst="rect">
            <a:avLst/>
          </a:prstGeom>
          <a:noFill/>
          <a:ln>
            <a:solidFill>
              <a:schemeClr val="bg2">
                <a:lumMod val="50000"/>
              </a:schemeClr>
            </a:solidFill>
            <a:prstDash val="dash"/>
          </a:ln>
        </p:spPr>
        <p:txBody>
          <a:bodyPr wrap="square" lIns="45720" tIns="45720" rIns="45720" bIns="45720" rtlCol="0">
            <a:spAutoFit/>
          </a:bodyPr>
          <a:lstStyle/>
          <a:p>
            <a:pPr algn="just">
              <a:spcBef>
                <a:spcPts val="300"/>
              </a:spcBef>
              <a:spcAft>
                <a:spcPts val="300"/>
              </a:spcAft>
            </a:pPr>
            <a:r>
              <a:rPr lang="en-US" sz="1000" i="1" dirty="0"/>
              <a:t>As per IFRS 9, the bank is required to estimate provisioning requirement on these 3 stages of loans, which is a function of probability of default and loss-given default (please refer appendix for an illustration) </a:t>
            </a:r>
          </a:p>
          <a:p>
            <a:pPr algn="just">
              <a:spcBef>
                <a:spcPts val="300"/>
              </a:spcBef>
              <a:spcAft>
                <a:spcPts val="300"/>
              </a:spcAft>
            </a:pPr>
            <a:r>
              <a:rPr lang="en-US" sz="1000" i="1" dirty="0"/>
              <a:t>Stage-wise provision coverage rates depend on the ECL calculation undertaken by the bank for that period, which is dynamic as default probabilities change, Loss-given default change</a:t>
            </a:r>
          </a:p>
        </p:txBody>
      </p:sp>
      <p:sp>
        <p:nvSpPr>
          <p:cNvPr id="30" name="TextBox 29">
            <a:extLst>
              <a:ext uri="{FF2B5EF4-FFF2-40B4-BE49-F238E27FC236}">
                <a16:creationId xmlns:a16="http://schemas.microsoft.com/office/drawing/2014/main" id="{2F56693D-0631-49E9-8444-B0ABA1728AFF}"/>
              </a:ext>
            </a:extLst>
          </p:cNvPr>
          <p:cNvSpPr txBox="1"/>
          <p:nvPr/>
        </p:nvSpPr>
        <p:spPr>
          <a:xfrm>
            <a:off x="6618278" y="4913256"/>
            <a:ext cx="4894154" cy="1077218"/>
          </a:xfrm>
          <a:prstGeom prst="rect">
            <a:avLst/>
          </a:prstGeom>
          <a:noFill/>
        </p:spPr>
        <p:txBody>
          <a:bodyPr wrap="square" lIns="0" tIns="0" rIns="0" bIns="0" rtlCol="0">
            <a:spAutoFit/>
          </a:bodyPr>
          <a:lstStyle/>
          <a:p>
            <a:pPr marL="171450" indent="-171450" algn="just">
              <a:spcBef>
                <a:spcPts val="300"/>
              </a:spcBef>
              <a:spcAft>
                <a:spcPts val="300"/>
              </a:spcAft>
              <a:buFont typeface="Arial" panose="020B0604020202020204" pitchFamily="34" charset="0"/>
              <a:buChar char="•"/>
            </a:pPr>
            <a:r>
              <a:rPr lang="en-US" sz="1200" dirty="0"/>
              <a:t>Stage 1 provisions have remained relatively stable during FY2019 – FY2023</a:t>
            </a:r>
          </a:p>
          <a:p>
            <a:pPr marL="171450" indent="-171450" algn="just">
              <a:spcBef>
                <a:spcPts val="300"/>
              </a:spcBef>
              <a:spcAft>
                <a:spcPts val="300"/>
              </a:spcAft>
              <a:buFont typeface="Arial" panose="020B0604020202020204" pitchFamily="34" charset="0"/>
              <a:buChar char="•"/>
            </a:pPr>
            <a:r>
              <a:rPr lang="en-US" sz="1200" dirty="0"/>
              <a:t>Provisions on stage 2 loans has increased from 2.5% in FY2019 to 7.5% in FY2023 indicating higher expected credit losses</a:t>
            </a:r>
          </a:p>
          <a:p>
            <a:pPr marL="171450" indent="-171450" algn="just">
              <a:spcBef>
                <a:spcPts val="300"/>
              </a:spcBef>
              <a:spcAft>
                <a:spcPts val="300"/>
              </a:spcAft>
              <a:buFont typeface="Arial" panose="020B0604020202020204" pitchFamily="34" charset="0"/>
              <a:buChar char="•"/>
            </a:pPr>
            <a:r>
              <a:rPr lang="en-US" sz="1200" dirty="0"/>
              <a:t>Similarly, provisions on stage 3 loans has increased from 24.1% in FY2019 to 58.6% in FY2023 indicating higher expected credit losses</a:t>
            </a:r>
          </a:p>
        </p:txBody>
      </p:sp>
      <p:sp>
        <p:nvSpPr>
          <p:cNvPr id="21" name="Rectangle 20">
            <a:extLst>
              <a:ext uri="{FF2B5EF4-FFF2-40B4-BE49-F238E27FC236}">
                <a16:creationId xmlns:a16="http://schemas.microsoft.com/office/drawing/2014/main" id="{2F98B2D7-54BF-E8BD-7BAE-5BD5EA2160D5}"/>
              </a:ext>
            </a:extLst>
          </p:cNvPr>
          <p:cNvSpPr/>
          <p:nvPr/>
        </p:nvSpPr>
        <p:spPr>
          <a:xfrm>
            <a:off x="5021972" y="1399589"/>
            <a:ext cx="612006" cy="237744"/>
          </a:xfrm>
          <a:prstGeom prst="rect">
            <a:avLst/>
          </a:prstGeom>
          <a:solidFill>
            <a:schemeClr val="bg1">
              <a:lumMod val="8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r>
              <a:rPr lang="en-US" sz="1000" dirty="0">
                <a:solidFill>
                  <a:schemeClr val="tx1"/>
                </a:solidFill>
              </a:rPr>
              <a:t>83,573</a:t>
            </a:r>
          </a:p>
        </p:txBody>
      </p:sp>
      <p:sp>
        <p:nvSpPr>
          <p:cNvPr id="3" name="TextBox 2">
            <a:extLst>
              <a:ext uri="{FF2B5EF4-FFF2-40B4-BE49-F238E27FC236}">
                <a16:creationId xmlns:a16="http://schemas.microsoft.com/office/drawing/2014/main" id="{DD002F46-DE64-7ADA-4D19-467D59965C33}"/>
              </a:ext>
            </a:extLst>
          </p:cNvPr>
          <p:cNvSpPr txBox="1"/>
          <p:nvPr/>
        </p:nvSpPr>
        <p:spPr>
          <a:xfrm>
            <a:off x="535770" y="6285761"/>
            <a:ext cx="11114414" cy="144720"/>
          </a:xfrm>
          <a:prstGeom prst="rect">
            <a:avLst/>
          </a:prstGeom>
          <a:noFill/>
        </p:spPr>
        <p:txBody>
          <a:bodyPr wrap="square" lIns="0" tIns="0" rIns="0" bIns="0" rtlCol="0">
            <a:spAutoFit/>
          </a:bodyPr>
          <a:lstStyle/>
          <a:p>
            <a:pPr algn="l">
              <a:lnSpc>
                <a:spcPct val="110000"/>
              </a:lnSpc>
            </a:pPr>
            <a:r>
              <a:rPr lang="en-US" sz="900" dirty="0"/>
              <a:t>Source: Annual report  </a:t>
            </a:r>
          </a:p>
        </p:txBody>
      </p:sp>
    </p:spTree>
    <p:extLst>
      <p:ext uri="{BB962C8B-B14F-4D97-AF65-F5344CB8AC3E}">
        <p14:creationId xmlns:p14="http://schemas.microsoft.com/office/powerpoint/2010/main" val="24807288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8461" y="382589"/>
            <a:ext cx="10764209" cy="585599"/>
          </a:xfrm>
        </p:spPr>
        <p:txBody>
          <a:bodyPr/>
          <a:lstStyle/>
          <a:p>
            <a:r>
              <a:rPr lang="en-US" dirty="0"/>
              <a:t>Asset quality analysis – NPL coverage ratio has increased steadily since FY 2019, however NPLs account for ~ 9% of book equity and effective management can unlock shareholder value</a:t>
            </a:r>
          </a:p>
        </p:txBody>
      </p:sp>
      <p:graphicFrame>
        <p:nvGraphicFramePr>
          <p:cNvPr id="11" name="Chart 10">
            <a:extLst>
              <a:ext uri="{FF2B5EF4-FFF2-40B4-BE49-F238E27FC236}">
                <a16:creationId xmlns:a16="http://schemas.microsoft.com/office/drawing/2014/main" id="{CE52F7E0-7C4C-49B5-8E7A-CE47003B842E}"/>
              </a:ext>
            </a:extLst>
          </p:cNvPr>
          <p:cNvGraphicFramePr/>
          <p:nvPr>
            <p:extLst>
              <p:ext uri="{D42A27DB-BD31-4B8C-83A1-F6EECF244321}">
                <p14:modId xmlns:p14="http://schemas.microsoft.com/office/powerpoint/2010/main" val="3118548020"/>
              </p:ext>
            </p:extLst>
          </p:nvPr>
        </p:nvGraphicFramePr>
        <p:xfrm>
          <a:off x="431515" y="1164038"/>
          <a:ext cx="3582257" cy="230346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6" name="Chart 15">
            <a:extLst>
              <a:ext uri="{FF2B5EF4-FFF2-40B4-BE49-F238E27FC236}">
                <a16:creationId xmlns:a16="http://schemas.microsoft.com/office/drawing/2014/main" id="{9D2D1E13-E0CF-497F-AD12-2B8849779D16}"/>
              </a:ext>
            </a:extLst>
          </p:cNvPr>
          <p:cNvGraphicFramePr/>
          <p:nvPr>
            <p:extLst>
              <p:ext uri="{D42A27DB-BD31-4B8C-83A1-F6EECF244321}">
                <p14:modId xmlns:p14="http://schemas.microsoft.com/office/powerpoint/2010/main" val="1857976022"/>
              </p:ext>
            </p:extLst>
          </p:nvPr>
        </p:nvGraphicFramePr>
        <p:xfrm>
          <a:off x="4013772" y="1164038"/>
          <a:ext cx="4277473" cy="230346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a:extLst>
              <a:ext uri="{FF2B5EF4-FFF2-40B4-BE49-F238E27FC236}">
                <a16:creationId xmlns:a16="http://schemas.microsoft.com/office/drawing/2014/main" id="{73D11982-B65D-44B0-A83F-FA7AD939F66E}"/>
              </a:ext>
            </a:extLst>
          </p:cNvPr>
          <p:cNvGraphicFramePr/>
          <p:nvPr>
            <p:extLst>
              <p:ext uri="{D42A27DB-BD31-4B8C-83A1-F6EECF244321}">
                <p14:modId xmlns:p14="http://schemas.microsoft.com/office/powerpoint/2010/main" val="2654017009"/>
              </p:ext>
            </p:extLst>
          </p:nvPr>
        </p:nvGraphicFramePr>
        <p:xfrm>
          <a:off x="8414535" y="1147137"/>
          <a:ext cx="3261528" cy="2320363"/>
        </p:xfrm>
        <a:graphic>
          <a:graphicData uri="http://schemas.openxmlformats.org/drawingml/2006/chart">
            <c:chart xmlns:c="http://schemas.openxmlformats.org/drawingml/2006/chart" xmlns:r="http://schemas.openxmlformats.org/officeDocument/2006/relationships" r:id="rId4"/>
          </a:graphicData>
        </a:graphic>
      </p:graphicFrame>
      <p:sp>
        <p:nvSpPr>
          <p:cNvPr id="13" name="TextBox 12">
            <a:extLst>
              <a:ext uri="{FF2B5EF4-FFF2-40B4-BE49-F238E27FC236}">
                <a16:creationId xmlns:a16="http://schemas.microsoft.com/office/drawing/2014/main" id="{690D56BC-3671-4125-A357-70FFA2C793AE}"/>
              </a:ext>
            </a:extLst>
          </p:cNvPr>
          <p:cNvSpPr txBox="1"/>
          <p:nvPr/>
        </p:nvSpPr>
        <p:spPr>
          <a:xfrm>
            <a:off x="4180265" y="3623552"/>
            <a:ext cx="3932378" cy="553998"/>
          </a:xfrm>
          <a:prstGeom prst="rect">
            <a:avLst/>
          </a:prstGeom>
          <a:noFill/>
          <a:ln>
            <a:solidFill>
              <a:schemeClr val="bg2">
                <a:lumMod val="50000"/>
              </a:schemeClr>
            </a:solidFill>
            <a:prstDash val="dash"/>
          </a:ln>
        </p:spPr>
        <p:txBody>
          <a:bodyPr wrap="square" lIns="45720" tIns="45720" rIns="45720" bIns="45720" rtlCol="0">
            <a:spAutoFit/>
          </a:bodyPr>
          <a:lstStyle>
            <a:defPPr>
              <a:defRPr lang="en-US"/>
            </a:defPPr>
            <a:lvl1pPr algn="just">
              <a:spcBef>
                <a:spcPts val="300"/>
              </a:spcBef>
              <a:spcAft>
                <a:spcPts val="300"/>
              </a:spcAft>
              <a:defRPr sz="1000" i="1"/>
            </a:lvl1pPr>
          </a:lstStyle>
          <a:p>
            <a:r>
              <a:rPr lang="en-US" dirty="0"/>
              <a:t>Provisions mean accumulated impairment allowance balance; i.e. accumulated provisions on balance sheet. This provision is a summation of stage 1 provisions, stage 2 provisions and stage 3 provisions</a:t>
            </a:r>
          </a:p>
        </p:txBody>
      </p:sp>
      <p:sp>
        <p:nvSpPr>
          <p:cNvPr id="14" name="TextBox 13">
            <a:extLst>
              <a:ext uri="{FF2B5EF4-FFF2-40B4-BE49-F238E27FC236}">
                <a16:creationId xmlns:a16="http://schemas.microsoft.com/office/drawing/2014/main" id="{216C55D4-B670-4C35-A7BC-217E6DEE51FF}"/>
              </a:ext>
            </a:extLst>
          </p:cNvPr>
          <p:cNvSpPr txBox="1"/>
          <p:nvPr/>
        </p:nvSpPr>
        <p:spPr>
          <a:xfrm>
            <a:off x="8483104" y="3783955"/>
            <a:ext cx="3192959" cy="246221"/>
          </a:xfrm>
          <a:prstGeom prst="rect">
            <a:avLst/>
          </a:prstGeom>
          <a:noFill/>
          <a:ln>
            <a:solidFill>
              <a:schemeClr val="bg2">
                <a:lumMod val="50000"/>
              </a:schemeClr>
            </a:solidFill>
            <a:prstDash val="dash"/>
          </a:ln>
        </p:spPr>
        <p:txBody>
          <a:bodyPr wrap="square" lIns="45720" tIns="45720" rIns="45720" bIns="45720" rtlCol="0">
            <a:spAutoFit/>
          </a:bodyPr>
          <a:lstStyle>
            <a:defPPr>
              <a:defRPr lang="en-US"/>
            </a:defPPr>
            <a:lvl1pPr algn="just">
              <a:spcBef>
                <a:spcPts val="300"/>
              </a:spcBef>
              <a:spcAft>
                <a:spcPts val="300"/>
              </a:spcAft>
              <a:defRPr sz="1000" i="1"/>
            </a:lvl1pPr>
          </a:lstStyle>
          <a:p>
            <a:r>
              <a:rPr lang="en-US" dirty="0"/>
              <a:t>NPL ratio is calculated as NPLs / Gross Loans</a:t>
            </a:r>
          </a:p>
        </p:txBody>
      </p:sp>
      <p:sp>
        <p:nvSpPr>
          <p:cNvPr id="15" name="TextBox 14">
            <a:extLst>
              <a:ext uri="{FF2B5EF4-FFF2-40B4-BE49-F238E27FC236}">
                <a16:creationId xmlns:a16="http://schemas.microsoft.com/office/drawing/2014/main" id="{4A55E031-83D1-45A6-8B0A-45E82D003B80}"/>
              </a:ext>
            </a:extLst>
          </p:cNvPr>
          <p:cNvSpPr txBox="1"/>
          <p:nvPr/>
        </p:nvSpPr>
        <p:spPr>
          <a:xfrm>
            <a:off x="561650" y="4315800"/>
            <a:ext cx="3319034" cy="1261884"/>
          </a:xfrm>
          <a:prstGeom prst="rect">
            <a:avLst/>
          </a:prstGeom>
          <a:noFill/>
        </p:spPr>
        <p:txBody>
          <a:bodyPr wrap="square" lIns="0" tIns="0" rIns="0" bIns="0" rtlCol="0">
            <a:spAutoFit/>
          </a:bodyPr>
          <a:lstStyle/>
          <a:p>
            <a:pPr marL="171450" indent="-171450" algn="just">
              <a:spcBef>
                <a:spcPts val="300"/>
              </a:spcBef>
              <a:spcAft>
                <a:spcPts val="300"/>
              </a:spcAft>
              <a:buFont typeface="Arial" panose="020B0604020202020204" pitchFamily="34" charset="0"/>
              <a:buChar char="•"/>
            </a:pPr>
            <a:r>
              <a:rPr lang="en-US" sz="1200" dirty="0"/>
              <a:t>There are no NPLs in stage 1 and stage 2 loans</a:t>
            </a:r>
          </a:p>
          <a:p>
            <a:pPr marL="171450" indent="-171450" algn="just">
              <a:spcBef>
                <a:spcPts val="300"/>
              </a:spcBef>
              <a:spcAft>
                <a:spcPts val="300"/>
              </a:spcAft>
              <a:buFont typeface="Arial" panose="020B0604020202020204" pitchFamily="34" charset="0"/>
              <a:buChar char="•"/>
            </a:pPr>
            <a:r>
              <a:rPr lang="en-US" sz="1200" dirty="0"/>
              <a:t>NPLs as a percentage of stage 3 loans range from 22% to 40% during the historical period </a:t>
            </a:r>
          </a:p>
          <a:p>
            <a:pPr marL="171450" indent="-171450" algn="just">
              <a:spcBef>
                <a:spcPts val="300"/>
              </a:spcBef>
              <a:spcAft>
                <a:spcPts val="300"/>
              </a:spcAft>
              <a:buFont typeface="Arial" panose="020B0604020202020204" pitchFamily="34" charset="0"/>
              <a:buChar char="•"/>
            </a:pPr>
            <a:r>
              <a:rPr lang="en-US" sz="1200" dirty="0"/>
              <a:t>This indicates stage 3 loans have a high share of impaired restructured loans and other risky exposures</a:t>
            </a:r>
          </a:p>
        </p:txBody>
      </p:sp>
      <p:sp>
        <p:nvSpPr>
          <p:cNvPr id="19" name="TextBox 18">
            <a:extLst>
              <a:ext uri="{FF2B5EF4-FFF2-40B4-BE49-F238E27FC236}">
                <a16:creationId xmlns:a16="http://schemas.microsoft.com/office/drawing/2014/main" id="{3D2E2E88-4895-4969-9675-3CD3B26EA623}"/>
              </a:ext>
            </a:extLst>
          </p:cNvPr>
          <p:cNvSpPr txBox="1"/>
          <p:nvPr/>
        </p:nvSpPr>
        <p:spPr>
          <a:xfrm>
            <a:off x="4180266" y="4315800"/>
            <a:ext cx="3932377" cy="1446550"/>
          </a:xfrm>
          <a:prstGeom prst="rect">
            <a:avLst/>
          </a:prstGeom>
          <a:noFill/>
        </p:spPr>
        <p:txBody>
          <a:bodyPr wrap="square" lIns="0" tIns="0" rIns="0" bIns="0" rtlCol="0">
            <a:spAutoFit/>
          </a:bodyPr>
          <a:lstStyle/>
          <a:p>
            <a:pPr marL="171450" indent="-171450" algn="just">
              <a:spcBef>
                <a:spcPts val="300"/>
              </a:spcBef>
              <a:spcAft>
                <a:spcPts val="300"/>
              </a:spcAft>
              <a:buFont typeface="Arial" panose="020B0604020202020204" pitchFamily="34" charset="0"/>
              <a:buChar char="•"/>
            </a:pPr>
            <a:r>
              <a:rPr lang="en-US" sz="1200" dirty="0"/>
              <a:t>Increasing NPL coverage ratio indicates improved coverage of NPLs through higher provisioning</a:t>
            </a:r>
          </a:p>
          <a:p>
            <a:pPr marL="171450" indent="-171450" algn="just">
              <a:spcBef>
                <a:spcPts val="300"/>
              </a:spcBef>
              <a:spcAft>
                <a:spcPts val="300"/>
              </a:spcAft>
              <a:buFont typeface="Arial" panose="020B0604020202020204" pitchFamily="34" charset="0"/>
              <a:buChar char="•"/>
            </a:pPr>
            <a:r>
              <a:rPr lang="en-US" sz="1200" dirty="0"/>
              <a:t>Detailed assessment of NPLs to be carried to distinguish the impact of increased Stage 2 provisioning versus eventual requirement under Stage 3 NPLs</a:t>
            </a:r>
          </a:p>
          <a:p>
            <a:pPr algn="just">
              <a:spcBef>
                <a:spcPts val="300"/>
              </a:spcBef>
              <a:spcAft>
                <a:spcPts val="300"/>
              </a:spcAft>
            </a:pPr>
            <a:r>
              <a:rPr lang="en-US" sz="1200" dirty="0"/>
              <a:t>(for more information on NPLs as per IFRS 9, please refer appendix)</a:t>
            </a:r>
          </a:p>
        </p:txBody>
      </p:sp>
      <p:sp>
        <p:nvSpPr>
          <p:cNvPr id="20" name="TextBox 19">
            <a:extLst>
              <a:ext uri="{FF2B5EF4-FFF2-40B4-BE49-F238E27FC236}">
                <a16:creationId xmlns:a16="http://schemas.microsoft.com/office/drawing/2014/main" id="{417A1D80-B08D-41A9-A569-83C515F031B9}"/>
              </a:ext>
            </a:extLst>
          </p:cNvPr>
          <p:cNvSpPr txBox="1"/>
          <p:nvPr/>
        </p:nvSpPr>
        <p:spPr>
          <a:xfrm>
            <a:off x="8483104" y="4306656"/>
            <a:ext cx="3192959" cy="553998"/>
          </a:xfrm>
          <a:prstGeom prst="rect">
            <a:avLst/>
          </a:prstGeom>
          <a:noFill/>
        </p:spPr>
        <p:txBody>
          <a:bodyPr wrap="square" lIns="0" tIns="0" rIns="0" bIns="0" rtlCol="0">
            <a:spAutoFit/>
          </a:bodyPr>
          <a:lstStyle/>
          <a:p>
            <a:pPr marL="171450" indent="-171450" algn="just">
              <a:spcBef>
                <a:spcPts val="300"/>
              </a:spcBef>
              <a:spcAft>
                <a:spcPts val="300"/>
              </a:spcAft>
              <a:buFont typeface="Arial" panose="020B0604020202020204" pitchFamily="34" charset="0"/>
              <a:buChar char="•"/>
            </a:pPr>
            <a:r>
              <a:rPr lang="en-US" sz="1200" dirty="0"/>
              <a:t>NPLs have been at ~9% of book value of equity and can unlock potential shareholder value through effective management</a:t>
            </a:r>
          </a:p>
        </p:txBody>
      </p:sp>
      <p:sp>
        <p:nvSpPr>
          <p:cNvPr id="17" name="TextBox 16">
            <a:extLst>
              <a:ext uri="{FF2B5EF4-FFF2-40B4-BE49-F238E27FC236}">
                <a16:creationId xmlns:a16="http://schemas.microsoft.com/office/drawing/2014/main" id="{470EF8DB-BAB7-4C1F-A479-5392E800EA75}"/>
              </a:ext>
            </a:extLst>
          </p:cNvPr>
          <p:cNvSpPr txBox="1"/>
          <p:nvPr/>
        </p:nvSpPr>
        <p:spPr>
          <a:xfrm>
            <a:off x="578461" y="3623552"/>
            <a:ext cx="3319034" cy="553998"/>
          </a:xfrm>
          <a:prstGeom prst="rect">
            <a:avLst/>
          </a:prstGeom>
          <a:noFill/>
          <a:ln>
            <a:solidFill>
              <a:schemeClr val="bg2">
                <a:lumMod val="50000"/>
              </a:schemeClr>
            </a:solidFill>
            <a:prstDash val="dash"/>
          </a:ln>
        </p:spPr>
        <p:txBody>
          <a:bodyPr wrap="square" lIns="45720" tIns="45720" rIns="45720" bIns="45720" rtlCol="0">
            <a:spAutoFit/>
          </a:bodyPr>
          <a:lstStyle>
            <a:defPPr>
              <a:defRPr lang="en-US"/>
            </a:defPPr>
            <a:lvl1pPr algn="just">
              <a:spcBef>
                <a:spcPts val="300"/>
              </a:spcBef>
              <a:spcAft>
                <a:spcPts val="300"/>
              </a:spcAft>
              <a:defRPr sz="1000" i="1"/>
            </a:lvl1pPr>
          </a:lstStyle>
          <a:p>
            <a:r>
              <a:rPr lang="en-US" dirty="0"/>
              <a:t>Stage 3 loans include non-performing loans, impaired restructured loans and certain other risky exposures not included as NPLs</a:t>
            </a:r>
          </a:p>
        </p:txBody>
      </p:sp>
      <p:sp>
        <p:nvSpPr>
          <p:cNvPr id="3" name="TextBox 2">
            <a:extLst>
              <a:ext uri="{FF2B5EF4-FFF2-40B4-BE49-F238E27FC236}">
                <a16:creationId xmlns:a16="http://schemas.microsoft.com/office/drawing/2014/main" id="{7644BEA1-9977-424B-9AC3-A36815F37882}"/>
              </a:ext>
            </a:extLst>
          </p:cNvPr>
          <p:cNvSpPr txBox="1"/>
          <p:nvPr/>
        </p:nvSpPr>
        <p:spPr>
          <a:xfrm>
            <a:off x="535770" y="6285761"/>
            <a:ext cx="11114414" cy="144720"/>
          </a:xfrm>
          <a:prstGeom prst="rect">
            <a:avLst/>
          </a:prstGeom>
          <a:noFill/>
        </p:spPr>
        <p:txBody>
          <a:bodyPr wrap="square" lIns="0" tIns="0" rIns="0" bIns="0" rtlCol="0">
            <a:spAutoFit/>
          </a:bodyPr>
          <a:lstStyle/>
          <a:p>
            <a:pPr algn="l">
              <a:lnSpc>
                <a:spcPct val="110000"/>
              </a:lnSpc>
            </a:pPr>
            <a:r>
              <a:rPr lang="en-US" sz="900" dirty="0"/>
              <a:t>Source: Annual report  </a:t>
            </a:r>
          </a:p>
        </p:txBody>
      </p:sp>
    </p:spTree>
    <p:extLst>
      <p:ext uri="{BB962C8B-B14F-4D97-AF65-F5344CB8AC3E}">
        <p14:creationId xmlns:p14="http://schemas.microsoft.com/office/powerpoint/2010/main" val="15318406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8461" y="382589"/>
            <a:ext cx="11029033" cy="585599"/>
          </a:xfrm>
        </p:spPr>
        <p:txBody>
          <a:bodyPr/>
          <a:lstStyle/>
          <a:p>
            <a:r>
              <a:rPr lang="en-US" dirty="0"/>
              <a:t>Impairment charges have significant impact on profitability, but impairment has improved over the last periods</a:t>
            </a:r>
          </a:p>
        </p:txBody>
      </p:sp>
      <p:sp>
        <p:nvSpPr>
          <p:cNvPr id="47" name="TextBox 46">
            <a:extLst>
              <a:ext uri="{FF2B5EF4-FFF2-40B4-BE49-F238E27FC236}">
                <a16:creationId xmlns:a16="http://schemas.microsoft.com/office/drawing/2014/main" id="{A64AF2D6-CB30-456F-9A6B-805EF58A7DD8}"/>
              </a:ext>
            </a:extLst>
          </p:cNvPr>
          <p:cNvSpPr txBox="1"/>
          <p:nvPr/>
        </p:nvSpPr>
        <p:spPr>
          <a:xfrm>
            <a:off x="565384" y="5296841"/>
            <a:ext cx="11056631" cy="446276"/>
          </a:xfrm>
          <a:prstGeom prst="rect">
            <a:avLst/>
          </a:prstGeom>
          <a:noFill/>
        </p:spPr>
        <p:txBody>
          <a:bodyPr wrap="square" lIns="0" tIns="0" rIns="0" bIns="0" rtlCol="0">
            <a:spAutoFit/>
          </a:bodyPr>
          <a:lstStyle/>
          <a:p>
            <a:pPr marL="171450" indent="-171450" algn="just">
              <a:spcBef>
                <a:spcPts val="300"/>
              </a:spcBef>
              <a:spcAft>
                <a:spcPts val="300"/>
              </a:spcAft>
              <a:buFont typeface="Arial" panose="020B0604020202020204" pitchFamily="34" charset="0"/>
              <a:buChar char="•"/>
            </a:pPr>
            <a:r>
              <a:rPr lang="en-US" sz="1200" dirty="0"/>
              <a:t>With the evolution of stringent asset quality norms, there has been significant impact of annual credit provisions on profitability and on the bottom-line</a:t>
            </a:r>
          </a:p>
          <a:p>
            <a:pPr marL="171450" indent="-171450" algn="just">
              <a:spcBef>
                <a:spcPts val="300"/>
              </a:spcBef>
              <a:spcAft>
                <a:spcPts val="300"/>
              </a:spcAft>
              <a:buFont typeface="Arial" panose="020B0604020202020204" pitchFamily="34" charset="0"/>
              <a:buChar char="•"/>
            </a:pPr>
            <a:r>
              <a:rPr lang="en-US" sz="1200" dirty="0"/>
              <a:t>High NPLs lead to high credit costs impacting shareholder return, as the banks are mandated to create adequate provisions on bad loans</a:t>
            </a:r>
          </a:p>
        </p:txBody>
      </p:sp>
      <p:sp>
        <p:nvSpPr>
          <p:cNvPr id="48" name="TextBox 47">
            <a:extLst>
              <a:ext uri="{FF2B5EF4-FFF2-40B4-BE49-F238E27FC236}">
                <a16:creationId xmlns:a16="http://schemas.microsoft.com/office/drawing/2014/main" id="{E86A3AFA-69C3-4290-8AEA-B9FFC003A98F}"/>
              </a:ext>
            </a:extLst>
          </p:cNvPr>
          <p:cNvSpPr txBox="1"/>
          <p:nvPr/>
        </p:nvSpPr>
        <p:spPr>
          <a:xfrm>
            <a:off x="578461" y="6077268"/>
            <a:ext cx="11114414" cy="415498"/>
          </a:xfrm>
          <a:prstGeom prst="rect">
            <a:avLst/>
          </a:prstGeom>
          <a:noFill/>
        </p:spPr>
        <p:txBody>
          <a:bodyPr wrap="square" lIns="0" tIns="0" rIns="0" bIns="0" rtlCol="0">
            <a:spAutoFit/>
          </a:bodyPr>
          <a:lstStyle/>
          <a:p>
            <a:pPr algn="l">
              <a:lnSpc>
                <a:spcPct val="100000"/>
              </a:lnSpc>
            </a:pPr>
            <a:r>
              <a:rPr lang="en-US" sz="900" dirty="0"/>
              <a:t>Note: 1. Credit impairment charges mean impairment charges for expected credit losses recorded in income statement, in simple words, this is the provisions made during the year on expected credit losses;</a:t>
            </a:r>
          </a:p>
          <a:p>
            <a:pPr algn="l">
              <a:lnSpc>
                <a:spcPct val="100000"/>
              </a:lnSpc>
            </a:pPr>
            <a:r>
              <a:rPr lang="en-US" sz="900" dirty="0"/>
              <a:t>2. Credit cost is calculated as credit impairment charges for the year / Average net loans; 3. Return on average equity is calculated as PAT / average equity (ROAE)</a:t>
            </a:r>
          </a:p>
          <a:p>
            <a:pPr algn="l">
              <a:lnSpc>
                <a:spcPct val="100000"/>
              </a:lnSpc>
            </a:pPr>
            <a:r>
              <a:rPr lang="en-US" sz="900" dirty="0"/>
              <a:t>Source: Annual report  </a:t>
            </a:r>
          </a:p>
        </p:txBody>
      </p:sp>
      <p:grpSp>
        <p:nvGrpSpPr>
          <p:cNvPr id="3" name="Group 2">
            <a:extLst>
              <a:ext uri="{FF2B5EF4-FFF2-40B4-BE49-F238E27FC236}">
                <a16:creationId xmlns:a16="http://schemas.microsoft.com/office/drawing/2014/main" id="{5A1C0C8C-6193-415F-AACB-3FD5711AF56D}"/>
              </a:ext>
            </a:extLst>
          </p:cNvPr>
          <p:cNvGrpSpPr/>
          <p:nvPr/>
        </p:nvGrpSpPr>
        <p:grpSpPr>
          <a:xfrm>
            <a:off x="538066" y="876300"/>
            <a:ext cx="11154809" cy="4164786"/>
            <a:chOff x="538066" y="821884"/>
            <a:chExt cx="11154809" cy="4164786"/>
          </a:xfrm>
        </p:grpSpPr>
        <p:grpSp>
          <p:nvGrpSpPr>
            <p:cNvPr id="49" name="Group 48">
              <a:extLst>
                <a:ext uri="{FF2B5EF4-FFF2-40B4-BE49-F238E27FC236}">
                  <a16:creationId xmlns:a16="http://schemas.microsoft.com/office/drawing/2014/main" id="{646A949C-4262-944B-BCEF-615303C268F2}"/>
                </a:ext>
              </a:extLst>
            </p:cNvPr>
            <p:cNvGrpSpPr/>
            <p:nvPr/>
          </p:nvGrpSpPr>
          <p:grpSpPr>
            <a:xfrm>
              <a:off x="538066" y="821884"/>
              <a:ext cx="11154809" cy="4164786"/>
              <a:chOff x="538066" y="821884"/>
              <a:chExt cx="11154809" cy="4388016"/>
            </a:xfrm>
          </p:grpSpPr>
          <p:grpSp>
            <p:nvGrpSpPr>
              <p:cNvPr id="50" name="Group 49">
                <a:extLst>
                  <a:ext uri="{FF2B5EF4-FFF2-40B4-BE49-F238E27FC236}">
                    <a16:creationId xmlns:a16="http://schemas.microsoft.com/office/drawing/2014/main" id="{48EF4582-98A5-3F4B-99F5-E817817E944D}"/>
                  </a:ext>
                </a:extLst>
              </p:cNvPr>
              <p:cNvGrpSpPr/>
              <p:nvPr/>
            </p:nvGrpSpPr>
            <p:grpSpPr>
              <a:xfrm>
                <a:off x="565384" y="821884"/>
                <a:ext cx="11127491" cy="3744423"/>
                <a:chOff x="1160678" y="719666"/>
                <a:chExt cx="8999322" cy="5418667"/>
              </a:xfrm>
            </p:grpSpPr>
            <p:graphicFrame>
              <p:nvGraphicFramePr>
                <p:cNvPr id="64" name="Chart 63">
                  <a:extLst>
                    <a:ext uri="{FF2B5EF4-FFF2-40B4-BE49-F238E27FC236}">
                      <a16:creationId xmlns:a16="http://schemas.microsoft.com/office/drawing/2014/main" id="{7238CF6E-5761-5847-AA6E-54D5C25D531C}"/>
                    </a:ext>
                  </a:extLst>
                </p:cNvPr>
                <p:cNvGraphicFramePr/>
                <p:nvPr>
                  <p:extLst>
                    <p:ext uri="{D42A27DB-BD31-4B8C-83A1-F6EECF244321}">
                      <p14:modId xmlns:p14="http://schemas.microsoft.com/office/powerpoint/2010/main" val="291322066"/>
                    </p:ext>
                  </p:extLst>
                </p:nvPr>
              </p:nvGraphicFramePr>
              <p:xfrm>
                <a:off x="2032000" y="719666"/>
                <a:ext cx="8128000" cy="5418667"/>
              </p:xfrm>
              <a:graphic>
                <a:graphicData uri="http://schemas.openxmlformats.org/drawingml/2006/chart">
                  <c:chart xmlns:c="http://schemas.openxmlformats.org/drawingml/2006/chart" xmlns:r="http://schemas.openxmlformats.org/officeDocument/2006/relationships" r:id="rId2"/>
                </a:graphicData>
              </a:graphic>
            </p:graphicFrame>
            <p:sp>
              <p:nvSpPr>
                <p:cNvPr id="65" name="Rectangle 64">
                  <a:extLst>
                    <a:ext uri="{FF2B5EF4-FFF2-40B4-BE49-F238E27FC236}">
                      <a16:creationId xmlns:a16="http://schemas.microsoft.com/office/drawing/2014/main" id="{F246667C-99BE-AE41-9271-9AB58D83B300}"/>
                    </a:ext>
                  </a:extLst>
                </p:cNvPr>
                <p:cNvSpPr/>
                <p:nvPr/>
              </p:nvSpPr>
              <p:spPr>
                <a:xfrm>
                  <a:off x="1171254" y="1078787"/>
                  <a:ext cx="1901952" cy="287326"/>
                </a:xfrm>
                <a:prstGeom prst="rect">
                  <a:avLst/>
                </a:prstGeom>
                <a:solidFill>
                  <a:schemeClr val="bg1">
                    <a:lumMod val="85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Total operating income</a:t>
                  </a:r>
                </a:p>
              </p:txBody>
            </p:sp>
            <p:sp>
              <p:nvSpPr>
                <p:cNvPr id="66" name="Rectangle 65">
                  <a:extLst>
                    <a:ext uri="{FF2B5EF4-FFF2-40B4-BE49-F238E27FC236}">
                      <a16:creationId xmlns:a16="http://schemas.microsoft.com/office/drawing/2014/main" id="{DADC9257-D806-A64E-BF00-7F99A76B2B98}"/>
                    </a:ext>
                  </a:extLst>
                </p:cNvPr>
                <p:cNvSpPr/>
                <p:nvPr/>
              </p:nvSpPr>
              <p:spPr>
                <a:xfrm>
                  <a:off x="3129930" y="1078787"/>
                  <a:ext cx="599248" cy="287326"/>
                </a:xfrm>
                <a:prstGeom prst="rect">
                  <a:avLst/>
                </a:prstGeom>
                <a:solidFill>
                  <a:schemeClr val="bg1">
                    <a:lumMod val="85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100%</a:t>
                  </a:r>
                </a:p>
              </p:txBody>
            </p:sp>
            <p:sp>
              <p:nvSpPr>
                <p:cNvPr id="67" name="Rectangle 66">
                  <a:extLst>
                    <a:ext uri="{FF2B5EF4-FFF2-40B4-BE49-F238E27FC236}">
                      <a16:creationId xmlns:a16="http://schemas.microsoft.com/office/drawing/2014/main" id="{1430E7BA-50D6-0249-9DBD-9BD5886828B5}"/>
                    </a:ext>
                  </a:extLst>
                </p:cNvPr>
                <p:cNvSpPr/>
                <p:nvPr/>
              </p:nvSpPr>
              <p:spPr>
                <a:xfrm>
                  <a:off x="4336995" y="1078787"/>
                  <a:ext cx="599248" cy="287326"/>
                </a:xfrm>
                <a:prstGeom prst="rect">
                  <a:avLst/>
                </a:prstGeom>
                <a:solidFill>
                  <a:schemeClr val="bg1">
                    <a:lumMod val="85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100%</a:t>
                  </a:r>
                </a:p>
              </p:txBody>
            </p:sp>
            <p:sp>
              <p:nvSpPr>
                <p:cNvPr id="68" name="Rectangle 67">
                  <a:extLst>
                    <a:ext uri="{FF2B5EF4-FFF2-40B4-BE49-F238E27FC236}">
                      <a16:creationId xmlns:a16="http://schemas.microsoft.com/office/drawing/2014/main" id="{239B087B-7221-AB42-990A-4402A49CD8A2}"/>
                    </a:ext>
                  </a:extLst>
                </p:cNvPr>
                <p:cNvSpPr/>
                <p:nvPr/>
              </p:nvSpPr>
              <p:spPr>
                <a:xfrm>
                  <a:off x="5537430" y="1078787"/>
                  <a:ext cx="599248" cy="287326"/>
                </a:xfrm>
                <a:prstGeom prst="rect">
                  <a:avLst/>
                </a:prstGeom>
                <a:solidFill>
                  <a:schemeClr val="bg1">
                    <a:lumMod val="85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100%</a:t>
                  </a:r>
                </a:p>
              </p:txBody>
            </p:sp>
            <p:sp>
              <p:nvSpPr>
                <p:cNvPr id="69" name="Rectangle 68">
                  <a:extLst>
                    <a:ext uri="{FF2B5EF4-FFF2-40B4-BE49-F238E27FC236}">
                      <a16:creationId xmlns:a16="http://schemas.microsoft.com/office/drawing/2014/main" id="{654D8B18-3ECB-7443-8458-97C14C8A78C1}"/>
                    </a:ext>
                  </a:extLst>
                </p:cNvPr>
                <p:cNvSpPr/>
                <p:nvPr/>
              </p:nvSpPr>
              <p:spPr>
                <a:xfrm>
                  <a:off x="6727152" y="1078787"/>
                  <a:ext cx="599248" cy="287326"/>
                </a:xfrm>
                <a:prstGeom prst="rect">
                  <a:avLst/>
                </a:prstGeom>
                <a:solidFill>
                  <a:schemeClr val="bg1">
                    <a:lumMod val="85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100%</a:t>
                  </a:r>
                </a:p>
              </p:txBody>
            </p:sp>
            <p:sp>
              <p:nvSpPr>
                <p:cNvPr id="70" name="Rectangle 69">
                  <a:extLst>
                    <a:ext uri="{FF2B5EF4-FFF2-40B4-BE49-F238E27FC236}">
                      <a16:creationId xmlns:a16="http://schemas.microsoft.com/office/drawing/2014/main" id="{280C5655-110F-3B45-A0F4-3C527FD4A614}"/>
                    </a:ext>
                  </a:extLst>
                </p:cNvPr>
                <p:cNvSpPr/>
                <p:nvPr/>
              </p:nvSpPr>
              <p:spPr>
                <a:xfrm>
                  <a:off x="7927590" y="1078787"/>
                  <a:ext cx="599248" cy="287326"/>
                </a:xfrm>
                <a:prstGeom prst="rect">
                  <a:avLst/>
                </a:prstGeom>
                <a:solidFill>
                  <a:schemeClr val="bg1">
                    <a:lumMod val="85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100%</a:t>
                  </a:r>
                </a:p>
              </p:txBody>
            </p:sp>
            <p:sp>
              <p:nvSpPr>
                <p:cNvPr id="71" name="Rectangle 70">
                  <a:extLst>
                    <a:ext uri="{FF2B5EF4-FFF2-40B4-BE49-F238E27FC236}">
                      <a16:creationId xmlns:a16="http://schemas.microsoft.com/office/drawing/2014/main" id="{FC387B79-D96D-6A4F-8760-2755B7C0C5C1}"/>
                    </a:ext>
                  </a:extLst>
                </p:cNvPr>
                <p:cNvSpPr/>
                <p:nvPr/>
              </p:nvSpPr>
              <p:spPr>
                <a:xfrm>
                  <a:off x="1171254" y="2166149"/>
                  <a:ext cx="1901952" cy="287326"/>
                </a:xfrm>
                <a:prstGeom prst="rect">
                  <a:avLst/>
                </a:prstGeom>
                <a:solidFill>
                  <a:srgbClr val="A6E2E5"/>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Operating expenses</a:t>
                  </a:r>
                </a:p>
              </p:txBody>
            </p:sp>
            <p:sp>
              <p:nvSpPr>
                <p:cNvPr id="72" name="Rectangle 71">
                  <a:extLst>
                    <a:ext uri="{FF2B5EF4-FFF2-40B4-BE49-F238E27FC236}">
                      <a16:creationId xmlns:a16="http://schemas.microsoft.com/office/drawing/2014/main" id="{A18B9C94-ABEC-274E-8234-F8C9D1EC1A9D}"/>
                    </a:ext>
                  </a:extLst>
                </p:cNvPr>
                <p:cNvSpPr/>
                <p:nvPr/>
              </p:nvSpPr>
              <p:spPr>
                <a:xfrm>
                  <a:off x="1160678" y="3442998"/>
                  <a:ext cx="1901952" cy="287326"/>
                </a:xfrm>
                <a:prstGeom prst="rect">
                  <a:avLst/>
                </a:prstGeom>
                <a:solidFill>
                  <a:srgbClr val="016D9F"/>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latin typeface="+mj-lt"/>
                    </a:rPr>
                    <a:t>Credit impairment charges</a:t>
                  </a:r>
                  <a:r>
                    <a:rPr lang="en-US" sz="1200" baseline="30000" dirty="0">
                      <a:solidFill>
                        <a:schemeClr val="bg1"/>
                      </a:solidFill>
                      <a:latin typeface="+mj-lt"/>
                    </a:rPr>
                    <a:t>1</a:t>
                  </a:r>
                </a:p>
              </p:txBody>
            </p:sp>
            <p:sp>
              <p:nvSpPr>
                <p:cNvPr id="73" name="Rectangle 72">
                  <a:extLst>
                    <a:ext uri="{FF2B5EF4-FFF2-40B4-BE49-F238E27FC236}">
                      <a16:creationId xmlns:a16="http://schemas.microsoft.com/office/drawing/2014/main" id="{C2CE9C3E-CACD-2F4E-BDC7-96AE768D7515}"/>
                    </a:ext>
                  </a:extLst>
                </p:cNvPr>
                <p:cNvSpPr/>
                <p:nvPr/>
              </p:nvSpPr>
              <p:spPr>
                <a:xfrm>
                  <a:off x="1171254" y="4620250"/>
                  <a:ext cx="1901952" cy="292778"/>
                </a:xfrm>
                <a:prstGeom prst="rect">
                  <a:avLst/>
                </a:prstGeom>
                <a:solidFill>
                  <a:schemeClr val="accent1">
                    <a:lumMod val="20000"/>
                    <a:lumOff val="8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Taxes and others</a:t>
                  </a:r>
                </a:p>
              </p:txBody>
            </p:sp>
            <p:sp>
              <p:nvSpPr>
                <p:cNvPr id="74" name="Rectangle 73">
                  <a:extLst>
                    <a:ext uri="{FF2B5EF4-FFF2-40B4-BE49-F238E27FC236}">
                      <a16:creationId xmlns:a16="http://schemas.microsoft.com/office/drawing/2014/main" id="{93DC3D8B-FB10-104D-80F6-2CDA52315EF2}"/>
                    </a:ext>
                  </a:extLst>
                </p:cNvPr>
                <p:cNvSpPr/>
                <p:nvPr/>
              </p:nvSpPr>
              <p:spPr>
                <a:xfrm>
                  <a:off x="1171254" y="5294579"/>
                  <a:ext cx="1901952" cy="287326"/>
                </a:xfrm>
                <a:prstGeom prst="rect">
                  <a:avLst/>
                </a:prstGeom>
                <a:solidFill>
                  <a:srgbClr val="00A8C8"/>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latin typeface="+mj-lt"/>
                    </a:rPr>
                    <a:t>Profit after tax</a:t>
                  </a:r>
                </a:p>
              </p:txBody>
            </p:sp>
            <p:sp>
              <p:nvSpPr>
                <p:cNvPr id="75" name="Rectangle 74">
                  <a:extLst>
                    <a:ext uri="{FF2B5EF4-FFF2-40B4-BE49-F238E27FC236}">
                      <a16:creationId xmlns:a16="http://schemas.microsoft.com/office/drawing/2014/main" id="{7E817F44-5373-CA4C-942A-397944457B78}"/>
                    </a:ext>
                  </a:extLst>
                </p:cNvPr>
                <p:cNvSpPr/>
                <p:nvPr/>
              </p:nvSpPr>
              <p:spPr>
                <a:xfrm>
                  <a:off x="5183731" y="4019144"/>
                  <a:ext cx="1273996" cy="1249895"/>
                </a:xfrm>
                <a:prstGeom prst="rect">
                  <a:avLst/>
                </a:prstGeom>
                <a:noFill/>
                <a:ln>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tx1"/>
                    </a:solidFill>
                    <a:latin typeface="+mj-lt"/>
                  </a:endParaRPr>
                </a:p>
              </p:txBody>
            </p:sp>
          </p:grpSp>
          <p:sp>
            <p:nvSpPr>
              <p:cNvPr id="51" name="Rectangle 50">
                <a:extLst>
                  <a:ext uri="{FF2B5EF4-FFF2-40B4-BE49-F238E27FC236}">
                    <a16:creationId xmlns:a16="http://schemas.microsoft.com/office/drawing/2014/main" id="{8FE13600-67FB-B647-B0B7-4AD78C1D50DB}"/>
                  </a:ext>
                </a:extLst>
              </p:cNvPr>
              <p:cNvSpPr/>
              <p:nvPr/>
            </p:nvSpPr>
            <p:spPr>
              <a:xfrm>
                <a:off x="538066" y="4651416"/>
                <a:ext cx="2351728" cy="198549"/>
              </a:xfrm>
              <a:prstGeom prst="rect">
                <a:avLst/>
              </a:prstGeom>
              <a:solidFill>
                <a:schemeClr val="accent4">
                  <a:lumMod val="40000"/>
                  <a:lumOff val="6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Credit costs</a:t>
                </a:r>
                <a:r>
                  <a:rPr lang="en-US" sz="1200" baseline="30000" dirty="0">
                    <a:solidFill>
                      <a:schemeClr val="tx1"/>
                    </a:solidFill>
                    <a:latin typeface="+mj-lt"/>
                  </a:rPr>
                  <a:t>2</a:t>
                </a:r>
              </a:p>
            </p:txBody>
          </p:sp>
          <p:sp>
            <p:nvSpPr>
              <p:cNvPr id="52" name="Rectangle 51">
                <a:extLst>
                  <a:ext uri="{FF2B5EF4-FFF2-40B4-BE49-F238E27FC236}">
                    <a16:creationId xmlns:a16="http://schemas.microsoft.com/office/drawing/2014/main" id="{364653AE-A2C1-AE46-903C-9795830D2F48}"/>
                  </a:ext>
                </a:extLst>
              </p:cNvPr>
              <p:cNvSpPr/>
              <p:nvPr/>
            </p:nvSpPr>
            <p:spPr>
              <a:xfrm>
                <a:off x="3005686" y="4651416"/>
                <a:ext cx="740959" cy="198549"/>
              </a:xfrm>
              <a:prstGeom prst="rect">
                <a:avLst/>
              </a:prstGeom>
              <a:solidFill>
                <a:schemeClr val="accent4">
                  <a:lumMod val="40000"/>
                  <a:lumOff val="6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0.3%</a:t>
                </a:r>
              </a:p>
            </p:txBody>
          </p:sp>
          <p:sp>
            <p:nvSpPr>
              <p:cNvPr id="53" name="Rectangle 52">
                <a:extLst>
                  <a:ext uri="{FF2B5EF4-FFF2-40B4-BE49-F238E27FC236}">
                    <a16:creationId xmlns:a16="http://schemas.microsoft.com/office/drawing/2014/main" id="{37215567-2EA0-2A40-A105-511DBEF972C3}"/>
                  </a:ext>
                </a:extLst>
              </p:cNvPr>
              <p:cNvSpPr/>
              <p:nvPr/>
            </p:nvSpPr>
            <p:spPr>
              <a:xfrm>
                <a:off x="4478430" y="4637221"/>
                <a:ext cx="740959" cy="198549"/>
              </a:xfrm>
              <a:prstGeom prst="rect">
                <a:avLst/>
              </a:prstGeom>
              <a:solidFill>
                <a:schemeClr val="accent4">
                  <a:lumMod val="40000"/>
                  <a:lumOff val="6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0.3%</a:t>
                </a:r>
              </a:p>
            </p:txBody>
          </p:sp>
          <p:sp>
            <p:nvSpPr>
              <p:cNvPr id="54" name="Rectangle 53">
                <a:extLst>
                  <a:ext uri="{FF2B5EF4-FFF2-40B4-BE49-F238E27FC236}">
                    <a16:creationId xmlns:a16="http://schemas.microsoft.com/office/drawing/2014/main" id="{8C3E5E94-502E-5E41-AAF6-CAA851645A82}"/>
                  </a:ext>
                </a:extLst>
              </p:cNvPr>
              <p:cNvSpPr/>
              <p:nvPr/>
            </p:nvSpPr>
            <p:spPr>
              <a:xfrm>
                <a:off x="5977155" y="4651416"/>
                <a:ext cx="740959" cy="198549"/>
              </a:xfrm>
              <a:prstGeom prst="rect">
                <a:avLst/>
              </a:prstGeom>
              <a:solidFill>
                <a:schemeClr val="accent4">
                  <a:lumMod val="40000"/>
                  <a:lumOff val="6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3.0%</a:t>
                </a:r>
              </a:p>
            </p:txBody>
          </p:sp>
          <p:sp>
            <p:nvSpPr>
              <p:cNvPr id="55" name="Rectangle 54">
                <a:extLst>
                  <a:ext uri="{FF2B5EF4-FFF2-40B4-BE49-F238E27FC236}">
                    <a16:creationId xmlns:a16="http://schemas.microsoft.com/office/drawing/2014/main" id="{3045AC65-9F9B-1649-8CE2-5D3CB04C6897}"/>
                  </a:ext>
                </a:extLst>
              </p:cNvPr>
              <p:cNvSpPr/>
              <p:nvPr/>
            </p:nvSpPr>
            <p:spPr>
              <a:xfrm>
                <a:off x="7448224" y="4651416"/>
                <a:ext cx="740959" cy="198549"/>
              </a:xfrm>
              <a:prstGeom prst="rect">
                <a:avLst/>
              </a:prstGeom>
              <a:solidFill>
                <a:schemeClr val="accent4">
                  <a:lumMod val="40000"/>
                  <a:lumOff val="6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1.1%</a:t>
                </a:r>
              </a:p>
            </p:txBody>
          </p:sp>
          <p:sp>
            <p:nvSpPr>
              <p:cNvPr id="56" name="Rectangle 55">
                <a:extLst>
                  <a:ext uri="{FF2B5EF4-FFF2-40B4-BE49-F238E27FC236}">
                    <a16:creationId xmlns:a16="http://schemas.microsoft.com/office/drawing/2014/main" id="{8F2829BF-A1F2-4F44-B9C5-C5A1857968BB}"/>
                  </a:ext>
                </a:extLst>
              </p:cNvPr>
              <p:cNvSpPr/>
              <p:nvPr/>
            </p:nvSpPr>
            <p:spPr>
              <a:xfrm>
                <a:off x="8932542" y="4651416"/>
                <a:ext cx="740959" cy="198549"/>
              </a:xfrm>
              <a:prstGeom prst="rect">
                <a:avLst/>
              </a:prstGeom>
              <a:solidFill>
                <a:schemeClr val="accent4">
                  <a:lumMod val="40000"/>
                  <a:lumOff val="6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0.5%</a:t>
                </a:r>
              </a:p>
            </p:txBody>
          </p:sp>
          <p:sp>
            <p:nvSpPr>
              <p:cNvPr id="57" name="Rectangle 56">
                <a:extLst>
                  <a:ext uri="{FF2B5EF4-FFF2-40B4-BE49-F238E27FC236}">
                    <a16:creationId xmlns:a16="http://schemas.microsoft.com/office/drawing/2014/main" id="{703C5ADB-F353-9B47-9FA7-0BA6EC3C20BC}"/>
                  </a:ext>
                </a:extLst>
              </p:cNvPr>
              <p:cNvSpPr/>
              <p:nvPr/>
            </p:nvSpPr>
            <p:spPr>
              <a:xfrm>
                <a:off x="538066" y="4971520"/>
                <a:ext cx="2351728" cy="198549"/>
              </a:xfrm>
              <a:prstGeom prst="rect">
                <a:avLst/>
              </a:prstGeom>
              <a:solidFill>
                <a:schemeClr val="accent4">
                  <a:lumMod val="40000"/>
                  <a:lumOff val="6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Return on average equity</a:t>
                </a:r>
                <a:r>
                  <a:rPr lang="en-US" sz="1200" baseline="30000" dirty="0">
                    <a:solidFill>
                      <a:schemeClr val="tx1"/>
                    </a:solidFill>
                    <a:latin typeface="+mj-lt"/>
                  </a:rPr>
                  <a:t>3</a:t>
                </a:r>
              </a:p>
            </p:txBody>
          </p:sp>
          <p:sp>
            <p:nvSpPr>
              <p:cNvPr id="58" name="Rectangle 57">
                <a:extLst>
                  <a:ext uri="{FF2B5EF4-FFF2-40B4-BE49-F238E27FC236}">
                    <a16:creationId xmlns:a16="http://schemas.microsoft.com/office/drawing/2014/main" id="{89F074A4-55D0-C643-BCCF-B9B605F0FC50}"/>
                  </a:ext>
                </a:extLst>
              </p:cNvPr>
              <p:cNvSpPr/>
              <p:nvPr/>
            </p:nvSpPr>
            <p:spPr>
              <a:xfrm>
                <a:off x="3005686" y="4971520"/>
                <a:ext cx="740959" cy="198549"/>
              </a:xfrm>
              <a:prstGeom prst="rect">
                <a:avLst/>
              </a:prstGeom>
              <a:solidFill>
                <a:schemeClr val="accent4">
                  <a:lumMod val="40000"/>
                  <a:lumOff val="6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3.8%</a:t>
                </a:r>
              </a:p>
            </p:txBody>
          </p:sp>
          <p:sp>
            <p:nvSpPr>
              <p:cNvPr id="59" name="Rectangle 58">
                <a:extLst>
                  <a:ext uri="{FF2B5EF4-FFF2-40B4-BE49-F238E27FC236}">
                    <a16:creationId xmlns:a16="http://schemas.microsoft.com/office/drawing/2014/main" id="{1D5DEADD-960C-6C43-84CC-DD9152B5C0F1}"/>
                  </a:ext>
                </a:extLst>
              </p:cNvPr>
              <p:cNvSpPr/>
              <p:nvPr/>
            </p:nvSpPr>
            <p:spPr>
              <a:xfrm>
                <a:off x="4478430" y="4957325"/>
                <a:ext cx="740959" cy="198549"/>
              </a:xfrm>
              <a:prstGeom prst="rect">
                <a:avLst/>
              </a:prstGeom>
              <a:solidFill>
                <a:schemeClr val="accent4">
                  <a:lumMod val="40000"/>
                  <a:lumOff val="6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8.7%</a:t>
                </a:r>
              </a:p>
            </p:txBody>
          </p:sp>
          <p:sp>
            <p:nvSpPr>
              <p:cNvPr id="60" name="Rectangle 59">
                <a:extLst>
                  <a:ext uri="{FF2B5EF4-FFF2-40B4-BE49-F238E27FC236}">
                    <a16:creationId xmlns:a16="http://schemas.microsoft.com/office/drawing/2014/main" id="{3CFC6549-36AA-4A4E-8ACA-9F1291B0B29F}"/>
                  </a:ext>
                </a:extLst>
              </p:cNvPr>
              <p:cNvSpPr/>
              <p:nvPr/>
            </p:nvSpPr>
            <p:spPr>
              <a:xfrm>
                <a:off x="5977155" y="4971520"/>
                <a:ext cx="740959" cy="198549"/>
              </a:xfrm>
              <a:prstGeom prst="rect">
                <a:avLst/>
              </a:prstGeom>
              <a:solidFill>
                <a:schemeClr val="accent4">
                  <a:lumMod val="40000"/>
                  <a:lumOff val="6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0.3%</a:t>
                </a:r>
              </a:p>
            </p:txBody>
          </p:sp>
          <p:sp>
            <p:nvSpPr>
              <p:cNvPr id="61" name="Rectangle 60">
                <a:extLst>
                  <a:ext uri="{FF2B5EF4-FFF2-40B4-BE49-F238E27FC236}">
                    <a16:creationId xmlns:a16="http://schemas.microsoft.com/office/drawing/2014/main" id="{ABBC15FD-8DAC-BF4C-8A1D-9843F1218F58}"/>
                  </a:ext>
                </a:extLst>
              </p:cNvPr>
              <p:cNvSpPr/>
              <p:nvPr/>
            </p:nvSpPr>
            <p:spPr>
              <a:xfrm>
                <a:off x="7448224" y="4971520"/>
                <a:ext cx="740959" cy="198549"/>
              </a:xfrm>
              <a:prstGeom prst="rect">
                <a:avLst/>
              </a:prstGeom>
              <a:solidFill>
                <a:schemeClr val="accent4">
                  <a:lumMod val="40000"/>
                  <a:lumOff val="6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8.0%</a:t>
                </a:r>
              </a:p>
            </p:txBody>
          </p:sp>
          <p:sp>
            <p:nvSpPr>
              <p:cNvPr id="62" name="Rectangle 61">
                <a:extLst>
                  <a:ext uri="{FF2B5EF4-FFF2-40B4-BE49-F238E27FC236}">
                    <a16:creationId xmlns:a16="http://schemas.microsoft.com/office/drawing/2014/main" id="{3E27D8CC-EB09-F24F-8621-5B84D63CEC95}"/>
                  </a:ext>
                </a:extLst>
              </p:cNvPr>
              <p:cNvSpPr/>
              <p:nvPr/>
            </p:nvSpPr>
            <p:spPr>
              <a:xfrm>
                <a:off x="8932542" y="4971520"/>
                <a:ext cx="740959" cy="198549"/>
              </a:xfrm>
              <a:prstGeom prst="rect">
                <a:avLst/>
              </a:prstGeom>
              <a:solidFill>
                <a:schemeClr val="accent4">
                  <a:lumMod val="40000"/>
                  <a:lumOff val="6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8.6%</a:t>
                </a:r>
              </a:p>
            </p:txBody>
          </p:sp>
          <p:sp>
            <p:nvSpPr>
              <p:cNvPr id="63" name="Rectangle 62">
                <a:extLst>
                  <a:ext uri="{FF2B5EF4-FFF2-40B4-BE49-F238E27FC236}">
                    <a16:creationId xmlns:a16="http://schemas.microsoft.com/office/drawing/2014/main" id="{12792015-A70B-2848-B70A-E9DB99E253EB}"/>
                  </a:ext>
                </a:extLst>
              </p:cNvPr>
              <p:cNvSpPr/>
              <p:nvPr/>
            </p:nvSpPr>
            <p:spPr>
              <a:xfrm>
                <a:off x="5545935" y="4611585"/>
                <a:ext cx="1575272" cy="598315"/>
              </a:xfrm>
              <a:prstGeom prst="rect">
                <a:avLst/>
              </a:prstGeom>
              <a:noFill/>
              <a:ln>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tx1"/>
                  </a:solidFill>
                  <a:latin typeface="+mj-lt"/>
                </a:endParaRPr>
              </a:p>
            </p:txBody>
          </p:sp>
        </p:grpSp>
        <p:sp>
          <p:nvSpPr>
            <p:cNvPr id="76" name="Rectangle 75">
              <a:extLst>
                <a:ext uri="{FF2B5EF4-FFF2-40B4-BE49-F238E27FC236}">
                  <a16:creationId xmlns:a16="http://schemas.microsoft.com/office/drawing/2014/main" id="{E34EE17A-50DF-D145-85B8-1734C1FDE18A}"/>
                </a:ext>
              </a:extLst>
            </p:cNvPr>
            <p:cNvSpPr/>
            <p:nvPr/>
          </p:nvSpPr>
          <p:spPr>
            <a:xfrm>
              <a:off x="565384" y="2995382"/>
              <a:ext cx="2351728" cy="188448"/>
            </a:xfrm>
            <a:prstGeom prst="rect">
              <a:avLst/>
            </a:prstGeom>
            <a:solidFill>
              <a:schemeClr val="bg1">
                <a:lumMod val="5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latin typeface="+mj-lt"/>
                </a:rPr>
                <a:t>Other impairments/reversals</a:t>
              </a:r>
              <a:endParaRPr lang="en-US" sz="1200" baseline="30000" dirty="0">
                <a:solidFill>
                  <a:schemeClr val="bg1"/>
                </a:solidFill>
                <a:latin typeface="+mj-lt"/>
              </a:endParaRPr>
            </a:p>
          </p:txBody>
        </p:sp>
      </p:grpSp>
      <p:sp>
        <p:nvSpPr>
          <p:cNvPr id="34" name="Rectangle 33">
            <a:extLst>
              <a:ext uri="{FF2B5EF4-FFF2-40B4-BE49-F238E27FC236}">
                <a16:creationId xmlns:a16="http://schemas.microsoft.com/office/drawing/2014/main" id="{6C2905A5-440F-2ECF-1D09-83E6A7E7E935}"/>
              </a:ext>
            </a:extLst>
          </p:cNvPr>
          <p:cNvSpPr/>
          <p:nvPr/>
        </p:nvSpPr>
        <p:spPr>
          <a:xfrm>
            <a:off x="10416860" y="1118819"/>
            <a:ext cx="740959" cy="188448"/>
          </a:xfrm>
          <a:prstGeom prst="rect">
            <a:avLst/>
          </a:prstGeom>
          <a:solidFill>
            <a:schemeClr val="bg1">
              <a:lumMod val="85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100%</a:t>
            </a:r>
          </a:p>
        </p:txBody>
      </p:sp>
      <p:sp>
        <p:nvSpPr>
          <p:cNvPr id="35" name="Rectangle 34">
            <a:extLst>
              <a:ext uri="{FF2B5EF4-FFF2-40B4-BE49-F238E27FC236}">
                <a16:creationId xmlns:a16="http://schemas.microsoft.com/office/drawing/2014/main" id="{656231DE-335D-DB24-4660-6DA4D70A9172}"/>
              </a:ext>
            </a:extLst>
          </p:cNvPr>
          <p:cNvSpPr/>
          <p:nvPr/>
        </p:nvSpPr>
        <p:spPr>
          <a:xfrm>
            <a:off x="10416860" y="4501237"/>
            <a:ext cx="740959" cy="188448"/>
          </a:xfrm>
          <a:prstGeom prst="rect">
            <a:avLst/>
          </a:prstGeom>
          <a:solidFill>
            <a:schemeClr val="accent4">
              <a:lumMod val="40000"/>
              <a:lumOff val="6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0.3%</a:t>
            </a:r>
          </a:p>
        </p:txBody>
      </p:sp>
      <p:sp>
        <p:nvSpPr>
          <p:cNvPr id="36" name="Rectangle 35">
            <a:extLst>
              <a:ext uri="{FF2B5EF4-FFF2-40B4-BE49-F238E27FC236}">
                <a16:creationId xmlns:a16="http://schemas.microsoft.com/office/drawing/2014/main" id="{F465A093-E817-ED7A-3ACF-45EF4E5C4FF6}"/>
              </a:ext>
            </a:extLst>
          </p:cNvPr>
          <p:cNvSpPr/>
          <p:nvPr/>
        </p:nvSpPr>
        <p:spPr>
          <a:xfrm>
            <a:off x="10416860" y="4805056"/>
            <a:ext cx="740959" cy="188448"/>
          </a:xfrm>
          <a:prstGeom prst="rect">
            <a:avLst/>
          </a:prstGeom>
          <a:solidFill>
            <a:schemeClr val="accent4">
              <a:lumMod val="40000"/>
              <a:lumOff val="6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j-lt"/>
              </a:rPr>
              <a:t>7.0%</a:t>
            </a:r>
          </a:p>
        </p:txBody>
      </p:sp>
    </p:spTree>
    <p:extLst>
      <p:ext uri="{BB962C8B-B14F-4D97-AF65-F5344CB8AC3E}">
        <p14:creationId xmlns:p14="http://schemas.microsoft.com/office/powerpoint/2010/main" val="17961236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3BDC97B-06F0-4BD2-B8BB-E0EB6ED9E74C}"/>
              </a:ext>
            </a:extLst>
          </p:cNvPr>
          <p:cNvSpPr>
            <a:spLocks noGrp="1"/>
          </p:cNvSpPr>
          <p:nvPr>
            <p:ph type="body" sz="quarter" idx="11"/>
          </p:nvPr>
        </p:nvSpPr>
        <p:spPr>
          <a:xfrm>
            <a:off x="4052775" y="2934392"/>
            <a:ext cx="6883449" cy="914400"/>
          </a:xfrm>
        </p:spPr>
        <p:txBody>
          <a:bodyPr/>
          <a:lstStyle/>
          <a:p>
            <a:r>
              <a:rPr lang="en-US" dirty="0"/>
              <a:t>Appendix</a:t>
            </a:r>
            <a:endParaRPr lang="en-IN" dirty="0"/>
          </a:p>
        </p:txBody>
      </p:sp>
    </p:spTree>
    <p:extLst>
      <p:ext uri="{BB962C8B-B14F-4D97-AF65-F5344CB8AC3E}">
        <p14:creationId xmlns:p14="http://schemas.microsoft.com/office/powerpoint/2010/main" val="10444818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8461" y="382589"/>
            <a:ext cx="11029033" cy="585599"/>
          </a:xfrm>
        </p:spPr>
        <p:txBody>
          <a:bodyPr/>
          <a:lstStyle/>
          <a:p>
            <a:r>
              <a:rPr lang="en-US" dirty="0"/>
              <a:t>Three-stage model for classifying gross advances in terms of asset quality </a:t>
            </a:r>
          </a:p>
        </p:txBody>
      </p:sp>
      <p:sp>
        <p:nvSpPr>
          <p:cNvPr id="5" name="TextBox 4">
            <a:extLst>
              <a:ext uri="{FF2B5EF4-FFF2-40B4-BE49-F238E27FC236}">
                <a16:creationId xmlns:a16="http://schemas.microsoft.com/office/drawing/2014/main" id="{A226CF11-1E11-4772-A0DB-B626B2A53FC0}"/>
              </a:ext>
            </a:extLst>
          </p:cNvPr>
          <p:cNvSpPr txBox="1"/>
          <p:nvPr/>
        </p:nvSpPr>
        <p:spPr>
          <a:xfrm>
            <a:off x="578461" y="6164467"/>
            <a:ext cx="11114414" cy="138499"/>
          </a:xfrm>
          <a:prstGeom prst="rect">
            <a:avLst/>
          </a:prstGeom>
          <a:noFill/>
        </p:spPr>
        <p:txBody>
          <a:bodyPr wrap="square" lIns="0" tIns="0" rIns="0" bIns="0" rtlCol="0">
            <a:spAutoFit/>
          </a:bodyPr>
          <a:lstStyle/>
          <a:p>
            <a:pPr algn="l">
              <a:lnSpc>
                <a:spcPct val="100000"/>
              </a:lnSpc>
            </a:pPr>
            <a:r>
              <a:rPr lang="en-US" sz="900" dirty="0"/>
              <a:t>Source: FSI Connect, PWC report</a:t>
            </a:r>
          </a:p>
        </p:txBody>
      </p:sp>
      <p:sp>
        <p:nvSpPr>
          <p:cNvPr id="6" name="Rectangle 5">
            <a:extLst>
              <a:ext uri="{FF2B5EF4-FFF2-40B4-BE49-F238E27FC236}">
                <a16:creationId xmlns:a16="http://schemas.microsoft.com/office/drawing/2014/main" id="{38EB2B66-94E7-4E3D-A598-5E3D74F22B9D}"/>
              </a:ext>
            </a:extLst>
          </p:cNvPr>
          <p:cNvSpPr/>
          <p:nvPr/>
        </p:nvSpPr>
        <p:spPr>
          <a:xfrm>
            <a:off x="482294" y="1396331"/>
            <a:ext cx="11125200" cy="123111"/>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0" i="0" u="none" strike="noStrike" baseline="0" dirty="0">
                <a:solidFill>
                  <a:srgbClr val="00A8C8"/>
                </a:solidFill>
                <a:latin typeface="+mj-lt"/>
              </a:rPr>
              <a:t>Stage 1</a:t>
            </a:r>
            <a:endParaRPr lang="en-US" sz="1400" dirty="0">
              <a:solidFill>
                <a:srgbClr val="00A8C8"/>
              </a:solidFill>
              <a:latin typeface="+mj-lt"/>
            </a:endParaRPr>
          </a:p>
        </p:txBody>
      </p:sp>
      <p:sp>
        <p:nvSpPr>
          <p:cNvPr id="7" name="Rectangle 6">
            <a:extLst>
              <a:ext uri="{FF2B5EF4-FFF2-40B4-BE49-F238E27FC236}">
                <a16:creationId xmlns:a16="http://schemas.microsoft.com/office/drawing/2014/main" id="{5C134903-1212-4DE1-AF62-1117F9165E11}"/>
              </a:ext>
            </a:extLst>
          </p:cNvPr>
          <p:cNvSpPr/>
          <p:nvPr/>
        </p:nvSpPr>
        <p:spPr>
          <a:xfrm>
            <a:off x="513566" y="1595819"/>
            <a:ext cx="11125200" cy="585599"/>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14000"/>
              </a:lnSpc>
            </a:pPr>
            <a:r>
              <a:rPr lang="en-US" sz="1400" b="0" i="0" u="none" strike="noStrike" baseline="0" dirty="0">
                <a:solidFill>
                  <a:srgbClr val="000000"/>
                </a:solidFill>
                <a:latin typeface="+mj-lt"/>
              </a:rPr>
              <a:t>When a loan is originated or purchased, ECLs resulting from default events that are possible within the next 12 months are recognized (12-month ECL) and a loss allowance is established. On subsequent reporting dates, 12-month ECL also applies to existing loans with no significant increase in credit risk since their initial recognition</a:t>
            </a:r>
            <a:endParaRPr lang="en-US" sz="1400" dirty="0">
              <a:solidFill>
                <a:schemeClr val="tx1"/>
              </a:solidFill>
              <a:latin typeface="+mj-lt"/>
            </a:endParaRPr>
          </a:p>
        </p:txBody>
      </p:sp>
      <p:sp>
        <p:nvSpPr>
          <p:cNvPr id="9" name="Rectangle 8">
            <a:extLst>
              <a:ext uri="{FF2B5EF4-FFF2-40B4-BE49-F238E27FC236}">
                <a16:creationId xmlns:a16="http://schemas.microsoft.com/office/drawing/2014/main" id="{C29B6C09-8234-4AAD-AE58-CF8978A5F74B}"/>
              </a:ext>
            </a:extLst>
          </p:cNvPr>
          <p:cNvSpPr/>
          <p:nvPr/>
        </p:nvSpPr>
        <p:spPr>
          <a:xfrm>
            <a:off x="482294" y="1103458"/>
            <a:ext cx="11125200" cy="123111"/>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14000"/>
              </a:lnSpc>
            </a:pPr>
            <a:r>
              <a:rPr lang="en-US" sz="1400" i="1" u="none" strike="noStrike" baseline="0" dirty="0">
                <a:solidFill>
                  <a:srgbClr val="000000"/>
                </a:solidFill>
                <a:latin typeface="+mj-lt"/>
              </a:rPr>
              <a:t>Impairment of loans is recognized – on an individual or collective basis – in three stages under IFRS 9:</a:t>
            </a:r>
            <a:endParaRPr lang="en-US" sz="1400" i="1" dirty="0">
              <a:solidFill>
                <a:schemeClr val="tx1"/>
              </a:solidFill>
              <a:latin typeface="+mj-lt"/>
            </a:endParaRPr>
          </a:p>
        </p:txBody>
      </p:sp>
      <p:sp>
        <p:nvSpPr>
          <p:cNvPr id="10" name="Rectangle 9">
            <a:extLst>
              <a:ext uri="{FF2B5EF4-FFF2-40B4-BE49-F238E27FC236}">
                <a16:creationId xmlns:a16="http://schemas.microsoft.com/office/drawing/2014/main" id="{11202B20-7DB5-48D2-B4FC-9CC181CB0861}"/>
              </a:ext>
            </a:extLst>
          </p:cNvPr>
          <p:cNvSpPr/>
          <p:nvPr/>
        </p:nvSpPr>
        <p:spPr>
          <a:xfrm>
            <a:off x="482294" y="2405081"/>
            <a:ext cx="11125200" cy="11949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0" i="0" u="none" strike="noStrike" baseline="0" dirty="0">
                <a:solidFill>
                  <a:srgbClr val="00A8C8"/>
                </a:solidFill>
                <a:latin typeface="+mj-lt"/>
              </a:rPr>
              <a:t>Stage 2</a:t>
            </a:r>
            <a:endParaRPr lang="en-US" sz="1400" dirty="0">
              <a:solidFill>
                <a:srgbClr val="00A8C8"/>
              </a:solidFill>
              <a:latin typeface="+mj-lt"/>
            </a:endParaRPr>
          </a:p>
        </p:txBody>
      </p:sp>
      <p:sp>
        <p:nvSpPr>
          <p:cNvPr id="11" name="Rectangle 10">
            <a:extLst>
              <a:ext uri="{FF2B5EF4-FFF2-40B4-BE49-F238E27FC236}">
                <a16:creationId xmlns:a16="http://schemas.microsoft.com/office/drawing/2014/main" id="{B442D175-396F-4EE7-A327-E76047E9AF3D}"/>
              </a:ext>
            </a:extLst>
          </p:cNvPr>
          <p:cNvSpPr/>
          <p:nvPr/>
        </p:nvSpPr>
        <p:spPr>
          <a:xfrm>
            <a:off x="513566" y="2584820"/>
            <a:ext cx="11125200" cy="291501"/>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14000"/>
              </a:lnSpc>
            </a:pPr>
            <a:r>
              <a:rPr lang="en-US" sz="1400" b="0" i="0" u="none" strike="noStrike" baseline="0" dirty="0">
                <a:solidFill>
                  <a:srgbClr val="000000"/>
                </a:solidFill>
                <a:latin typeface="+mj-lt"/>
              </a:rPr>
              <a:t>If a loan’s credit risk has increased significantly since initial recognition and is not considered low, lifetime ECLs are recognized</a:t>
            </a:r>
            <a:endParaRPr lang="en-US" sz="1400" dirty="0">
              <a:solidFill>
                <a:schemeClr val="tx1"/>
              </a:solidFill>
              <a:latin typeface="+mj-lt"/>
            </a:endParaRPr>
          </a:p>
        </p:txBody>
      </p:sp>
      <p:sp>
        <p:nvSpPr>
          <p:cNvPr id="12" name="Rectangle 11">
            <a:extLst>
              <a:ext uri="{FF2B5EF4-FFF2-40B4-BE49-F238E27FC236}">
                <a16:creationId xmlns:a16="http://schemas.microsoft.com/office/drawing/2014/main" id="{F824D804-D14D-4EDC-BFB4-1B1B8F227269}"/>
              </a:ext>
            </a:extLst>
          </p:cNvPr>
          <p:cNvSpPr/>
          <p:nvPr/>
        </p:nvSpPr>
        <p:spPr>
          <a:xfrm>
            <a:off x="480690" y="3081746"/>
            <a:ext cx="11125200" cy="11949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0" i="0" u="none" strike="noStrike" baseline="0" dirty="0">
                <a:solidFill>
                  <a:srgbClr val="00A8C8"/>
                </a:solidFill>
                <a:latin typeface="+mj-lt"/>
              </a:rPr>
              <a:t>Stage 3</a:t>
            </a:r>
            <a:endParaRPr lang="en-US" sz="1400" dirty="0">
              <a:solidFill>
                <a:srgbClr val="00A8C8"/>
              </a:solidFill>
              <a:latin typeface="+mj-lt"/>
            </a:endParaRPr>
          </a:p>
        </p:txBody>
      </p:sp>
      <p:sp>
        <p:nvSpPr>
          <p:cNvPr id="13" name="Rectangle 12">
            <a:extLst>
              <a:ext uri="{FF2B5EF4-FFF2-40B4-BE49-F238E27FC236}">
                <a16:creationId xmlns:a16="http://schemas.microsoft.com/office/drawing/2014/main" id="{06579611-522F-4545-85B8-5E78E52F5F8C}"/>
              </a:ext>
            </a:extLst>
          </p:cNvPr>
          <p:cNvSpPr/>
          <p:nvPr/>
        </p:nvSpPr>
        <p:spPr>
          <a:xfrm>
            <a:off x="511962" y="3273360"/>
            <a:ext cx="11125200" cy="383685"/>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14000"/>
              </a:lnSpc>
            </a:pPr>
            <a:r>
              <a:rPr lang="en-US" sz="1400" b="0" i="0" u="none" strike="noStrike" baseline="0" dirty="0">
                <a:solidFill>
                  <a:srgbClr val="000000"/>
                </a:solidFill>
                <a:latin typeface="+mj-lt"/>
              </a:rPr>
              <a:t>If the loan’s credit risk increases to the point where it is considered credit-impaired, lifetime ECLs are recognized, as in Stage 2. Difference between stage 2 and stage 3 is in recording of interest revenue, difference in probability of default rates assumed and other differences in calculation of ECL</a:t>
            </a:r>
            <a:endParaRPr lang="en-US" sz="1400" dirty="0">
              <a:solidFill>
                <a:schemeClr val="tx1"/>
              </a:solidFill>
              <a:latin typeface="+mj-lt"/>
            </a:endParaRPr>
          </a:p>
        </p:txBody>
      </p:sp>
    </p:spTree>
    <p:extLst>
      <p:ext uri="{BB962C8B-B14F-4D97-AF65-F5344CB8AC3E}">
        <p14:creationId xmlns:p14="http://schemas.microsoft.com/office/powerpoint/2010/main" val="22972287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8461" y="382589"/>
            <a:ext cx="11029033" cy="585599"/>
          </a:xfrm>
        </p:spPr>
        <p:txBody>
          <a:bodyPr/>
          <a:lstStyle/>
          <a:p>
            <a:r>
              <a:rPr lang="en-US" dirty="0"/>
              <a:t>Expected credit losses (ECL) methodology</a:t>
            </a:r>
          </a:p>
        </p:txBody>
      </p:sp>
      <p:sp>
        <p:nvSpPr>
          <p:cNvPr id="5" name="TextBox 4">
            <a:extLst>
              <a:ext uri="{FF2B5EF4-FFF2-40B4-BE49-F238E27FC236}">
                <a16:creationId xmlns:a16="http://schemas.microsoft.com/office/drawing/2014/main" id="{A226CF11-1E11-4772-A0DB-B626B2A53FC0}"/>
              </a:ext>
            </a:extLst>
          </p:cNvPr>
          <p:cNvSpPr txBox="1"/>
          <p:nvPr/>
        </p:nvSpPr>
        <p:spPr>
          <a:xfrm>
            <a:off x="578461" y="6087465"/>
            <a:ext cx="11114414" cy="276999"/>
          </a:xfrm>
          <a:prstGeom prst="rect">
            <a:avLst/>
          </a:prstGeom>
          <a:noFill/>
        </p:spPr>
        <p:txBody>
          <a:bodyPr wrap="square" lIns="0" tIns="0" rIns="0" bIns="0" rtlCol="0">
            <a:spAutoFit/>
          </a:bodyPr>
          <a:lstStyle/>
          <a:p>
            <a:pPr algn="l">
              <a:lnSpc>
                <a:spcPct val="100000"/>
              </a:lnSpc>
            </a:pPr>
            <a:r>
              <a:rPr lang="en-US" sz="900" dirty="0"/>
              <a:t>*</a:t>
            </a:r>
            <a:r>
              <a:rPr lang="en-US" sz="900" b="0" i="0" u="none" strike="noStrike" kern="1200" baseline="0" dirty="0">
                <a:solidFill>
                  <a:schemeClr val="dk1"/>
                </a:solidFill>
                <a:latin typeface="+mn-lt"/>
                <a:ea typeface="+mn-ea"/>
                <a:cs typeface="+mn-cs"/>
              </a:rPr>
              <a:t>Estimated future cash flows at initial recognition assuming borrower pays as anticipated, discounted at the loan’s effective interest rate</a:t>
            </a:r>
            <a:endParaRPr lang="en-US" sz="900" dirty="0"/>
          </a:p>
          <a:p>
            <a:pPr algn="l">
              <a:lnSpc>
                <a:spcPct val="100000"/>
              </a:lnSpc>
            </a:pPr>
            <a:r>
              <a:rPr lang="en-US" sz="900" dirty="0"/>
              <a:t>Source: PWC report  </a:t>
            </a:r>
          </a:p>
        </p:txBody>
      </p:sp>
      <p:sp>
        <p:nvSpPr>
          <p:cNvPr id="6" name="Rectangle 5">
            <a:extLst>
              <a:ext uri="{FF2B5EF4-FFF2-40B4-BE49-F238E27FC236}">
                <a16:creationId xmlns:a16="http://schemas.microsoft.com/office/drawing/2014/main" id="{FC60357F-8419-434B-AE55-25F7D4FE2D7E}"/>
              </a:ext>
            </a:extLst>
          </p:cNvPr>
          <p:cNvSpPr/>
          <p:nvPr/>
        </p:nvSpPr>
        <p:spPr>
          <a:xfrm>
            <a:off x="550863" y="1089026"/>
            <a:ext cx="11125200" cy="218356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lnSpc>
                <a:spcPct val="114000"/>
              </a:lnSpc>
              <a:spcBef>
                <a:spcPts val="300"/>
              </a:spcBef>
              <a:spcAft>
                <a:spcPts val="300"/>
              </a:spcAft>
              <a:buFont typeface="Arial" panose="020B0604020202020204" pitchFamily="34" charset="0"/>
              <a:buChar char="•"/>
            </a:pPr>
            <a:r>
              <a:rPr lang="en-US" sz="1400" b="0" i="0" u="none" strike="noStrike" baseline="0" dirty="0">
                <a:solidFill>
                  <a:srgbClr val="000000"/>
                </a:solidFill>
                <a:latin typeface="+mj-lt"/>
              </a:rPr>
              <a:t>IFRS 9 establishes a new model for recognition and measurement of impairments in loans—the so-called “expected credit losses” model</a:t>
            </a:r>
          </a:p>
          <a:p>
            <a:pPr marL="285750" indent="-285750" algn="just">
              <a:lnSpc>
                <a:spcPct val="114000"/>
              </a:lnSpc>
              <a:spcBef>
                <a:spcPts val="300"/>
              </a:spcBef>
              <a:spcAft>
                <a:spcPts val="300"/>
              </a:spcAft>
              <a:buFont typeface="Arial" panose="020B0604020202020204" pitchFamily="34" charset="0"/>
              <a:buChar char="•"/>
            </a:pPr>
            <a:r>
              <a:rPr lang="en-US" sz="1400" dirty="0">
                <a:solidFill>
                  <a:schemeClr val="tx1"/>
                </a:solidFill>
                <a:latin typeface="+mj-lt"/>
              </a:rPr>
              <a:t>Expected credit losses are calculated by: </a:t>
            </a:r>
          </a:p>
          <a:p>
            <a:pPr lvl="1" algn="just">
              <a:lnSpc>
                <a:spcPct val="114000"/>
              </a:lnSpc>
              <a:spcBef>
                <a:spcPts val="300"/>
              </a:spcBef>
              <a:spcAft>
                <a:spcPts val="300"/>
              </a:spcAft>
            </a:pPr>
            <a:r>
              <a:rPr lang="en-US" sz="1400" dirty="0">
                <a:solidFill>
                  <a:schemeClr val="tx1"/>
                </a:solidFill>
                <a:latin typeface="+mj-lt"/>
              </a:rPr>
              <a:t>(a) identifying scenarios in which a loan defaults; </a:t>
            </a:r>
          </a:p>
          <a:p>
            <a:pPr lvl="1" algn="just">
              <a:lnSpc>
                <a:spcPct val="114000"/>
              </a:lnSpc>
              <a:spcBef>
                <a:spcPts val="300"/>
              </a:spcBef>
              <a:spcAft>
                <a:spcPts val="300"/>
              </a:spcAft>
            </a:pPr>
            <a:r>
              <a:rPr lang="en-US" sz="1400" dirty="0">
                <a:solidFill>
                  <a:schemeClr val="tx1"/>
                </a:solidFill>
                <a:latin typeface="+mj-lt"/>
              </a:rPr>
              <a:t>(b) estimating the cash shortfall that would be incurred in each scenario if a default were to happen; </a:t>
            </a:r>
          </a:p>
          <a:p>
            <a:pPr lvl="1" algn="just">
              <a:lnSpc>
                <a:spcPct val="114000"/>
              </a:lnSpc>
              <a:spcBef>
                <a:spcPts val="300"/>
              </a:spcBef>
              <a:spcAft>
                <a:spcPts val="300"/>
              </a:spcAft>
            </a:pPr>
            <a:r>
              <a:rPr lang="en-US" sz="1400" dirty="0">
                <a:solidFill>
                  <a:schemeClr val="tx1"/>
                </a:solidFill>
                <a:latin typeface="+mj-lt"/>
              </a:rPr>
              <a:t>(c) multiplying that loss by the probability of the default happening; and </a:t>
            </a:r>
          </a:p>
          <a:p>
            <a:pPr lvl="1" algn="just">
              <a:lnSpc>
                <a:spcPct val="114000"/>
              </a:lnSpc>
              <a:spcBef>
                <a:spcPts val="300"/>
              </a:spcBef>
              <a:spcAft>
                <a:spcPts val="300"/>
              </a:spcAft>
            </a:pPr>
            <a:r>
              <a:rPr lang="en-US" sz="1400" dirty="0">
                <a:solidFill>
                  <a:schemeClr val="tx1"/>
                </a:solidFill>
                <a:latin typeface="+mj-lt"/>
              </a:rPr>
              <a:t>(d) summing the results of all such possible default events. Because every loan has at least some probability of defaulting in the future, every loan has an expected credit loss associated with it—from the moment of its origination or acquisition</a:t>
            </a:r>
          </a:p>
        </p:txBody>
      </p:sp>
      <p:sp>
        <p:nvSpPr>
          <p:cNvPr id="7" name="Rectangle 6">
            <a:extLst>
              <a:ext uri="{FF2B5EF4-FFF2-40B4-BE49-F238E27FC236}">
                <a16:creationId xmlns:a16="http://schemas.microsoft.com/office/drawing/2014/main" id="{785A8B17-E55A-4B24-8EE4-D17999448B50}"/>
              </a:ext>
            </a:extLst>
          </p:cNvPr>
          <p:cNvSpPr/>
          <p:nvPr/>
        </p:nvSpPr>
        <p:spPr>
          <a:xfrm>
            <a:off x="530377" y="3431929"/>
            <a:ext cx="11125200" cy="123111"/>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0" i="0" u="none" strike="noStrike" baseline="0" dirty="0">
                <a:solidFill>
                  <a:srgbClr val="00A8C8"/>
                </a:solidFill>
                <a:latin typeface="+mj-lt"/>
              </a:rPr>
              <a:t>Expected Credit Losses – A simple illustration</a:t>
            </a:r>
            <a:endParaRPr lang="en-US" sz="1400" dirty="0">
              <a:solidFill>
                <a:srgbClr val="00A8C8"/>
              </a:solidFill>
              <a:latin typeface="+mj-lt"/>
            </a:endParaRPr>
          </a:p>
        </p:txBody>
      </p:sp>
      <p:graphicFrame>
        <p:nvGraphicFramePr>
          <p:cNvPr id="3" name="Table 3">
            <a:extLst>
              <a:ext uri="{FF2B5EF4-FFF2-40B4-BE49-F238E27FC236}">
                <a16:creationId xmlns:a16="http://schemas.microsoft.com/office/drawing/2014/main" id="{615F0FD7-5F3F-48FC-B737-7C1A5349BB24}"/>
              </a:ext>
            </a:extLst>
          </p:cNvPr>
          <p:cNvGraphicFramePr>
            <a:graphicFrameLocks noGrp="1"/>
          </p:cNvGraphicFramePr>
          <p:nvPr/>
        </p:nvGraphicFramePr>
        <p:xfrm>
          <a:off x="578461" y="3636567"/>
          <a:ext cx="8128000" cy="2225040"/>
        </p:xfrm>
        <a:graphic>
          <a:graphicData uri="http://schemas.openxmlformats.org/drawingml/2006/table">
            <a:tbl>
              <a:tblPr firstRow="1" bandRow="1">
                <a:tableStyleId>{5C22544A-7EE6-4342-B048-85BDC9FD1C3A}</a:tableStyleId>
              </a:tblPr>
              <a:tblGrid>
                <a:gridCol w="6303478">
                  <a:extLst>
                    <a:ext uri="{9D8B030D-6E8A-4147-A177-3AD203B41FA5}">
                      <a16:colId xmlns:a16="http://schemas.microsoft.com/office/drawing/2014/main" val="3992601306"/>
                    </a:ext>
                  </a:extLst>
                </a:gridCol>
                <a:gridCol w="1824522">
                  <a:extLst>
                    <a:ext uri="{9D8B030D-6E8A-4147-A177-3AD203B41FA5}">
                      <a16:colId xmlns:a16="http://schemas.microsoft.com/office/drawing/2014/main" val="273053194"/>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bg1"/>
                          </a:solidFill>
                          <a:latin typeface="+mn-lt"/>
                          <a:ea typeface="+mn-ea"/>
                          <a:cs typeface="+mn-cs"/>
                        </a:rPr>
                        <a:t>Methodology</a:t>
                      </a:r>
                    </a:p>
                  </a:txBody>
                  <a:tcPr anchor="ctr">
                    <a:solidFill>
                      <a:srgbClr val="002C77"/>
                    </a:solidFill>
                  </a:tcPr>
                </a:tc>
                <a:tc>
                  <a:txBody>
                    <a:bodyPr/>
                    <a:lstStyle/>
                    <a:p>
                      <a:pPr algn="ctr"/>
                      <a:endParaRPr lang="en-US" sz="1400" b="0" dirty="0">
                        <a:solidFill>
                          <a:schemeClr val="bg1"/>
                        </a:solidFill>
                      </a:endParaRPr>
                    </a:p>
                  </a:txBody>
                  <a:tcPr anchor="ctr">
                    <a:solidFill>
                      <a:srgbClr val="002C77"/>
                    </a:solidFill>
                  </a:tcPr>
                </a:tc>
                <a:extLst>
                  <a:ext uri="{0D108BD9-81ED-4DB2-BD59-A6C34878D82A}">
                    <a16:rowId xmlns:a16="http://schemas.microsoft.com/office/drawing/2014/main" val="140146014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dk1"/>
                          </a:solidFill>
                          <a:latin typeface="+mn-lt"/>
                          <a:ea typeface="+mn-ea"/>
                          <a:cs typeface="+mn-cs"/>
                        </a:rPr>
                        <a:t>(A)Loan amount*	</a:t>
                      </a:r>
                    </a:p>
                  </a:txBody>
                  <a:tcPr anchor="ctr">
                    <a:noFill/>
                  </a:tcPr>
                </a:tc>
                <a:tc>
                  <a:txBody>
                    <a:bodyPr/>
                    <a:lstStyle/>
                    <a:p>
                      <a:pPr algn="ctr"/>
                      <a:r>
                        <a:rPr lang="en-US" sz="1400" dirty="0"/>
                        <a:t>1,000</a:t>
                      </a:r>
                    </a:p>
                  </a:txBody>
                  <a:tcPr anchor="ctr">
                    <a:noFill/>
                  </a:tcPr>
                </a:tc>
                <a:extLst>
                  <a:ext uri="{0D108BD9-81ED-4DB2-BD59-A6C34878D82A}">
                    <a16:rowId xmlns:a16="http://schemas.microsoft.com/office/drawing/2014/main" val="237017585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dk1"/>
                          </a:solidFill>
                          <a:latin typeface="+mn-lt"/>
                          <a:ea typeface="+mn-ea"/>
                          <a:cs typeface="+mn-cs"/>
                        </a:rPr>
                        <a:t>(B) Estimated cash flows if default occurs</a:t>
                      </a:r>
                    </a:p>
                  </a:txBody>
                  <a:tcPr anchor="ctr">
                    <a:lnB w="12700" cap="flat" cmpd="sng" algn="ctr">
                      <a:solidFill>
                        <a:schemeClr val="tx1"/>
                      </a:solidFill>
                      <a:prstDash val="solid"/>
                      <a:round/>
                      <a:headEnd type="none" w="med" len="med"/>
                      <a:tailEnd type="none" w="med" len="med"/>
                    </a:lnB>
                    <a:noFill/>
                  </a:tcPr>
                </a:tc>
                <a:tc>
                  <a:txBody>
                    <a:bodyPr/>
                    <a:lstStyle/>
                    <a:p>
                      <a:pPr algn="ctr"/>
                      <a:r>
                        <a:rPr lang="en-US" sz="1400" dirty="0"/>
                        <a:t>100</a:t>
                      </a:r>
                    </a:p>
                  </a:txBody>
                  <a:tcPr anchor="ct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4572799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dk1"/>
                          </a:solidFill>
                          <a:latin typeface="+mn-lt"/>
                          <a:ea typeface="+mn-ea"/>
                          <a:cs typeface="+mn-cs"/>
                        </a:rPr>
                        <a:t>(C) Cash shortfall subsequent to default (A – B) 	</a:t>
                      </a:r>
                    </a:p>
                  </a:txBody>
                  <a:tcPr anchor="ctr">
                    <a:lnT w="12700" cap="flat" cmpd="sng" algn="ctr">
                      <a:solidFill>
                        <a:schemeClr val="tx1"/>
                      </a:solidFill>
                      <a:prstDash val="solid"/>
                      <a:round/>
                      <a:headEnd type="none" w="med" len="med"/>
                      <a:tailEnd type="none" w="med" len="med"/>
                    </a:lnT>
                    <a:noFill/>
                  </a:tcPr>
                </a:tc>
                <a:tc>
                  <a:txBody>
                    <a:bodyPr/>
                    <a:lstStyle/>
                    <a:p>
                      <a:pPr algn="ctr"/>
                      <a:r>
                        <a:rPr lang="en-US" sz="1400" dirty="0"/>
                        <a:t>900</a:t>
                      </a:r>
                    </a:p>
                  </a:txBody>
                  <a:tcPr anchor="ct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284713232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dk1"/>
                          </a:solidFill>
                          <a:latin typeface="+mn-lt"/>
                          <a:ea typeface="+mn-ea"/>
                          <a:cs typeface="+mn-cs"/>
                        </a:rPr>
                        <a:t>(D) Probability of default 	</a:t>
                      </a:r>
                    </a:p>
                  </a:txBody>
                  <a:tcPr anchor="ctr">
                    <a:noFill/>
                  </a:tcPr>
                </a:tc>
                <a:tc>
                  <a:txBody>
                    <a:bodyPr/>
                    <a:lstStyle/>
                    <a:p>
                      <a:pPr algn="ctr"/>
                      <a:r>
                        <a:rPr lang="en-US" sz="1400" dirty="0"/>
                        <a:t>1%</a:t>
                      </a:r>
                    </a:p>
                  </a:txBody>
                  <a:tcPr anchor="ctr">
                    <a:noFill/>
                  </a:tcPr>
                </a:tc>
                <a:extLst>
                  <a:ext uri="{0D108BD9-81ED-4DB2-BD59-A6C34878D82A}">
                    <a16:rowId xmlns:a16="http://schemas.microsoft.com/office/drawing/2014/main" val="155172777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dk1"/>
                          </a:solidFill>
                          <a:latin typeface="+mn-lt"/>
                          <a:ea typeface="+mn-ea"/>
                          <a:cs typeface="+mn-cs"/>
                        </a:rPr>
                        <a:t>Expected Credit Loss (ECL) – (C X D)  	</a:t>
                      </a:r>
                    </a:p>
                  </a:txBody>
                  <a:tcPr anchor="ctr">
                    <a:lnB w="12700" cap="flat" cmpd="sng" algn="ctr">
                      <a:solidFill>
                        <a:schemeClr val="tx1"/>
                      </a:solidFill>
                      <a:prstDash val="solid"/>
                      <a:round/>
                      <a:headEnd type="none" w="med" len="med"/>
                      <a:tailEnd type="none" w="med" len="med"/>
                    </a:lnB>
                    <a:noFill/>
                  </a:tcPr>
                </a:tc>
                <a:tc>
                  <a:txBody>
                    <a:bodyPr/>
                    <a:lstStyle/>
                    <a:p>
                      <a:pPr algn="ctr"/>
                      <a:r>
                        <a:rPr lang="en-US" sz="1400" dirty="0"/>
                        <a:t>9</a:t>
                      </a:r>
                    </a:p>
                  </a:txBody>
                  <a:tcPr anchor="ct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35238573"/>
                  </a:ext>
                </a:extLst>
              </a:tr>
            </a:tbl>
          </a:graphicData>
        </a:graphic>
      </p:graphicFrame>
    </p:spTree>
    <p:extLst>
      <p:ext uri="{BB962C8B-B14F-4D97-AF65-F5344CB8AC3E}">
        <p14:creationId xmlns:p14="http://schemas.microsoft.com/office/powerpoint/2010/main" val="18165032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483" y="368300"/>
            <a:ext cx="11029033" cy="585599"/>
          </a:xfrm>
        </p:spPr>
        <p:txBody>
          <a:bodyPr/>
          <a:lstStyle/>
          <a:p>
            <a:r>
              <a:rPr lang="en-US" dirty="0"/>
              <a:t>Non-performing loans as per IFRS 9</a:t>
            </a:r>
          </a:p>
        </p:txBody>
      </p:sp>
      <p:sp>
        <p:nvSpPr>
          <p:cNvPr id="5" name="TextBox 4">
            <a:extLst>
              <a:ext uri="{FF2B5EF4-FFF2-40B4-BE49-F238E27FC236}">
                <a16:creationId xmlns:a16="http://schemas.microsoft.com/office/drawing/2014/main" id="{A226CF11-1E11-4772-A0DB-B626B2A53FC0}"/>
              </a:ext>
            </a:extLst>
          </p:cNvPr>
          <p:cNvSpPr txBox="1"/>
          <p:nvPr/>
        </p:nvSpPr>
        <p:spPr>
          <a:xfrm>
            <a:off x="581483" y="6201489"/>
            <a:ext cx="11114414" cy="138499"/>
          </a:xfrm>
          <a:prstGeom prst="rect">
            <a:avLst/>
          </a:prstGeom>
          <a:noFill/>
        </p:spPr>
        <p:txBody>
          <a:bodyPr wrap="square" lIns="0" tIns="0" rIns="0" bIns="0" rtlCol="0">
            <a:spAutoFit/>
          </a:bodyPr>
          <a:lstStyle/>
          <a:p>
            <a:pPr algn="l">
              <a:lnSpc>
                <a:spcPct val="100000"/>
              </a:lnSpc>
            </a:pPr>
            <a:r>
              <a:rPr lang="en-US" sz="900" dirty="0"/>
              <a:t>Source: Deloitte report, IFRS 9 document  </a:t>
            </a:r>
          </a:p>
        </p:txBody>
      </p:sp>
      <p:sp>
        <p:nvSpPr>
          <p:cNvPr id="6" name="Rectangle 5">
            <a:extLst>
              <a:ext uri="{FF2B5EF4-FFF2-40B4-BE49-F238E27FC236}">
                <a16:creationId xmlns:a16="http://schemas.microsoft.com/office/drawing/2014/main" id="{FC60357F-8419-434B-AE55-25F7D4FE2D7E}"/>
              </a:ext>
            </a:extLst>
          </p:cNvPr>
          <p:cNvSpPr/>
          <p:nvPr/>
        </p:nvSpPr>
        <p:spPr>
          <a:xfrm>
            <a:off x="550863" y="1089027"/>
            <a:ext cx="11125200" cy="3425221"/>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lnSpc>
                <a:spcPct val="114000"/>
              </a:lnSpc>
              <a:spcBef>
                <a:spcPts val="300"/>
              </a:spcBef>
              <a:spcAft>
                <a:spcPts val="300"/>
              </a:spcAft>
              <a:buFont typeface="Arial" panose="020B0604020202020204" pitchFamily="34" charset="0"/>
              <a:buChar char="•"/>
            </a:pPr>
            <a:r>
              <a:rPr lang="en-US" sz="1400" dirty="0">
                <a:solidFill>
                  <a:schemeClr val="tx1"/>
                </a:solidFill>
                <a:latin typeface="+mj-lt"/>
              </a:rPr>
              <a:t>IFRS 9, which came into force on 1 January 2018, classifies credit exposures into Stage 1 (non-impaired, no significant increase in credit risk), Stage 2 (non-impaired, but with a significant increase in credit risk) and Stage 3 (impaired)</a:t>
            </a:r>
          </a:p>
          <a:p>
            <a:pPr marL="285750" indent="-285750" algn="just">
              <a:lnSpc>
                <a:spcPct val="114000"/>
              </a:lnSpc>
              <a:spcBef>
                <a:spcPts val="300"/>
              </a:spcBef>
              <a:spcAft>
                <a:spcPts val="300"/>
              </a:spcAft>
              <a:buFont typeface="Arial" panose="020B0604020202020204" pitchFamily="34" charset="0"/>
              <a:buChar char="•"/>
            </a:pPr>
            <a:r>
              <a:rPr lang="en-US" sz="1400" dirty="0">
                <a:solidFill>
                  <a:schemeClr val="tx1"/>
                </a:solidFill>
                <a:latin typeface="+mj-lt"/>
              </a:rPr>
              <a:t>Stage 3 loans include non-performing loans, impaired restructured loans and certain other risky exposures not included as NPLs</a:t>
            </a:r>
          </a:p>
          <a:p>
            <a:pPr marL="285750" indent="-285750" algn="just">
              <a:lnSpc>
                <a:spcPct val="114000"/>
              </a:lnSpc>
              <a:spcBef>
                <a:spcPts val="300"/>
              </a:spcBef>
              <a:spcAft>
                <a:spcPts val="300"/>
              </a:spcAft>
              <a:buFont typeface="Arial" panose="020B0604020202020204" pitchFamily="34" charset="0"/>
              <a:buChar char="•"/>
            </a:pPr>
            <a:r>
              <a:rPr lang="en-US" sz="1400" dirty="0">
                <a:solidFill>
                  <a:schemeClr val="tx1"/>
                </a:solidFill>
                <a:latin typeface="+mj-lt"/>
              </a:rPr>
              <a:t>‘Lifetime expected credit losses’ are defined as: “the expected credit losses that result from all possible default events over the expected life of the financial instrument”</a:t>
            </a:r>
          </a:p>
          <a:p>
            <a:pPr marL="285750" indent="-285750" algn="just">
              <a:lnSpc>
                <a:spcPct val="114000"/>
              </a:lnSpc>
              <a:spcBef>
                <a:spcPts val="300"/>
              </a:spcBef>
              <a:spcAft>
                <a:spcPts val="300"/>
              </a:spcAft>
              <a:buFont typeface="Arial" panose="020B0604020202020204" pitchFamily="34" charset="0"/>
              <a:buChar char="•"/>
            </a:pPr>
            <a:r>
              <a:rPr lang="en-US" sz="1400" dirty="0">
                <a:solidFill>
                  <a:schemeClr val="tx1"/>
                </a:solidFill>
                <a:latin typeface="+mj-lt"/>
              </a:rPr>
              <a:t>IFRS 9 does not define the term ‘default’, but instead requires each entity to do so. The definition has to be consistent with that used for internal credit risk management purposes for the relevant financial instrument, and has to consider qualitative indicators – e.g. breaches of covenants – when appropriate</a:t>
            </a:r>
          </a:p>
          <a:p>
            <a:pPr marL="285750" indent="-285750" algn="just">
              <a:lnSpc>
                <a:spcPct val="114000"/>
              </a:lnSpc>
              <a:spcBef>
                <a:spcPts val="300"/>
              </a:spcBef>
              <a:spcAft>
                <a:spcPts val="300"/>
              </a:spcAft>
              <a:buFont typeface="Arial" panose="020B0604020202020204" pitchFamily="34" charset="0"/>
              <a:buChar char="•"/>
            </a:pPr>
            <a:r>
              <a:rPr lang="en-US" sz="1400" dirty="0">
                <a:solidFill>
                  <a:schemeClr val="tx1"/>
                </a:solidFill>
                <a:latin typeface="+mj-lt"/>
              </a:rPr>
              <a:t>The aim of IFRS was to craft a standard which is more forward-looking and its application will help in foreseeing bad loans</a:t>
            </a:r>
          </a:p>
          <a:p>
            <a:pPr marL="285750" indent="-285750" algn="just">
              <a:lnSpc>
                <a:spcPct val="114000"/>
              </a:lnSpc>
              <a:spcBef>
                <a:spcPts val="300"/>
              </a:spcBef>
              <a:spcAft>
                <a:spcPts val="300"/>
              </a:spcAft>
              <a:buFont typeface="Arial" panose="020B0604020202020204" pitchFamily="34" charset="0"/>
              <a:buChar char="•"/>
            </a:pPr>
            <a:r>
              <a:rPr lang="en-US" sz="1400" dirty="0">
                <a:solidFill>
                  <a:schemeClr val="tx1"/>
                </a:solidFill>
                <a:latin typeface="+mj-lt"/>
              </a:rPr>
              <a:t>However, the standard contains a rebuttable presumption of 90 days past due for default. The implied meaning of this presumption is that a default does not occur later than when a financial asset is 90 days past due. The definition of default should be applied consistently, unless information that becomes available indicates that another default definition is more appropriate for a particular financial instrument</a:t>
            </a:r>
          </a:p>
          <a:p>
            <a:pPr marL="285750" indent="-285750" algn="just">
              <a:lnSpc>
                <a:spcPct val="114000"/>
              </a:lnSpc>
              <a:spcBef>
                <a:spcPts val="300"/>
              </a:spcBef>
              <a:spcAft>
                <a:spcPts val="300"/>
              </a:spcAft>
              <a:buFont typeface="Arial" panose="020B0604020202020204" pitchFamily="34" charset="0"/>
              <a:buChar char="•"/>
            </a:pPr>
            <a:endParaRPr lang="en-US" sz="1400" dirty="0">
              <a:solidFill>
                <a:schemeClr val="tx1"/>
              </a:solidFill>
              <a:latin typeface="+mj-lt"/>
            </a:endParaRPr>
          </a:p>
        </p:txBody>
      </p:sp>
    </p:spTree>
    <p:extLst>
      <p:ext uri="{BB962C8B-B14F-4D97-AF65-F5344CB8AC3E}">
        <p14:creationId xmlns:p14="http://schemas.microsoft.com/office/powerpoint/2010/main" val="407048653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MMCOA_EXTENDEDFILLCOLOUR" val=""/>
  <p:tag name="MMCOA_SMARTSHAPE" val="Y"/>
  <p:tag name="MMCOA_FONTSIZE_L" val="28"/>
  <p:tag name="MMCOA_FONTSIZE_M" val="21"/>
  <p:tag name="MMCOA_FONTSIZE_S" val="14"/>
  <p:tag name="MMCOA_FONTSIZE_T" val="14"/>
  <p:tag name="MMCOA_POSITION_L" val="35.875;30.125;54.375;683.875"/>
  <p:tag name="MMCOA_POSITION_M" val="35.875;30.125;54.375;683.875"/>
  <p:tag name="MMCOA_POSITION_S" val="35.875;30.125;54.375;683.875"/>
  <p:tag name="MMCOA_POSITION_T" val="35.875;30.125;54.375;683.875"/>
  <p:tag name="MMCOA_HIDEONCOLOUR" val="N"/>
  <p:tag name="MMCOA_HIDEONWHITE" val="N"/>
  <p:tag name="MMCOA_HIDEONBALLROOM" val="N"/>
  <p:tag name="MMCOA_HIDEONCLASSIC" val="N"/>
  <p:tag name="MMCOA_HIDEONTEXT" val="N"/>
  <p:tag name="MMCOA_HIDEONECO" val="N"/>
</p:tagLst>
</file>

<file path=ppt/tags/tag3.xml><?xml version="1.0" encoding="utf-8"?>
<p:tagLst xmlns:a="http://schemas.openxmlformats.org/drawingml/2006/main" xmlns:r="http://schemas.openxmlformats.org/officeDocument/2006/relationships" xmlns:p="http://schemas.openxmlformats.org/presentationml/2006/main">
  <p:tag name="MMCOA_EXTENDEDFILLCOLOUR" val=""/>
  <p:tag name="MMCOA_SMARTSHAPE" val="Y"/>
  <p:tag name="MMCOA_FONTSIZE_L" val="28"/>
  <p:tag name="MMCOA_FONTSIZE_M" val="20"/>
  <p:tag name="MMCOA_FONTSIZE_S" val="14"/>
  <p:tag name="MMCOA_FONTSIZE_T" val="14"/>
  <p:tag name="MMCOA_POSITION_L" val="35.875;100.625;392.75;684"/>
  <p:tag name="MMCOA_POSITION_M" val="35.875;100.625;392.75;684"/>
  <p:tag name="MMCOA_POSITION_S" val="35.875;100.625;392.75;684"/>
  <p:tag name="MMCOA_POSITION_T" val="35.875;100.625;392.75;684"/>
  <p:tag name="MMCOA_HIDEONCOLOUR" val="N"/>
  <p:tag name="MMCOA_HIDEONWHITE" val="N"/>
  <p:tag name="MMCOA_HIDEONBALLROOM" val="N"/>
  <p:tag name="MMCOA_HIDEONCLASSIC" val="N"/>
  <p:tag name="MMCOA_HIDEONTEXT" val="N"/>
  <p:tag name="MMCOA_HIDEONECO" val="N"/>
</p:tagLst>
</file>

<file path=ppt/tags/tag4.xml><?xml version="1.0" encoding="utf-8"?>
<p:tagLst xmlns:a="http://schemas.openxmlformats.org/drawingml/2006/main" xmlns:r="http://schemas.openxmlformats.org/officeDocument/2006/relationships" xmlns:p="http://schemas.openxmlformats.org/presentationml/2006/main">
  <p:tag name="MMCOA_EXTENDEDFILLCOLOUR" val=""/>
  <p:tag name="MMCOA_SMARTSHAPE" val="Y"/>
  <p:tag name="MMCOA_FONTSIZE_L" val="7"/>
  <p:tag name="MMCOA_FONTSIZE_M" val="7"/>
  <p:tag name="MMCOA_FONTSIZE_S" val="7"/>
  <p:tag name="MMCOA_FONTSIZE_T" val="7"/>
  <p:tag name="MMCOA_POSITION_L" val="37.625;514.5;8;228.125"/>
  <p:tag name="MMCOA_POSITION_M" val="37.625;514.5;8;228.125"/>
  <p:tag name="MMCOA_POSITION_S" val="37.625;514.5;8;228.125"/>
  <p:tag name="MMCOA_POSITION_T" val="37.625;514.5;8;228.125"/>
  <p:tag name="MMCOA_HIDEONCOLOUR" val="N"/>
  <p:tag name="MMCOA_HIDEONWHITE" val="N"/>
  <p:tag name="MMCOA_HIDEONBALLROOM" val="N"/>
  <p:tag name="MMCOA_HIDEONCLASSIC" val="Y"/>
  <p:tag name="MMCOA_HIDEONTEXT" val="Y"/>
  <p:tag name="MMCOA_HIDEONECO" val="Y"/>
</p:tagLst>
</file>

<file path=ppt/tags/tag5.xml><?xml version="1.0" encoding="utf-8"?>
<p:tagLst xmlns:a="http://schemas.openxmlformats.org/drawingml/2006/main" xmlns:r="http://schemas.openxmlformats.org/officeDocument/2006/relationships" xmlns:p="http://schemas.openxmlformats.org/presentationml/2006/main">
  <p:tag name="MMCOA_SMARTSHAPE" val="Y"/>
  <p:tag name="MMCOA_FONTSIZE_L" val="7"/>
  <p:tag name="MMCOA_FONTSIZE_M" val="7"/>
  <p:tag name="MMCOA_FONTSIZE_S" val="7"/>
  <p:tag name="MMCOA_FONTSIZE_T" val="7"/>
  <p:tag name="MMCOA_POSITION_L" val="335.625;514.5;8.375;85"/>
  <p:tag name="MMCOA_POSITION_M" val="335.625;514.5;8.375;85"/>
  <p:tag name="MMCOA_POSITION_S" val="335.625;514.5;8.375;85"/>
  <p:tag name="MMCOA_POSITION_T" val="335.625;514.5;8.375;85"/>
  <p:tag name="MMCOA_HIDEONCOLOUR" val="N"/>
  <p:tag name="MMCOA_HIDEONWHITE" val="N"/>
  <p:tag name="MMCOA_HIDEONBALLROOM" val="Y"/>
  <p:tag name="MMCOA_HIDEONCLASSIC" val="Y"/>
  <p:tag name="MMCOA_HIDEONTEXT" val="Y"/>
  <p:tag name="MMCOA_HIDEONECO" val="Y"/>
</p:tagLst>
</file>

<file path=ppt/theme/theme1.xml><?xml version="1.0" encoding="utf-8"?>
<a:theme xmlns:a="http://schemas.openxmlformats.org/drawingml/2006/main" name="blank">
  <a:themeElements>
    <a:clrScheme name="Oliver Wyman">
      <a:dk1>
        <a:srgbClr val="000000"/>
      </a:dk1>
      <a:lt1>
        <a:srgbClr val="FFFFFF"/>
      </a:lt1>
      <a:dk2>
        <a:srgbClr val="002C77"/>
      </a:dk2>
      <a:lt2>
        <a:srgbClr val="FFFFFF"/>
      </a:lt2>
      <a:accent1>
        <a:srgbClr val="008AB3"/>
      </a:accent1>
      <a:accent2>
        <a:srgbClr val="9DE0ED"/>
      </a:accent2>
      <a:accent3>
        <a:srgbClr val="606060"/>
      </a:accent3>
      <a:accent4>
        <a:srgbClr val="BFBFBF"/>
      </a:accent4>
      <a:accent5>
        <a:srgbClr val="E29815"/>
      </a:accent5>
      <a:accent6>
        <a:srgbClr val="FFCF89"/>
      </a:accent6>
      <a:hlink>
        <a:srgbClr val="5B5B5B"/>
      </a:hlink>
      <a:folHlink>
        <a:srgbClr val="BFBFBF"/>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liver Wyman">
      <a:fillStyleLst>
        <a:solidFill>
          <a:schemeClr val="phClr"/>
        </a:solidFill>
        <a:solidFill>
          <a:schemeClr val="phClr">
            <a:tint val="0"/>
          </a:schemeClr>
        </a:solidFill>
        <a:solidFill>
          <a:schemeClr val="phClr"/>
        </a:solidFill>
      </a:fillStyleLst>
      <a:lnStyleLst>
        <a:ln w="9525" cap="flat" cmpd="sng" algn="ctr">
          <a:solidFill>
            <a:schemeClr val="phClr">
              <a:satMod val="105000"/>
            </a:schemeClr>
          </a:solidFill>
          <a:prstDash val="solid"/>
        </a:ln>
        <a:ln w="9525" cap="flat" cmpd="sng" algn="ctr">
          <a:solidFill>
            <a:schemeClr val="phClr"/>
          </a:solidFill>
          <a:prstDash val="solid"/>
        </a:ln>
        <a:ln w="9525" cap="flat" cmpd="sng" algn="ctr">
          <a:solidFill>
            <a:schemeClr val="phClr"/>
          </a:solidFill>
          <a:prstDash val="solid"/>
        </a:ln>
      </a:lnStyleLst>
      <a:effectStyleLst>
        <a:effectStyle>
          <a:effectLst/>
        </a:effectStyle>
        <a:effectStyle>
          <a:effectLst/>
        </a:effectStyle>
        <a:effectStyle>
          <a:effectLst>
            <a:reflection blurRad="12700" stA="26000" endPos="28000" dist="38100" dir="5400000" sy="-100000" rotWithShape="0"/>
          </a:effectLst>
        </a:effectStyle>
      </a:effectStyleLst>
      <a:bgFillStyleLst>
        <a:solidFill>
          <a:schemeClr val="phClr"/>
        </a:solidFill>
        <a:solidFill>
          <a:schemeClr val="phClr">
            <a:tint val="95000"/>
          </a:schemeClr>
        </a:solidFill>
        <a:gradFill rotWithShape="1">
          <a:gsLst>
            <a:gs pos="0">
              <a:schemeClr val="phClr">
                <a:tint val="100000"/>
                <a:shade val="60000"/>
                <a:satMod val="300000"/>
              </a:schemeClr>
            </a:gs>
            <a:gs pos="30000">
              <a:schemeClr val="phClr">
                <a:shade val="80000"/>
                <a:satMod val="230000"/>
              </a:schemeClr>
            </a:gs>
            <a:gs pos="100000">
              <a:schemeClr val="phClr">
                <a:tint val="97000"/>
                <a:shade val="100000"/>
                <a:satMod val="220000"/>
              </a:schemeClr>
            </a:gs>
          </a:gsLst>
          <a:lin ang="16200000" scaled="0"/>
        </a:gradFill>
      </a:bgFillStyleLst>
    </a:fmtScheme>
  </a:themeElements>
  <a:objectDefaults>
    <a:spDef>
      <a:spPr>
        <a:solidFill>
          <a:schemeClr val="bg1"/>
        </a:solidFill>
        <a:ln w="9525">
          <a:solidFill>
            <a:schemeClr val="accent3"/>
          </a:solidFill>
        </a:ln>
      </a:spPr>
      <a:bodyPr rtlCol="0" anchor="ctr"/>
      <a:lstStyle>
        <a:defPPr algn="ctr">
          <a:lnSpc>
            <a:spcPct val="100000"/>
          </a:lnSpc>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3"/>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lnSpc>
            <a:spcPct val="100000"/>
          </a:lnSpc>
          <a:defRPr dirty="0" err="1" smtClean="0"/>
        </a:defPPr>
      </a:lstStyle>
    </a:txDef>
  </a:objectDefaults>
  <a:extraClrSchemeLst/>
  <a:custClrLst>
    <a:custClr name="OW Emerald">
      <a:srgbClr val="41A441"/>
    </a:custClr>
    <a:custClr name="Light Emerald">
      <a:srgbClr val="BDDDA3"/>
    </a:custClr>
    <a:custClr name="OW Iolite">
      <a:srgbClr val="646EAC"/>
    </a:custClr>
    <a:custClr name="Light Iolite">
      <a:srgbClr val="C5CAE7"/>
    </a:custClr>
    <a:custClr name="OW Citrine">
      <a:srgbClr val="DD712C"/>
    </a:custClr>
    <a:custClr name="Light Citrine">
      <a:srgbClr val="FDCFAC"/>
    </a:custClr>
    <a:custClr name="OW Turquoise">
      <a:srgbClr val="079B84"/>
    </a:custClr>
    <a:custClr name="Light Turquoise">
      <a:srgbClr val="A8DAC9"/>
    </a:custClr>
    <a:custClr name="OW Ruby">
      <a:srgbClr val="CB225B"/>
    </a:custClr>
    <a:custClr name="Light Ruby">
      <a:srgbClr val="F8B8BC"/>
    </a:custClr>
  </a:custClr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19656</TotalTime>
  <Words>7830</Words>
  <Application>Microsoft Macintosh PowerPoint</Application>
  <PresentationFormat>Widescreen</PresentationFormat>
  <Paragraphs>1622</Paragraphs>
  <Slides>41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blank</vt:lpstr>
      <vt:lpstr>PowerPoint Presentation</vt:lpstr>
      <vt:lpstr>Content</vt:lpstr>
      <vt:lpstr>PowerPoint Presentation</vt:lpstr>
      <vt:lpstr>GCC is the 7th largest banking market by asset size with a cumulative banking assets of SAR 12.1 TN</vt:lpstr>
      <vt:lpstr>GCC banks’ combined total non-performing loans (NPLs) rank 5th in the world</vt:lpstr>
      <vt:lpstr>PowerPoint Presentation</vt:lpstr>
      <vt:lpstr>PowerPoint Presentation</vt:lpstr>
      <vt:lpstr>KSA banking market has the 2nd highest return on total assets and the lowest NPL/total equity ratio</vt:lpstr>
      <vt:lpstr>PowerPoint Presentation</vt:lpstr>
      <vt:lpstr>Banks in Saudi Arabia – Profitability Overview</vt:lpstr>
      <vt:lpstr>Banks in Saudi Arabia – NPL Summary</vt:lpstr>
      <vt:lpstr>Banks in United Arab Emirates – Profitability Overview</vt:lpstr>
      <vt:lpstr>Banks in United Arab Emirates – NPL Summary</vt:lpstr>
      <vt:lpstr>Banks in Qatar – Profitability Overview</vt:lpstr>
      <vt:lpstr>Banks in Qatar – NPL Summary</vt:lpstr>
      <vt:lpstr>Banks in Kuwait – Profitability Overview</vt:lpstr>
      <vt:lpstr>Banks in Kuwait – NPL Summary</vt:lpstr>
      <vt:lpstr>Banks in Bahrain – Profitability Overview</vt:lpstr>
      <vt:lpstr>Banks in Bahrain – NPL Summary</vt:lpstr>
      <vt:lpstr>Banks in Oman – Profitability Overview</vt:lpstr>
      <vt:lpstr>Banks in Oman – NPL Summary</vt:lpstr>
      <vt:lpstr>PowerPoint Presentation</vt:lpstr>
      <vt:lpstr>Asset quality analysis – Breakdown of gross loans into ECL stages and their provisions indicate similar composition of Stage 1,2,3 loans; while the gross loan book has increased by 41% since FY 2019</vt:lpstr>
      <vt:lpstr>Asset quality analysis – NPL coverage ratio has increased since FY 2019, and NPLs/ Equity  has changed to 4.7% in FY 2023, which indicate effective management</vt:lpstr>
      <vt:lpstr>Impairment charges have significant impact on profitability</vt:lpstr>
      <vt:lpstr>PowerPoint Presentation</vt:lpstr>
      <vt:lpstr>Asset quality analysis – Breakdown of gross loans into ECL stages and their provisions indicate decline in share of stage 3 loans since FY 2019; while gross loan book has increased by 40%</vt:lpstr>
      <vt:lpstr>Asset quality analysis – NPL coverage ratio is below 100% in recent years and NPLs account for ~15% of book equity; effective management can unlock shareholder value</vt:lpstr>
      <vt:lpstr>Impairment charges have significant impact on profitability</vt:lpstr>
      <vt:lpstr>PowerPoint Presentation</vt:lpstr>
      <vt:lpstr>Asset quality analysis – Breakdown of gross loans into ECL stages and their provisions indicate rise in  share of stage 1 loans; while gross loan book has increased by 71% since FY 2019</vt:lpstr>
      <vt:lpstr>Asset quality analysis – NPL coverage ratio has declined further in FY 2023, and NPLs account for ~ 8% of book equity during FY 2019 – FY 2023, and effective management can unlock shareholder value</vt:lpstr>
      <vt:lpstr>Impairment charges have significant impact on profitability</vt:lpstr>
      <vt:lpstr>PowerPoint Presentation</vt:lpstr>
      <vt:lpstr>Asset quality analysis – Breakdown of gross loans into ECL stages and their provisions indicate rise in  share of stage 1 loans; while gross loan book has increased by 65% since FY 2019</vt:lpstr>
      <vt:lpstr>Asset quality analysis – NPL coverage ratio has increased steadily since FY 2019, however NPLs account for ~ 9% of book equity and effective management can unlock shareholder value</vt:lpstr>
      <vt:lpstr>Impairment charges have significant impact on profitability, but impairment has improved over the last periods</vt:lpstr>
      <vt:lpstr>PowerPoint Presentation</vt:lpstr>
      <vt:lpstr>Three-stage model for classifying gross advances in terms of asset quality </vt:lpstr>
      <vt:lpstr>Expected credit losses (ECL) methodology</vt:lpstr>
      <vt:lpstr>Non-performing loans as per IFRS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Abhinav</dc:creator>
  <cp:lastModifiedBy>Mohammad Aldakkan</cp:lastModifiedBy>
  <cp:revision>1142</cp:revision>
  <cp:lastPrinted>2021-02-24T11:26:17Z</cp:lastPrinted>
  <dcterms:created xsi:type="dcterms:W3CDTF">2021-02-24T07:17:49Z</dcterms:created>
  <dcterms:modified xsi:type="dcterms:W3CDTF">2024-03-23T18:38:09Z</dcterms:modified>
</cp:coreProperties>
</file>