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9"/>
  </p:notesMasterIdLst>
  <p:sldIdLst>
    <p:sldId id="257" r:id="rId2"/>
    <p:sldId id="774" r:id="rId3"/>
    <p:sldId id="775" r:id="rId4"/>
    <p:sldId id="776" r:id="rId5"/>
    <p:sldId id="785" r:id="rId6"/>
    <p:sldId id="786" r:id="rId7"/>
    <p:sldId id="783" r:id="rId8"/>
    <p:sldId id="787" r:id="rId9"/>
    <p:sldId id="784" r:id="rId10"/>
    <p:sldId id="788" r:id="rId11"/>
    <p:sldId id="789" r:id="rId12"/>
    <p:sldId id="790" r:id="rId13"/>
    <p:sldId id="781" r:id="rId14"/>
    <p:sldId id="782" r:id="rId15"/>
    <p:sldId id="791" r:id="rId16"/>
    <p:sldId id="792" r:id="rId17"/>
    <p:sldId id="793" r:id="rId18"/>
  </p:sldIdLst>
  <p:sldSz cx="12192000" cy="6858000"/>
  <p:notesSz cx="7102475" cy="9388475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2706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6108" userDrawn="1">
          <p15:clr>
            <a:srgbClr val="A4A3A4"/>
          </p15:clr>
        </p15:guide>
        <p15:guide id="6" orient="horz" pos="3984" userDrawn="1">
          <p15:clr>
            <a:srgbClr val="A4A3A4"/>
          </p15:clr>
        </p15:guide>
        <p15:guide id="7" orient="horz" pos="3048" userDrawn="1">
          <p15:clr>
            <a:srgbClr val="A4A3A4"/>
          </p15:clr>
        </p15:guide>
        <p15:guide id="8" orient="horz" pos="720" userDrawn="1">
          <p15:clr>
            <a:srgbClr val="A4A3A4"/>
          </p15:clr>
        </p15:guide>
        <p15:guide id="9" orient="horz" pos="232" userDrawn="1">
          <p15:clr>
            <a:srgbClr val="A4A3A4"/>
          </p15:clr>
        </p15:guide>
        <p15:guide id="10" orient="horz" pos="5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HINAV SHARMA" initials="AS" lastIdx="15" clrIdx="0"/>
  <p:cmAuthor id="2" name="Ankur Ghosh" initials="AG" lastIdx="5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C8"/>
    <a:srgbClr val="002C77"/>
    <a:srgbClr val="016D9F"/>
    <a:srgbClr val="A6E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83" autoAdjust="0"/>
    <p:restoredTop sz="96405"/>
  </p:normalViewPr>
  <p:slideViewPr>
    <p:cSldViewPr snapToGrid="0">
      <p:cViewPr varScale="1">
        <p:scale>
          <a:sx n="108" d="100"/>
          <a:sy n="108" d="100"/>
        </p:scale>
        <p:origin x="304" y="184"/>
      </p:cViewPr>
      <p:guideLst>
        <p:guide orient="horz" pos="3600"/>
        <p:guide pos="2706"/>
        <p:guide pos="347"/>
        <p:guide pos="7355"/>
        <p:guide pos="6108"/>
        <p:guide orient="horz" pos="3984"/>
        <p:guide orient="horz" pos="3048"/>
        <p:guide orient="horz" pos="720"/>
        <p:guide orient="horz" pos="232"/>
        <p:guide orient="horz" pos="5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4B902-2DFD-46AE-AFA4-8FCD05EED7B7}" type="datetimeFigureOut">
              <a:rPr lang="en-US" smtClean="0"/>
              <a:t>3/29/24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42DC2-B57A-4D22-8594-F71FB557A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4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EA98B-8E54-4CD0-82BB-B61F2ACC55F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0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146842" y="1249998"/>
            <a:ext cx="10458635" cy="731202"/>
          </a:xfrm>
          <a:ln>
            <a:noFill/>
          </a:ln>
        </p:spPr>
        <p:txBody>
          <a:bodyPr/>
          <a:lstStyle>
            <a:lvl1pPr marL="0" indent="0">
              <a:lnSpc>
                <a:spcPct val="86000"/>
              </a:lnSpc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0" indent="0">
              <a:lnSpc>
                <a:spcPct val="86000"/>
              </a:lnSpc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SUBTITLE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60951" y="2395220"/>
            <a:ext cx="6162714" cy="241300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9" name="Picture Placeholder 8"/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8410847" y="479425"/>
            <a:ext cx="3194630" cy="685800"/>
          </a:xfrm>
          <a:ln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000" b="1" baseline="0">
                <a:solidFill>
                  <a:srgbClr val="808080"/>
                </a:solidFill>
              </a:defRPr>
            </a:lvl1pPr>
          </a:lstStyle>
          <a:p>
            <a:r>
              <a:rPr lang="de-DE" dirty="0"/>
              <a:t>CLIENT LOGO PLACEHOLDER</a:t>
            </a:r>
          </a:p>
          <a:p>
            <a:r>
              <a:rPr lang="de-DE" dirty="0"/>
              <a:t>Delete box if no client logo is used</a:t>
            </a:r>
            <a:endParaRPr lang="en-GB" dirty="0"/>
          </a:p>
        </p:txBody>
      </p:sp>
      <p:sp>
        <p:nvSpPr>
          <p:cNvPr id="15" name="Subnomenclature"/>
          <p:cNvSpPr txBox="1"/>
          <p:nvPr userDrawn="1"/>
        </p:nvSpPr>
        <p:spPr>
          <a:xfrm>
            <a:off x="1146843" y="6437412"/>
            <a:ext cx="65" cy="153888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spAutoFit/>
          </a:bodyPr>
          <a:lstStyle/>
          <a:p>
            <a:pPr algn="l"/>
            <a:endParaRPr kumimoji="0" lang="it-IT" sz="1000" b="1" i="0" u="none" baseline="0" dirty="0">
              <a:solidFill>
                <a:schemeClr val="accent3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286481-467B-4347-9D4C-66B18F84268F}"/>
              </a:ext>
            </a:extLst>
          </p:cNvPr>
          <p:cNvGrpSpPr/>
          <p:nvPr userDrawn="1"/>
        </p:nvGrpSpPr>
        <p:grpSpPr>
          <a:xfrm>
            <a:off x="580476" y="3069590"/>
            <a:ext cx="11611524" cy="3096260"/>
            <a:chOff x="580476" y="3069590"/>
            <a:chExt cx="11611524" cy="3096260"/>
          </a:xfrm>
        </p:grpSpPr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DEBDF94A-1223-4461-9E92-434D408EFD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80476" y="3800792"/>
              <a:ext cx="11611524" cy="236505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72000" tIns="72000" rIns="72000" bIns="72000" anchor="t"/>
            <a:lstStyle/>
            <a:p>
              <a:pPr marL="0" lv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</a:pPr>
              <a:endPara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6">
              <a:extLst>
                <a:ext uri="{FF2B5EF4-FFF2-40B4-BE49-F238E27FC236}">
                  <a16:creationId xmlns:a16="http://schemas.microsoft.com/office/drawing/2014/main" id="{034A22CD-11A9-4BAA-876F-8F3299143ED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80476" y="3069590"/>
              <a:ext cx="11611524" cy="73120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72000" tIns="72000" rIns="72000" bIns="72000" anchor="t"/>
            <a:lstStyle/>
            <a:p>
              <a:pPr marL="0" lv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</a:pPr>
              <a:endPara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Picture 13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8AFC4D6C-ABE0-4611-80FF-6EFD7C023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157717" y="231135"/>
            <a:ext cx="895519" cy="942985"/>
          </a:xfrm>
          <a:prstGeom prst="rect">
            <a:avLst/>
          </a:prstGeom>
        </p:spPr>
      </p:pic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EF8F249F-34C5-4C5E-97DC-BBACC0890F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0986" y="6211252"/>
            <a:ext cx="3194630" cy="685800"/>
          </a:xfrm>
          <a:ln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000" b="1" baseline="0">
                <a:solidFill>
                  <a:srgbClr val="808080"/>
                </a:solidFill>
              </a:defRPr>
            </a:lvl1pPr>
          </a:lstStyle>
          <a:p>
            <a:r>
              <a:rPr lang="de-DE" dirty="0"/>
              <a:t>Haykala Advisory Compnay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59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506" y="385764"/>
            <a:ext cx="11014925" cy="758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428" y="1406525"/>
            <a:ext cx="11033065" cy="4932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gray">
          <a:xfrm>
            <a:off x="10837558" y="6478589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4" name="DocID"/>
          <p:cNvSpPr txBox="1"/>
          <p:nvPr/>
        </p:nvSpPr>
        <p:spPr>
          <a:xfrm>
            <a:off x="1609176" y="6532791"/>
            <a:ext cx="65" cy="107722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spAutoFit/>
          </a:bodyPr>
          <a:lstStyle/>
          <a:p>
            <a:pPr algn="l"/>
            <a:endParaRPr kumimoji="0" lang="de-DE" sz="700" b="0" i="0" u="none" baseline="0">
              <a:solidFill>
                <a:schemeClr val="accent3"/>
              </a:solidFill>
            </a:endParaRPr>
          </a:p>
        </p:txBody>
      </p:sp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10837558" y="6478589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DocID"/>
          <p:cNvSpPr txBox="1"/>
          <p:nvPr userDrawn="1"/>
        </p:nvSpPr>
        <p:spPr>
          <a:xfrm>
            <a:off x="1609176" y="6532791"/>
            <a:ext cx="65" cy="107722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spAutoFit/>
          </a:bodyPr>
          <a:lstStyle/>
          <a:p>
            <a:pPr algn="l"/>
            <a:endParaRPr kumimoji="0" lang="de-DE" sz="700" b="0" i="0" u="none" baseline="0">
              <a:solidFill>
                <a:schemeClr val="accent3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07E1AA-DB20-4494-9BE0-C05279B2A852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60AB3F-459E-4ADB-9E0F-542E8F219878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FEAE916D-6BA5-44E0-B393-4C515C247F5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38593D-D746-46C8-B6C8-C802A514F160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65D4E0-3835-463C-9737-45C489557392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7" name="Picture 1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44A82198-565F-4A2B-AB21-658902B3ED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92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61E77B-00F3-4AE3-AA90-D4E45A4C0A36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82135-5D80-48E0-A9E9-AC939E86A6E3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60FBC77C-07A9-4A65-BC47-4100608A1F9B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772F4E-D667-4DA4-8490-E2A8F5B72966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2926D7-64AE-41A3-B7E9-FDCCEDBA8CD4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7" name="Picture 1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0B4E5D2-383B-4C5C-8228-A9CE2E98E5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0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78461" y="382589"/>
            <a:ext cx="11029033" cy="7588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Table of Contents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FBD89E-FC43-483C-AEB9-C02FCA844E9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FCEA2-FF25-46E9-89C9-2F130D0627A6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5" name="Copyright">
            <a:extLst>
              <a:ext uri="{FF2B5EF4-FFF2-40B4-BE49-F238E27FC236}">
                <a16:creationId xmlns:a16="http://schemas.microsoft.com/office/drawing/2014/main" id="{C7CB454D-E847-450B-943B-785756E7793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AFECE7-334A-4207-8581-653F96215852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BD418F-6B04-421F-861C-A80E68DB35EF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3" name="Picture 1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6660E3A2-DF30-44F9-9F62-229B5E6C1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9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ctionTitle"/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7552703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SectionNumber"/>
          <p:cNvSpPr>
            <a:spLocks noGrp="1"/>
          </p:cNvSpPr>
          <p:nvPr>
            <p:ph type="body" sz="quarter" idx="12" hasCustomPrompt="1"/>
          </p:nvPr>
        </p:nvSpPr>
        <p:spPr>
          <a:xfrm>
            <a:off x="576445" y="2934392"/>
            <a:ext cx="3075274" cy="9144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3852247" y="2859579"/>
            <a:ext cx="0" cy="1064029"/>
          </a:xfrm>
          <a:prstGeom prst="line">
            <a:avLst/>
          </a:prstGeom>
          <a:noFill/>
          <a:ln w="9525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 userDrawn="1"/>
        </p:nvCxnSpPr>
        <p:spPr bwMode="auto">
          <a:xfrm>
            <a:off x="3852247" y="2859579"/>
            <a:ext cx="0" cy="1064029"/>
          </a:xfrm>
          <a:prstGeom prst="line">
            <a:avLst/>
          </a:prstGeom>
          <a:noFill/>
          <a:ln w="9525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EE40A18-FE1D-4FAE-8E62-9EF04FE1E4CA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488A07-0849-4DCA-B9B6-43B6411C6EA3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764B1B-6B38-42EE-B667-F383A2387591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90451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74429" y="1406526"/>
            <a:ext cx="4940087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6665390" y="1406526"/>
            <a:ext cx="4940087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8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1E8984-3356-430C-8396-BF9DF022FEBA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A4A2F-2BE8-4B4A-9284-CD6D6A00334B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1" name="Copyright">
            <a:extLst>
              <a:ext uri="{FF2B5EF4-FFF2-40B4-BE49-F238E27FC236}">
                <a16:creationId xmlns:a16="http://schemas.microsoft.com/office/drawing/2014/main" id="{DE4BDD84-7A96-4CA0-A803-DA713740599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AED33-168F-449C-8B57-14AF82950179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4B8AB1-D1FC-4668-8610-FF6D2DCC9577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17" name="Picture 1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031AD8C4-E7A1-4E5F-A02D-F0A859550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6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576445" y="1406525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4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6667406" y="1406525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74429" y="1930401"/>
            <a:ext cx="4940087" cy="41005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idx="11"/>
          </p:nvPr>
        </p:nvSpPr>
        <p:spPr>
          <a:xfrm>
            <a:off x="6665390" y="1930401"/>
            <a:ext cx="4940087" cy="41005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3E0B35-ABBB-4571-83D0-56A3703ECFA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8D470-C338-4D92-8113-0806AB3F7BD8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7" name="Copyright">
            <a:extLst>
              <a:ext uri="{FF2B5EF4-FFF2-40B4-BE49-F238E27FC236}">
                <a16:creationId xmlns:a16="http://schemas.microsoft.com/office/drawing/2014/main" id="{38CF946A-3921-42B3-8376-CB6CB63F71A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545E2B-DA2B-4DBB-AAEB-E54944860378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B3B378-F408-434D-9A19-70E21BA8F153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3" name="Picture 2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03C9BDC7-272C-425C-AF7E-433184CEDB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7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74429" y="1406525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23"/>
          </p:nvPr>
        </p:nvSpPr>
        <p:spPr>
          <a:xfrm>
            <a:off x="6659344" y="1406525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idx="24"/>
          </p:nvPr>
        </p:nvSpPr>
        <p:spPr>
          <a:xfrm>
            <a:off x="574429" y="3904629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idx="25"/>
          </p:nvPr>
        </p:nvSpPr>
        <p:spPr>
          <a:xfrm>
            <a:off x="6659344" y="3904629"/>
            <a:ext cx="4940087" cy="212628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54E57D-2C18-4A77-84A4-7B0F1EE1D549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FA63D0-7F23-4E89-88C7-370DFC0A96E7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7" name="Copyright">
            <a:extLst>
              <a:ext uri="{FF2B5EF4-FFF2-40B4-BE49-F238E27FC236}">
                <a16:creationId xmlns:a16="http://schemas.microsoft.com/office/drawing/2014/main" id="{A9195EA8-8224-46D5-8DB3-188609331C9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461E9A-3E3B-46F9-AAA0-59FE41ADD433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8CE839-BD0A-4DF4-822B-948F0B688E70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3" name="Picture 2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49B52853-C9CF-4A18-AD5F-6634D22DCE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7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xtboxe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25"/>
          </p:nvPr>
        </p:nvSpPr>
        <p:spPr>
          <a:xfrm>
            <a:off x="574429" y="1871134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574429" y="1407584"/>
            <a:ext cx="4934041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6667406" y="1407584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4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6669422" y="3894810"/>
            <a:ext cx="4938072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20" hasCustomPrompt="1"/>
          </p:nvPr>
        </p:nvSpPr>
        <p:spPr>
          <a:xfrm>
            <a:off x="574429" y="3894810"/>
            <a:ext cx="4934041" cy="3365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2pPr>
            <a:lvl3pPr>
              <a:defRPr sz="1000">
                <a:solidFill>
                  <a:schemeClr val="accent2"/>
                </a:solidFill>
              </a:defRPr>
            </a:lvl3pPr>
            <a:lvl4pPr>
              <a:defRPr sz="1000">
                <a:solidFill>
                  <a:schemeClr val="accent2"/>
                </a:solidFill>
              </a:defRPr>
            </a:lvl4pPr>
            <a:lvl5pPr>
              <a:defRPr sz="1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Heading 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26"/>
          </p:nvPr>
        </p:nvSpPr>
        <p:spPr>
          <a:xfrm>
            <a:off x="6665390" y="1871134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ontent Placeholder 2"/>
          <p:cNvSpPr>
            <a:spLocks noGrp="1"/>
          </p:cNvSpPr>
          <p:nvPr>
            <p:ph idx="27"/>
          </p:nvPr>
        </p:nvSpPr>
        <p:spPr>
          <a:xfrm>
            <a:off x="574429" y="4358360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idx="28"/>
          </p:nvPr>
        </p:nvSpPr>
        <p:spPr>
          <a:xfrm>
            <a:off x="6665390" y="4358360"/>
            <a:ext cx="4934041" cy="1672024"/>
          </a:xfrm>
        </p:spPr>
        <p:txBody>
          <a:bodyPr/>
          <a:lstStyle>
            <a:lvl1pPr marL="119063" indent="-119063">
              <a:defRPr sz="1000"/>
            </a:lvl1pPr>
            <a:lvl2pPr marL="228600" indent="-109538">
              <a:defRPr sz="1000"/>
            </a:lvl2pPr>
            <a:lvl3pPr marL="347663" indent="-119063">
              <a:defRPr sz="1000"/>
            </a:lvl3pPr>
            <a:lvl4pPr marL="457200" indent="-109538">
              <a:tabLst/>
              <a:defRPr sz="1000"/>
            </a:lvl4pPr>
            <a:lvl5pPr marL="576263" indent="-119063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4A5F8B-6BB3-450A-9DF7-54EB1F9F0DB0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C2E7D4-51EF-47E0-8DC9-EBAEFFF6D96A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22" name="Copyright">
            <a:extLst>
              <a:ext uri="{FF2B5EF4-FFF2-40B4-BE49-F238E27FC236}">
                <a16:creationId xmlns:a16="http://schemas.microsoft.com/office/drawing/2014/main" id="{21510237-E412-4CDB-BA13-9E0B4E1B359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47B555-8DAD-4F80-95AF-1FD99AD3736D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8A2C94-6576-43CE-8626-5885D75FFFB2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31" name="Picture 3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25F3BE19-FD82-4734-A059-9ABFCC4142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2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25"/>
          </p:nvPr>
        </p:nvSpPr>
        <p:spPr>
          <a:xfrm>
            <a:off x="574429" y="1406525"/>
            <a:ext cx="3192615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26"/>
          </p:nvPr>
        </p:nvSpPr>
        <p:spPr>
          <a:xfrm>
            <a:off x="4494655" y="1406525"/>
            <a:ext cx="3192615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27"/>
          </p:nvPr>
        </p:nvSpPr>
        <p:spPr>
          <a:xfrm>
            <a:off x="8414879" y="1406525"/>
            <a:ext cx="3192615" cy="46243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D05F43-C31A-4CE8-A606-0C2239FC15A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271A6-CBEC-40C4-9579-72F1CDE8CFBD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17" name="Copyright">
            <a:extLst>
              <a:ext uri="{FF2B5EF4-FFF2-40B4-BE49-F238E27FC236}">
                <a16:creationId xmlns:a16="http://schemas.microsoft.com/office/drawing/2014/main" id="{27B4D075-74E7-4D46-96F3-4C72896F12E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80590D-A452-47EC-BF38-7F320AA29345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29DABB-D396-4630-B38C-CE351251CE88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1" name="Picture 2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DE6D77E9-AC8A-4C1C-B7D4-B360FBA206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3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25"/>
          </p:nvPr>
        </p:nvSpPr>
        <p:spPr>
          <a:xfrm>
            <a:off x="574429" y="1937020"/>
            <a:ext cx="3192615" cy="410236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Content Placeholder 2"/>
          <p:cNvSpPr>
            <a:spLocks noGrp="1"/>
          </p:cNvSpPr>
          <p:nvPr>
            <p:ph idx="26"/>
          </p:nvPr>
        </p:nvSpPr>
        <p:spPr>
          <a:xfrm>
            <a:off x="4494655" y="1937020"/>
            <a:ext cx="3192615" cy="410236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/>
          <p:cNvSpPr>
            <a:spLocks noGrp="1"/>
          </p:cNvSpPr>
          <p:nvPr>
            <p:ph idx="27"/>
          </p:nvPr>
        </p:nvSpPr>
        <p:spPr>
          <a:xfrm>
            <a:off x="8414879" y="1937020"/>
            <a:ext cx="3192615" cy="410236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76444" y="1407584"/>
            <a:ext cx="3192615" cy="342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8412862" y="1407584"/>
            <a:ext cx="3192615" cy="342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498684" y="1407584"/>
            <a:ext cx="3192615" cy="342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Heading 12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Subheading 12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2" name="Rectangle 15"/>
          <p:cNvSpPr>
            <a:spLocks noChangeArrowheads="1"/>
          </p:cNvSpPr>
          <p:nvPr userDrawn="1"/>
        </p:nvSpPr>
        <p:spPr bwMode="gray">
          <a:xfrm>
            <a:off x="10837558" y="6477001"/>
            <a:ext cx="761874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 eaLnBrk="0" hangingPunct="0">
              <a:lnSpc>
                <a:spcPct val="100000"/>
              </a:lnSpc>
            </a:pPr>
            <a:fld id="{2306E996-13B1-4F09-8F6B-3AC86B81501F}" type="slidenum">
              <a:rPr lang="en-GB" sz="1100" smtClean="0">
                <a:solidFill>
                  <a:schemeClr val="accent3"/>
                </a:solidFill>
                <a:cs typeface="Arial" charset="0"/>
              </a:rPr>
              <a:pPr algn="r" eaLnBrk="0" hangingPunct="0">
                <a:lnSpc>
                  <a:spcPct val="100000"/>
                </a:lnSpc>
              </a:pPr>
              <a:t>‹#›</a:t>
            </a:fld>
            <a:endParaRPr lang="en-GB" sz="1100" dirty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3D9CEA-E603-420E-9949-08AAF646586B}"/>
              </a:ext>
            </a:extLst>
          </p:cNvPr>
          <p:cNvSpPr/>
          <p:nvPr userDrawn="1"/>
        </p:nvSpPr>
        <p:spPr>
          <a:xfrm>
            <a:off x="0" y="-1510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D30FE9-E886-496F-BB04-CAEC69625221}"/>
              </a:ext>
            </a:extLst>
          </p:cNvPr>
          <p:cNvSpPr/>
          <p:nvPr userDrawn="1"/>
        </p:nvSpPr>
        <p:spPr>
          <a:xfrm>
            <a:off x="0" y="142854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>
              <a:solidFill>
                <a:srgbClr val="BFAC6E"/>
              </a:solidFill>
            </a:endParaRPr>
          </a:p>
        </p:txBody>
      </p:sp>
      <p:sp>
        <p:nvSpPr>
          <p:cNvPr id="24" name="Copyright">
            <a:extLst>
              <a:ext uri="{FF2B5EF4-FFF2-40B4-BE49-F238E27FC236}">
                <a16:creationId xmlns:a16="http://schemas.microsoft.com/office/drawing/2014/main" id="{B252F63B-F18A-4B26-9873-6C3F1F6699F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752974" y="6502971"/>
            <a:ext cx="47128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GB" sz="700" dirty="0">
                <a:solidFill>
                  <a:schemeClr val="accent3"/>
                </a:solidFill>
                <a:cs typeface="Arial" charset="0"/>
              </a:rPr>
              <a:t>Confidential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135A5F-9C3A-4808-A437-4545F3E94057}"/>
              </a:ext>
            </a:extLst>
          </p:cNvPr>
          <p:cNvSpPr/>
          <p:nvPr userDrawn="1"/>
        </p:nvSpPr>
        <p:spPr>
          <a:xfrm rot="16200000">
            <a:off x="22356" y="599540"/>
            <a:ext cx="577443" cy="975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F64271-15B2-4000-BDC1-22593802003D}"/>
              </a:ext>
            </a:extLst>
          </p:cNvPr>
          <p:cNvSpPr/>
          <p:nvPr userDrawn="1"/>
        </p:nvSpPr>
        <p:spPr>
          <a:xfrm>
            <a:off x="0" y="6717052"/>
            <a:ext cx="12192000" cy="142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dirty="0"/>
          </a:p>
        </p:txBody>
      </p:sp>
      <p:pic>
        <p:nvPicPr>
          <p:cNvPr id="28" name="Picture 27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14F5FB79-A48A-4224-BA78-9AEACFC3AE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9"/>
          <a:stretch/>
        </p:blipFill>
        <p:spPr>
          <a:xfrm>
            <a:off x="11299545" y="382589"/>
            <a:ext cx="526548" cy="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5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gray">
          <a:xfrm>
            <a:off x="578461" y="382589"/>
            <a:ext cx="11029033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BodyText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gray">
          <a:xfrm>
            <a:off x="574429" y="1406525"/>
            <a:ext cx="11033064" cy="493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5" name="Copyright" hidden="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606679" y="6534150"/>
            <a:ext cx="3678359" cy="10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/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700">
                <a:solidFill>
                  <a:srgbClr val="7C848A"/>
                </a:solidFill>
                <a:cs typeface="Arial" charset="0"/>
                <a:sym typeface="Arial"/>
              </a:rPr>
              <a:t>© OLI Scenario 386</a:t>
            </a:r>
            <a:endParaRPr lang="en-US" sz="700" dirty="0">
              <a:solidFill>
                <a:srgbClr val="7C848A"/>
              </a:solidFill>
              <a:cs typeface="Arial" charset="0"/>
              <a:sym typeface="Arial"/>
            </a:endParaRPr>
          </a:p>
        </p:txBody>
      </p:sp>
      <p:sp>
        <p:nvSpPr>
          <p:cNvPr id="1052" name="Date" hidden="1"/>
          <p:cNvSpPr>
            <a:spLocks noGrp="1" noChangeArrowheads="1"/>
          </p:cNvSpPr>
          <p:nvPr>
            <p:ph type="dt" sz="half" idx="2"/>
            <p:custDataLst>
              <p:tags r:id="rId16"/>
            </p:custDataLst>
          </p:nvPr>
        </p:nvSpPr>
        <p:spPr bwMode="gray">
          <a:xfrm>
            <a:off x="5411725" y="6532791"/>
            <a:ext cx="1370567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100000"/>
              </a:lnSpc>
              <a:spcBef>
                <a:spcPct val="50000"/>
              </a:spcBef>
              <a:defRPr sz="700">
                <a:solidFill>
                  <a:srgbClr val="7C848A"/>
                </a:solidFill>
                <a:cs typeface="+mn-cs"/>
                <a:sym typeface="Arial"/>
              </a:defRPr>
            </a:lvl1pPr>
          </a:lstStyle>
          <a:p>
            <a:fld id="{78DCCF3D-6F53-4BF5-8CEB-A9CBE917FDF8}" type="datetime4">
              <a:rPr lang="en-US" smtClean="0"/>
              <a:pPr/>
              <a:t>March 29,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6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ftr="0"/>
  <p:txStyles>
    <p:titleStyle>
      <a:lvl1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  <a:sym typeface="Arial"/>
        </a:defRPr>
      </a:lvl1pPr>
      <a:lvl2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>
          <a:solidFill>
            <a:srgbClr val="002C77"/>
          </a:solidFill>
          <a:latin typeface="Arial" charset="0"/>
          <a:cs typeface="Arial" charset="0"/>
        </a:defRPr>
      </a:lvl9pPr>
    </p:titleStyle>
    <p:bodyStyle>
      <a:lvl1pPr marL="174625" indent="-174625" algn="l" rtl="0" eaLnBrk="1" fontAlgn="base" hangingPunct="1">
        <a:spcBef>
          <a:spcPct val="6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L="342900" indent="-16668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  <a:sym typeface="Arial"/>
        </a:defRPr>
      </a:lvl2pPr>
      <a:lvl3pPr marL="515938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  <a:sym typeface="Arial"/>
        </a:defRPr>
      </a:lvl3pPr>
      <a:lvl4pPr marL="684213" indent="-16668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  <a:sym typeface="Arial"/>
        </a:defRPr>
      </a:lvl4pPr>
      <a:lvl5pPr marL="8588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  <a:sym typeface="Arial"/>
        </a:defRPr>
      </a:lvl5pPr>
      <a:lvl6pPr marL="13160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17732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22304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26876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50863" y="1249998"/>
            <a:ext cx="10458635" cy="731202"/>
          </a:xfrm>
        </p:spPr>
        <p:txBody>
          <a:bodyPr/>
          <a:lstStyle/>
          <a:p>
            <a:r>
              <a:rPr lang="en-US" dirty="0">
                <a:solidFill>
                  <a:srgbClr val="016D9F"/>
                </a:solidFill>
              </a:rPr>
              <a:t>GCC Real Estate Market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4972" y="2395220"/>
            <a:ext cx="6162714" cy="241300"/>
          </a:xfrm>
        </p:spPr>
        <p:txBody>
          <a:bodyPr/>
          <a:lstStyle/>
          <a:p>
            <a:r>
              <a:rPr lang="en-US" dirty="0"/>
              <a:t>March 2024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817289-C6DB-DC37-211A-213A10E2C58B}"/>
              </a:ext>
            </a:extLst>
          </p:cNvPr>
          <p:cNvSpPr/>
          <p:nvPr/>
        </p:nvSpPr>
        <p:spPr>
          <a:xfrm>
            <a:off x="9231682" y="350729"/>
            <a:ext cx="1114816" cy="68893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SA" dirty="0">
                <a:solidFill>
                  <a:schemeClr val="tx1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73117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BDC97B-06F0-4BD2-B8BB-E0EB6ED9E7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Listed Real Estate Developers in GCC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923E5-BCBA-44CB-83EC-6A2C96852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Section 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728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Listed Real Estate Developers in KSA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276224"/>
              </p:ext>
            </p:extLst>
          </p:nvPr>
        </p:nvGraphicFramePr>
        <p:xfrm>
          <a:off x="574675" y="1141414"/>
          <a:ext cx="11038864" cy="4570460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 Al Arkan Real Estate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3,219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Arabian Centres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2,306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 Real Estate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Retal Urban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1,281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Jabal Omar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1,230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3614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Emaar The Economic City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Makkah Construction &amp;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 Sea International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Taiba Investment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Arriyadh Development Co.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Alandalus Property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View United Real Estate Development Co.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Knowledge Economic City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Banan Real Estate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Enma Al Rawabi Investment &amp; Real Estate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2" name="Footnote">
            <a:extLst>
              <a:ext uri="{FF2B5EF4-FFF2-40B4-BE49-F238E27FC236}">
                <a16:creationId xmlns:a16="http://schemas.microsoft.com/office/drawing/2014/main" id="{D1BABF0D-9538-1DDF-0AE4-9E1684AE53D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5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Listed Real Estate Developers in KSA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561869"/>
              </p:ext>
            </p:extLst>
          </p:nvPr>
        </p:nvGraphicFramePr>
        <p:xfrm>
          <a:off x="574675" y="1141414"/>
          <a:ext cx="11038864" cy="4570460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 Al Arkan Real Estate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Arabian Centres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12,062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 Real Estate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7,785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Retal Urban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4,800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Jabal Omar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32,385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655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Emaar The Economic City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9,407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Makkah Construction &amp;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17,800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 Sea International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Taiba Investment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9,676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Arriyadh Development Co.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Alandalus Property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2,595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View United Real Estate Development Co.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Knowledge Economic City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6,270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Banan Real Estate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Enma Al Rawabi Investment &amp; Real Estate Development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5,535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6859036B-495B-6320-95BA-69F88F047915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66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Listed Real Estate Developers in UAE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49349"/>
              </p:ext>
            </p:extLst>
          </p:nvPr>
        </p:nvGraphicFramePr>
        <p:xfrm>
          <a:off x="574675" y="1141414"/>
          <a:ext cx="11038864" cy="3697904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Emaar Properties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26,091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Aldar Properties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10,661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Emaar Development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8,908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TECOM Group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2,078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Deyaar Development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RAK Properties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Union Properties Public Joint Stock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Manazel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Eshraq Investments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Khaleej Investment P.J.S.C.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ARAM Group Company P.J.S.C.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7D50236B-07B8-8EC5-5111-DE3E446BB36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88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Listed Real Estate Developers in UAE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187460"/>
              </p:ext>
            </p:extLst>
          </p:nvPr>
        </p:nvGraphicFramePr>
        <p:xfrm>
          <a:off x="574675" y="1141414"/>
          <a:ext cx="11038864" cy="3697904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Emaar Properties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73,529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Aldar Properties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44,301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Emaar Development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33,480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TECOM Group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14,035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Deyaar Development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3,613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RAK Properties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2,674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Union Properties Public Joint Stock 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1,791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Manazel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Eshraq Investments PJSC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Khaleej Investment P.J.S.C.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ARAM Group Company P.J.S.C.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2,674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FC4EF154-1EFF-0E7E-30FE-20614AFD7AF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7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Listed Real Estate Developers in Kuwait (Page 1)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254427"/>
              </p:ext>
            </p:extLst>
          </p:nvPr>
        </p:nvGraphicFramePr>
        <p:xfrm>
          <a:off x="574675" y="1141414"/>
          <a:ext cx="11038864" cy="4134182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Mabanee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1,488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Tamdeen Real Estate Company - KPSC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48767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Salhia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8181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Real Estate Company -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Commercial Real Estate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Real Estate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Munshaat Real Estate Projects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Al-Mazaya Holding Company -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Al-Arabiya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Business Town Real Estate Company - KPSC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Injazzat Real Estate Development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 Al-Kuwait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Al-Enma'a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A'ayan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Sokouk Holding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Ajial Real Estate Entertainment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663D5160-DE1A-49F1-AE66-4EF813CD4C52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79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Listed Real Estate Developers in Kuwait (Page 2)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2989"/>
              </p:ext>
            </p:extLst>
          </p:nvPr>
        </p:nvGraphicFramePr>
        <p:xfrm>
          <a:off x="574675" y="1141414"/>
          <a:ext cx="11038864" cy="4732385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Massaleh Real Estate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Tijara &amp; Real Estate Investment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Mashaer Holding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48767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Mubarrad Holding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8181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Aqar Real Estate Investments Company -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4175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Manazel Holding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Madar Finance and Investment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Argan International Real Estate Company -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-149.1%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 Al-Thuraya Real Estate Co.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Amar Finance and Leasing Company - KPSC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Taameer Real Estate Investment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OSOS Holding Group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Real Estate Holding Company K.P.S.C (Holding)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-298.8%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Al-Masaken International for Real Estate Development Company -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Dalqan Real Estate Company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Real-Estate Trade Centers Company K.P.S.C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277.8%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Sanam Real Estate Company K.S.C.(Public)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4026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258E810D-BBBD-914F-8DA6-BFC6839CEA4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1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Listed Real Estate Developers in Kuwait (Page 1)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284565"/>
              </p:ext>
            </p:extLst>
          </p:nvPr>
        </p:nvGraphicFramePr>
        <p:xfrm>
          <a:off x="574675" y="1141414"/>
          <a:ext cx="11038864" cy="4134182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Mabanee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13,443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Tamdeen Real Estate Company - KPSC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62114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Salhia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3,113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05894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Real Estate Company -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2,223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Commercial Real Estate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Real Estate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Munshaat Real Estate Projects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Al-Mazaya Holding Company -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Al-Arabiya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Business Town Real Estate Company - KPSC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Injazzat Real Estate Development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 Al-Kuwait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Al-Enma'a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A'ayan Real Estate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Sokouk Holding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Ajial Real Estate Entertainment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E9C82494-11C0-E86D-42B8-8FFFD33EA79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380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Listed Real Estate Developers in Kuwait (Page 2)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127365"/>
              </p:ext>
            </p:extLst>
          </p:nvPr>
        </p:nvGraphicFramePr>
        <p:xfrm>
          <a:off x="574675" y="1141414"/>
          <a:ext cx="11038864" cy="4732385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Massaleh Real Estate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Tijara &amp; Real Estate Investment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Mashaer Holding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62114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Mubarrad Holding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05894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Aqar Real Estate Investments Company -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180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Manazel Holding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Madar Finance and Investment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Argan International Real Estate Company -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 Al-Thuraya Real Estate Co.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Amar Finance and Leasing Company - KPSC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Taameer Real Estate Investment Company K.S.C.P.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OSOS Holding Group Company K.P.S.C.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Real Estate Holding Company K.P.S.C (Holding)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Al-Masaken International for Real Estate Development Company -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Dalqan Real Estate Company K.S.C. 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Real-Estate Trade Centers Company K.P.S.C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Sanam Real Estate Company K.S.C.(Public)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92B9F954-8455-F25D-30A0-B0A9CA89097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2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Listed Real Estate Developers in Qatar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141863"/>
              </p:ext>
            </p:extLst>
          </p:nvPr>
        </p:nvGraphicFramePr>
        <p:xfrm>
          <a:off x="574675" y="1141414"/>
          <a:ext cx="11038864" cy="2389070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Barwa Real Estate Company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2,662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Ezdan Holding Group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2,086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Development Company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1,895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Mazaya Real Estate Development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Alijarah Holding (Q.P.S.C.)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1,895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FD106FF4-F57F-FBCB-E2FC-D68C17A30777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55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Listed Real Estate Developers in Qatar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611752"/>
              </p:ext>
            </p:extLst>
          </p:nvPr>
        </p:nvGraphicFramePr>
        <p:xfrm>
          <a:off x="574675" y="1141414"/>
          <a:ext cx="11038864" cy="2389070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Barwa Real Estate Company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11,059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Ezdan Holding Group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21,878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Development Company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Mazaya Real Estate Development Q.P.S.C.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Alijarah Holding (Q.P.S.C.)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35A9670C-DCCD-AB46-F540-15702CA40819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37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Listed Real Estate Developers in Bahrain and Oman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339407"/>
              </p:ext>
            </p:extLst>
          </p:nvPr>
        </p:nvGraphicFramePr>
        <p:xfrm>
          <a:off x="574675" y="1141414"/>
          <a:ext cx="11038864" cy="1952792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Seef Properties (Bahrain)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Sahara Hospitality Company (Oman)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Inovest (Bahrain)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B59D3A09-8646-1D77-2208-C4B4802CC07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771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Listed Real Estate Developers in Bahrain and Oman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996038"/>
              </p:ext>
            </p:extLst>
          </p:nvPr>
        </p:nvGraphicFramePr>
        <p:xfrm>
          <a:off x="574675" y="1141414"/>
          <a:ext cx="11038864" cy="1952792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Seef Properties (Bahrain)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Sahara Hospitality Company (Oman)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Inovest (Bahrain)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5370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of GCC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72734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1515B2AA-335F-4ADB-FB0D-C7EC6E0935AD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416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BDC97B-06F0-4BD2-B8BB-E0EB6ED9E7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52775" y="2934392"/>
            <a:ext cx="6883449" cy="914400"/>
          </a:xfrm>
        </p:spPr>
        <p:txBody>
          <a:bodyPr/>
          <a:lstStyle/>
          <a:p>
            <a:r>
              <a:rPr lang="en-US" dirty="0"/>
              <a:t>Real Estate Investment Trusts (REITs) in GCC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923E5-BCBA-44CB-83EC-6A2C96852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Section 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5801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Key Financial Metrics of REITs in GCC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500424"/>
              </p:ext>
            </p:extLst>
          </p:nvPr>
        </p:nvGraphicFramePr>
        <p:xfrm>
          <a:off x="574675" y="1141414"/>
          <a:ext cx="11038864" cy="4788599"/>
        </p:xfrm>
        <a:graphic>
          <a:graphicData uri="http://schemas.openxmlformats.org/drawingml/2006/table">
            <a:tbl>
              <a:tblPr/>
              <a:tblGrid>
                <a:gridCol w="431047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4240299708"/>
                    </a:ext>
                  </a:extLst>
                </a:gridCol>
                <a:gridCol w="764087">
                  <a:extLst>
                    <a:ext uri="{9D8B030D-6E8A-4147-A177-3AD203B41FA5}">
                      <a16:colId xmlns:a16="http://schemas.microsoft.com/office/drawing/2014/main" val="5200516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3092202503"/>
                    </a:ext>
                  </a:extLst>
                </a:gridCol>
                <a:gridCol w="751562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864295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939453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926926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853681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REIT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Gross Profit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SG&amp;A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Income Margin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/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Fixed Asset Turnover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Riyad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REIT (UAE)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Bonyan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48767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Alahli Capital - Al-Ahli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8181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Rajhi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4175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SEDCO Capital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Alkhabeer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ENBD REIT (UAE)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Mulkia Gulf Real Estate REIT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Derayah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Musharaka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Taleem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Maather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Swicorp Wabel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KFH Capital REIT (Kuwait)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SICO Saudi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Eskan Bank Realty Income Trust (Bahrain)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Aljazira Mawten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7F3A3CD4-C6D9-2F9E-2B42-4A5ADF72EA75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368269-4CC0-5ABC-3D16-9E96DD18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61" y="382589"/>
            <a:ext cx="11029033" cy="758825"/>
          </a:xfrm>
        </p:spPr>
        <p:txBody>
          <a:bodyPr/>
          <a:lstStyle/>
          <a:p>
            <a:r>
              <a:rPr lang="en-US" dirty="0"/>
              <a:t>Price Multiples of REITs in GCC</a:t>
            </a:r>
            <a:endParaRPr lang="en-IN" dirty="0"/>
          </a:p>
        </p:txBody>
      </p:sp>
      <p:sp>
        <p:nvSpPr>
          <p:cNvPr id="10" name="Footnote">
            <a:extLst>
              <a:ext uri="{FF2B5EF4-FFF2-40B4-BE49-F238E27FC236}">
                <a16:creationId xmlns:a16="http://schemas.microsoft.com/office/drawing/2014/main" id="{83853DB0-C8C6-29F8-BD96-5B09436D1DD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0862" y="6497045"/>
            <a:ext cx="1105663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800" dirty="0">
                <a:solidFill>
                  <a:srgbClr val="000000"/>
                </a:solidFill>
              </a:rPr>
              <a:t>Source: S&amp;P Capital IQ Platform</a:t>
            </a:r>
            <a:endParaRPr lang="en-GB" sz="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2EDA54-4FFC-88C5-08EA-29E2755B4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996564"/>
              </p:ext>
            </p:extLst>
          </p:nvPr>
        </p:nvGraphicFramePr>
        <p:xfrm>
          <a:off x="574675" y="1141414"/>
          <a:ext cx="11038864" cy="4788599"/>
        </p:xfrm>
        <a:graphic>
          <a:graphicData uri="http://schemas.openxmlformats.org/drawingml/2006/table">
            <a:tbl>
              <a:tblPr/>
              <a:tblGrid>
                <a:gridCol w="5350136">
                  <a:extLst>
                    <a:ext uri="{9D8B030D-6E8A-4147-A177-3AD203B41FA5}">
                      <a16:colId xmlns:a16="http://schemas.microsoft.com/office/drawing/2014/main" val="254540483"/>
                    </a:ext>
                  </a:extLst>
                </a:gridCol>
                <a:gridCol w="1112576">
                  <a:extLst>
                    <a:ext uri="{9D8B030D-6E8A-4147-A177-3AD203B41FA5}">
                      <a16:colId xmlns:a16="http://schemas.microsoft.com/office/drawing/2014/main" val="2183774205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1273647978"/>
                    </a:ext>
                  </a:extLst>
                </a:gridCol>
                <a:gridCol w="1199401">
                  <a:extLst>
                    <a:ext uri="{9D8B030D-6E8A-4147-A177-3AD203B41FA5}">
                      <a16:colId xmlns:a16="http://schemas.microsoft.com/office/drawing/2014/main" val="1277686055"/>
                    </a:ext>
                  </a:extLst>
                </a:gridCol>
                <a:gridCol w="1183408">
                  <a:extLst>
                    <a:ext uri="{9D8B030D-6E8A-4147-A177-3AD203B41FA5}">
                      <a16:colId xmlns:a16="http://schemas.microsoft.com/office/drawing/2014/main" val="2809538346"/>
                    </a:ext>
                  </a:extLst>
                </a:gridCol>
                <a:gridCol w="1089896">
                  <a:extLst>
                    <a:ext uri="{9D8B030D-6E8A-4147-A177-3AD203B41FA5}">
                      <a16:colId xmlns:a16="http://schemas.microsoft.com/office/drawing/2014/main" val="635979407"/>
                    </a:ext>
                  </a:extLst>
                </a:gridCol>
              </a:tblGrid>
              <a:tr h="425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REIT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Market Cap. (SRM)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Revenue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EV/ EBITDA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C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431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Riyad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1,358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76382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Emirates REIT (UAE)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0203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Bonyan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62114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Alahli Capital - Al-Ahli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1,169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05894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Rajhi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180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SEDCO Capital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7343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Alkhabeer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971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ENBD REIT (UAE)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848755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Mulkia Gulf Real Estate REIT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29898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Derayah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928809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Musharaka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26223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Taleem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78907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Maather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27690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Swicorp Wabel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6228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KFH Capital REIT (Kuwait)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56990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SICO Saudi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624076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Eskan Bank Realty Income Trust (Bahrain)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99804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Aljazira Mawten REIT Fund (KSA)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42612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31838"/>
                  </a:ext>
                </a:extLst>
              </a:tr>
              <a:tr h="2181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S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98906"/>
                  </a:ext>
                </a:extLst>
              </a:tr>
            </a:tbl>
          </a:graphicData>
        </a:graphic>
      </p:graphicFrame>
      <p:sp>
        <p:nvSpPr>
          <p:cNvPr id="3" name="Footnote">
            <a:extLst>
              <a:ext uri="{FF2B5EF4-FFF2-40B4-BE49-F238E27FC236}">
                <a16:creationId xmlns:a16="http://schemas.microsoft.com/office/drawing/2014/main" id="{CFC08466-D840-CE85-E458-1598C8DDD03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4675" y="6217547"/>
            <a:ext cx="1105663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174625" lvl="0" indent="-174625" eaLnBrk="1" hangingPunct="1">
              <a:spcBef>
                <a:spcPct val="60000"/>
              </a:spcBef>
              <a:buChar char="•"/>
              <a:defRPr sz="1600">
                <a:latin typeface="+mn-lt"/>
                <a:cs typeface="+mn-cs"/>
                <a:sym typeface="Arial"/>
              </a:defRPr>
            </a:lvl1pPr>
            <a:lvl2pPr marL="342900" lvl="1" indent="-166688" eaLnBrk="1" hangingPunct="1">
              <a:spcBef>
                <a:spcPct val="20000"/>
              </a:spcBef>
              <a:buFont typeface="Arial" charset="0"/>
              <a:buChar char="–"/>
              <a:defRPr sz="1600">
                <a:latin typeface="+mn-lt"/>
                <a:cs typeface="+mn-cs"/>
                <a:sym typeface="Arial"/>
              </a:defRPr>
            </a:lvl2pPr>
            <a:lvl3pPr marL="515938" lvl="2" indent="-171450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3pPr>
            <a:lvl4pPr marL="684213" lvl="3" indent="-16668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4pPr>
            <a:lvl5pPr marL="858838" lvl="4" indent="-173038" eaLnBrk="1" hangingPunct="1">
              <a:spcBef>
                <a:spcPct val="20000"/>
              </a:spcBef>
              <a:buFont typeface="Arial" charset="0"/>
              <a:buChar char="-"/>
              <a:defRPr sz="1600">
                <a:latin typeface="+mn-lt"/>
                <a:cs typeface="+mn-cs"/>
                <a:sym typeface="Arial"/>
              </a:defRPr>
            </a:lvl5pPr>
            <a:lvl6pPr marL="13160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6pPr>
            <a:lvl7pPr marL="17732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7pPr>
            <a:lvl8pPr marL="22304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8pPr>
            <a:lvl9pPr marL="2687638" indent="-1730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600">
                <a:latin typeface="+mn-lt"/>
                <a:cs typeface="+mn-cs"/>
              </a:defRPr>
            </a:lvl9pPr>
          </a:lstStyle>
          <a:p>
            <a:pPr marL="98425" indent="-98425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0000"/>
                </a:solidFill>
              </a:rPr>
              <a:t>Note: 06/23 LTM Financials, and Market Prices as of March 28, 2024</a:t>
            </a: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041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1"/>
  <p:tag name="MMCOA_FONTSIZE_S" val="14"/>
  <p:tag name="MMCOA_FONTSIZE_T" val="14"/>
  <p:tag name="MMCOA_POSITION_L" val="35.875;30.125;54.375;683.875"/>
  <p:tag name="MMCOA_POSITION_M" val="35.875;30.125;54.375;683.875"/>
  <p:tag name="MMCOA_POSITION_S" val="35.875;30.125;54.375;683.875"/>
  <p:tag name="MMCOA_POSITION_T" val="35.875;30.125;54.375;683.87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0"/>
  <p:tag name="MMCOA_FONTSIZE_S" val="14"/>
  <p:tag name="MMCOA_FONTSIZE_T" val="14"/>
  <p:tag name="MMCOA_POSITION_L" val="35.875;100.625;392.75;684"/>
  <p:tag name="MMCOA_POSITION_M" val="35.875;100.625;392.75;684"/>
  <p:tag name="MMCOA_POSITION_S" val="35.875;100.625;392.75;684"/>
  <p:tag name="MMCOA_POSITION_T" val="35.875;100.625;392.75;684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7"/>
  <p:tag name="MMCOA_FONTSIZE_M" val="7"/>
  <p:tag name="MMCOA_FONTSIZE_S" val="7"/>
  <p:tag name="MMCOA_FONTSIZE_T" val="7"/>
  <p:tag name="MMCOA_POSITION_L" val="37.625;514.5;8;228.125"/>
  <p:tag name="MMCOA_POSITION_M" val="37.625;514.5;8;228.125"/>
  <p:tag name="MMCOA_POSITION_S" val="37.625;514.5;8;228.125"/>
  <p:tag name="MMCOA_POSITION_T" val="37.625;514.5;8;228.125"/>
  <p:tag name="MMCOA_HIDEONCOLOUR" val="N"/>
  <p:tag name="MMCOA_HIDEONWHITE" val="N"/>
  <p:tag name="MMCOA_HIDEONBALLROOM" val="N"/>
  <p:tag name="MMCOA_HIDEONCLASSIC" val="Y"/>
  <p:tag name="MMCOA_HIDEONTEXT" val="Y"/>
  <p:tag name="MMCOA_HIDEONECO" val="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7"/>
  <p:tag name="MMCOA_FONTSIZE_M" val="7"/>
  <p:tag name="MMCOA_FONTSIZE_S" val="7"/>
  <p:tag name="MMCOA_FONTSIZE_T" val="7"/>
  <p:tag name="MMCOA_POSITION_L" val="335.625;514.5;8.375;85"/>
  <p:tag name="MMCOA_POSITION_M" val="335.625;514.5;8.375;85"/>
  <p:tag name="MMCOA_POSITION_S" val="335.625;514.5;8.375;85"/>
  <p:tag name="MMCOA_POSITION_T" val="335.625;514.5;8.375;85"/>
  <p:tag name="MMCOA_HIDEONCOLOUR" val="N"/>
  <p:tag name="MMCOA_HIDEONWHITE" val="N"/>
  <p:tag name="MMCOA_HIDEONBALLROOM" val="Y"/>
  <p:tag name="MMCOA_HIDEONCLASSIC" val="Y"/>
  <p:tag name="MMCOA_HIDEONTEXT" val="Y"/>
  <p:tag name="MMCOA_HIDEONECO" val="Y"/>
</p:tagLst>
</file>

<file path=ppt/theme/theme1.xml><?xml version="1.0" encoding="utf-8"?>
<a:theme xmlns:a="http://schemas.openxmlformats.org/drawingml/2006/main" name="blank">
  <a:themeElements>
    <a:clrScheme name="Oliver Wyman">
      <a:dk1>
        <a:srgbClr val="000000"/>
      </a:dk1>
      <a:lt1>
        <a:srgbClr val="FFFFFF"/>
      </a:lt1>
      <a:dk2>
        <a:srgbClr val="002C77"/>
      </a:dk2>
      <a:lt2>
        <a:srgbClr val="FFFFFF"/>
      </a:lt2>
      <a:accent1>
        <a:srgbClr val="008AB3"/>
      </a:accent1>
      <a:accent2>
        <a:srgbClr val="9DE0ED"/>
      </a:accent2>
      <a:accent3>
        <a:srgbClr val="606060"/>
      </a:accent3>
      <a:accent4>
        <a:srgbClr val="BFBFBF"/>
      </a:accent4>
      <a:accent5>
        <a:srgbClr val="E29815"/>
      </a:accent5>
      <a:accent6>
        <a:srgbClr val="FFCF89"/>
      </a:accent6>
      <a:hlink>
        <a:srgbClr val="5B5B5B"/>
      </a:hlink>
      <a:folHlink>
        <a:srgbClr val="BFBFB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liver Wyman">
      <a:fillStyleLst>
        <a:solidFill>
          <a:schemeClr val="phClr"/>
        </a:solidFill>
        <a:solidFill>
          <a:schemeClr val="phClr">
            <a:tint val="0"/>
          </a:schemeClr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atMod val="105000"/>
            </a:schemeClr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 rotWithShape="1">
          <a:gsLst>
            <a:gs pos="0">
              <a:schemeClr val="phClr">
                <a:tint val="100000"/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hade val="100000"/>
                <a:satMod val="220000"/>
              </a:schemeClr>
            </a:gs>
          </a:gsLst>
          <a:lin ang="16200000" scaled="0"/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3"/>
          </a:solidFill>
        </a:ln>
      </a:spPr>
      <a:bodyPr rtlCol="0" anchor="ctr"/>
      <a:lstStyle>
        <a:defPPr algn="ctr">
          <a:lnSpc>
            <a:spcPct val="100000"/>
          </a:lnSpc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00000"/>
          </a:lnSpc>
          <a:defRPr dirty="0" err="1" smtClean="0"/>
        </a:defPPr>
      </a:lstStyle>
    </a:txDef>
  </a:objectDefaults>
  <a:extraClrSchemeLst/>
  <a:custClrLst>
    <a:custClr name="OW Emerald">
      <a:srgbClr val="41A441"/>
    </a:custClr>
    <a:custClr name="Light Emerald">
      <a:srgbClr val="BDDDA3"/>
    </a:custClr>
    <a:custClr name="OW Iolite">
      <a:srgbClr val="646EAC"/>
    </a:custClr>
    <a:custClr name="Light Iolite">
      <a:srgbClr val="C5CAE7"/>
    </a:custClr>
    <a:custClr name="OW Citrine">
      <a:srgbClr val="DD712C"/>
    </a:custClr>
    <a:custClr name="Light Citrine">
      <a:srgbClr val="FDCFAC"/>
    </a:custClr>
    <a:custClr name="OW Turquoise">
      <a:srgbClr val="079B84"/>
    </a:custClr>
    <a:custClr name="Light Turquoise">
      <a:srgbClr val="A8DAC9"/>
    </a:custClr>
    <a:custClr name="OW Ruby">
      <a:srgbClr val="CB225B"/>
    </a:custClr>
    <a:custClr name="Light Ruby">
      <a:srgbClr val="F8B8BC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19935</TotalTime>
  <Words>4632</Words>
  <Application>Microsoft Macintosh PowerPoint</Application>
  <PresentationFormat>Widescreen</PresentationFormat>
  <Paragraphs>1685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blank</vt:lpstr>
      <vt:lpstr>PowerPoint Presentation</vt:lpstr>
      <vt:lpstr>PowerPoint Presentation</vt:lpstr>
      <vt:lpstr>Key Financial Metrics of Listed Real Estate Developers in KSA</vt:lpstr>
      <vt:lpstr>Price Multiples of Listed Real Estate Developers in KSA</vt:lpstr>
      <vt:lpstr>Key Financial Metrics of Listed Real Estate Developers in UAE</vt:lpstr>
      <vt:lpstr>Price Multiples of Listed Real Estate Developers in UAE</vt:lpstr>
      <vt:lpstr>Key Financial Metrics of Listed Real Estate Developers in Kuwait (Page 1)</vt:lpstr>
      <vt:lpstr>Key Financial Metrics of Listed Real Estate Developers in Kuwait (Page 2)</vt:lpstr>
      <vt:lpstr>Price Multiples of Listed Real Estate Developers in Kuwait (Page 1)</vt:lpstr>
      <vt:lpstr>Price Multiples of Listed Real Estate Developers in Kuwait (Page 2)</vt:lpstr>
      <vt:lpstr>Key Financial Metrics of Listed Real Estate Developers in Qatar</vt:lpstr>
      <vt:lpstr>Price Multiples of Listed Real Estate Developers in Qatar</vt:lpstr>
      <vt:lpstr>Key Financial Metrics of Listed Real Estate Developers in Bahrain and Oman</vt:lpstr>
      <vt:lpstr>Price Multiples of Listed Real Estate Developers in Bahrain and Oman</vt:lpstr>
      <vt:lpstr>PowerPoint Presentation</vt:lpstr>
      <vt:lpstr>Key Financial Metrics of REITs in GCC</vt:lpstr>
      <vt:lpstr>Price Multiples of REITs in GCC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Abhinav</dc:creator>
  <cp:lastModifiedBy>Mohammad Aldakkan</cp:lastModifiedBy>
  <cp:revision>1160</cp:revision>
  <cp:lastPrinted>2021-02-24T11:26:17Z</cp:lastPrinted>
  <dcterms:created xsi:type="dcterms:W3CDTF">2021-02-24T07:17:49Z</dcterms:created>
  <dcterms:modified xsi:type="dcterms:W3CDTF">2024-03-29T20:31:07Z</dcterms:modified>
</cp:coreProperties>
</file>